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307" r:id="rId3"/>
    <p:sldId id="326" r:id="rId4"/>
    <p:sldId id="328" r:id="rId5"/>
    <p:sldId id="344" r:id="rId6"/>
    <p:sldId id="356" r:id="rId7"/>
    <p:sldId id="357" r:id="rId8"/>
    <p:sldId id="358" r:id="rId9"/>
    <p:sldId id="359" r:id="rId10"/>
    <p:sldId id="360" r:id="rId11"/>
    <p:sldId id="361" r:id="rId12"/>
    <p:sldId id="362" r:id="rId13"/>
    <p:sldId id="363" r:id="rId14"/>
    <p:sldId id="349" r:id="rId15"/>
    <p:sldId id="324" r:id="rId16"/>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D9A"/>
    <a:srgbClr val="F7BE00"/>
    <a:srgbClr val="009A96"/>
    <a:srgbClr val="F18A00"/>
    <a:srgbClr val="7F9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42972-05AB-446F-A9A2-59C3B31F7F75}" v="100" dt="2026-04-27T15:05:14.0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94660"/>
  </p:normalViewPr>
  <p:slideViewPr>
    <p:cSldViewPr snapToGrid="0">
      <p:cViewPr varScale="1">
        <p:scale>
          <a:sx n="59" d="100"/>
          <a:sy n="59"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dma Alonso, Noe" userId="27af3944-08d2-4f43-913a-d55d4a055134" providerId="ADAL" clId="{A81CCD5B-E02B-4FC2-8CA1-FF84771712CE}"/>
    <pc:docChg chg="undo custSel addSld delSld modSld sldOrd">
      <pc:chgData name="Viedma Alonso, Noe" userId="27af3944-08d2-4f43-913a-d55d4a055134" providerId="ADAL" clId="{A81CCD5B-E02B-4FC2-8CA1-FF84771712CE}" dt="2026-04-27T15:05:16.443" v="3698" actId="6549"/>
      <pc:docMkLst>
        <pc:docMk/>
      </pc:docMkLst>
      <pc:sldChg chg="modSp mod">
        <pc:chgData name="Viedma Alonso, Noe" userId="27af3944-08d2-4f43-913a-d55d4a055134" providerId="ADAL" clId="{A81CCD5B-E02B-4FC2-8CA1-FF84771712CE}" dt="2026-04-21T13:33:27.812" v="193" actId="20577"/>
        <pc:sldMkLst>
          <pc:docMk/>
          <pc:sldMk cId="961024614" sldId="261"/>
        </pc:sldMkLst>
        <pc:spChg chg="mod">
          <ac:chgData name="Viedma Alonso, Noe" userId="27af3944-08d2-4f43-913a-d55d4a055134" providerId="ADAL" clId="{A81CCD5B-E02B-4FC2-8CA1-FF84771712CE}" dt="2026-04-21T13:33:27.812" v="193" actId="20577"/>
          <ac:spMkLst>
            <pc:docMk/>
            <pc:sldMk cId="961024614" sldId="261"/>
            <ac:spMk id="9" creationId="{3FFED651-C1C4-13F8-5178-289970E35273}"/>
          </ac:spMkLst>
        </pc:spChg>
      </pc:sldChg>
      <pc:sldChg chg="addSp modSp mod">
        <pc:chgData name="Viedma Alonso, Noe" userId="27af3944-08d2-4f43-913a-d55d4a055134" providerId="ADAL" clId="{A81CCD5B-E02B-4FC2-8CA1-FF84771712CE}" dt="2026-04-24T07:59:09.714" v="3682" actId="1076"/>
        <pc:sldMkLst>
          <pc:docMk/>
          <pc:sldMk cId="2663899364" sldId="307"/>
        </pc:sldMkLst>
        <pc:spChg chg="mod">
          <ac:chgData name="Viedma Alonso, Noe" userId="27af3944-08d2-4f43-913a-d55d4a055134" providerId="ADAL" clId="{A81CCD5B-E02B-4FC2-8CA1-FF84771712CE}" dt="2026-04-24T07:22:02.610" v="3412" actId="13822"/>
          <ac:spMkLst>
            <pc:docMk/>
            <pc:sldMk cId="2663899364" sldId="307"/>
            <ac:spMk id="7" creationId="{CAE5D85D-072C-DA93-1F0C-7CD62A5ED4E6}"/>
          </ac:spMkLst>
        </pc:spChg>
        <pc:spChg chg="mod">
          <ac:chgData name="Viedma Alonso, Noe" userId="27af3944-08d2-4f43-913a-d55d4a055134" providerId="ADAL" clId="{A81CCD5B-E02B-4FC2-8CA1-FF84771712CE}" dt="2026-04-24T07:58:48.827" v="3681" actId="20577"/>
          <ac:spMkLst>
            <pc:docMk/>
            <pc:sldMk cId="2663899364" sldId="307"/>
            <ac:spMk id="11" creationId="{E62A550A-401E-6D5E-DA2C-BD77EDD43C42}"/>
          </ac:spMkLst>
        </pc:spChg>
        <pc:graphicFrameChg chg="mod modGraphic">
          <ac:chgData name="Viedma Alonso, Noe" userId="27af3944-08d2-4f43-913a-d55d4a055134" providerId="ADAL" clId="{A81CCD5B-E02B-4FC2-8CA1-FF84771712CE}" dt="2026-04-24T07:19:54.730" v="3403" actId="1076"/>
          <ac:graphicFrameMkLst>
            <pc:docMk/>
            <pc:sldMk cId="2663899364" sldId="307"/>
            <ac:graphicFrameMk id="13" creationId="{5B2E325D-48E5-A09D-F0E6-E71A44573941}"/>
          </ac:graphicFrameMkLst>
        </pc:graphicFrameChg>
        <pc:picChg chg="add mod">
          <ac:chgData name="Viedma Alonso, Noe" userId="27af3944-08d2-4f43-913a-d55d4a055134" providerId="ADAL" clId="{A81CCD5B-E02B-4FC2-8CA1-FF84771712CE}" dt="2026-04-24T07:59:09.714" v="3682" actId="1076"/>
          <ac:picMkLst>
            <pc:docMk/>
            <pc:sldMk cId="2663899364" sldId="307"/>
            <ac:picMk id="3" creationId="{1DFC5077-5801-78FC-D187-66A23C8E0F55}"/>
          </ac:picMkLst>
        </pc:picChg>
        <pc:picChg chg="mod">
          <ac:chgData name="Viedma Alonso, Noe" userId="27af3944-08d2-4f43-913a-d55d4a055134" providerId="ADAL" clId="{A81CCD5B-E02B-4FC2-8CA1-FF84771712CE}" dt="2026-04-13T08:05:22.108" v="1" actId="1076"/>
          <ac:picMkLst>
            <pc:docMk/>
            <pc:sldMk cId="2663899364" sldId="307"/>
            <ac:picMk id="5" creationId="{FA225619-F6E6-98A3-43E0-71A0D61D983E}"/>
          </ac:picMkLst>
        </pc:picChg>
      </pc:sldChg>
      <pc:sldChg chg="addSp delSp modSp mod">
        <pc:chgData name="Viedma Alonso, Noe" userId="27af3944-08d2-4f43-913a-d55d4a055134" providerId="ADAL" clId="{A81CCD5B-E02B-4FC2-8CA1-FF84771712CE}" dt="2026-04-24T07:51:27.924" v="3669" actId="478"/>
        <pc:sldMkLst>
          <pc:docMk/>
          <pc:sldMk cId="2785594925" sldId="326"/>
        </pc:sldMkLst>
        <pc:spChg chg="add del">
          <ac:chgData name="Viedma Alonso, Noe" userId="27af3944-08d2-4f43-913a-d55d4a055134" providerId="ADAL" clId="{A81CCD5B-E02B-4FC2-8CA1-FF84771712CE}" dt="2026-04-24T07:51:27.924" v="3669" actId="478"/>
          <ac:spMkLst>
            <pc:docMk/>
            <pc:sldMk cId="2785594925" sldId="326"/>
            <ac:spMk id="2" creationId="{A8E063A2-B781-75E4-E764-52CE929EF8A4}"/>
          </ac:spMkLst>
        </pc:spChg>
        <pc:spChg chg="mod">
          <ac:chgData name="Viedma Alonso, Noe" userId="27af3944-08d2-4f43-913a-d55d4a055134" providerId="ADAL" clId="{A81CCD5B-E02B-4FC2-8CA1-FF84771712CE}" dt="2026-04-24T07:14:33.899" v="3372" actId="255"/>
          <ac:spMkLst>
            <pc:docMk/>
            <pc:sldMk cId="2785594925" sldId="326"/>
            <ac:spMk id="7" creationId="{2DBD7198-C206-9BE2-5513-3F8B2496CB4A}"/>
          </ac:spMkLst>
        </pc:spChg>
        <pc:spChg chg="mod">
          <ac:chgData name="Viedma Alonso, Noe" userId="27af3944-08d2-4f43-913a-d55d4a055134" providerId="ADAL" clId="{A81CCD5B-E02B-4FC2-8CA1-FF84771712CE}" dt="2026-04-24T07:15:18.621" v="3378" actId="14100"/>
          <ac:spMkLst>
            <pc:docMk/>
            <pc:sldMk cId="2785594925" sldId="326"/>
            <ac:spMk id="11" creationId="{009B8C59-6AD9-8574-5832-F0053343B9F9}"/>
          </ac:spMkLst>
        </pc:spChg>
        <pc:picChg chg="add mod">
          <ac:chgData name="Viedma Alonso, Noe" userId="27af3944-08d2-4f43-913a-d55d4a055134" providerId="ADAL" clId="{A81CCD5B-E02B-4FC2-8CA1-FF84771712CE}" dt="2026-04-24T07:15:31.783" v="3380" actId="1076"/>
          <ac:picMkLst>
            <pc:docMk/>
            <pc:sldMk cId="2785594925" sldId="326"/>
            <ac:picMk id="4" creationId="{023C1357-B9B7-0307-6646-D6FD37FB5BC5}"/>
          </ac:picMkLst>
        </pc:picChg>
        <pc:picChg chg="add mod">
          <ac:chgData name="Viedma Alonso, Noe" userId="27af3944-08d2-4f43-913a-d55d4a055134" providerId="ADAL" clId="{A81CCD5B-E02B-4FC2-8CA1-FF84771712CE}" dt="2026-04-13T08:05:29.570" v="3"/>
          <ac:picMkLst>
            <pc:docMk/>
            <pc:sldMk cId="2785594925" sldId="326"/>
            <ac:picMk id="5" creationId="{70ED31C3-EB9B-BA70-AE39-A08A0A1C70A4}"/>
          </ac:picMkLst>
        </pc:picChg>
      </pc:sldChg>
      <pc:sldChg chg="addSp delSp modSp mod ord">
        <pc:chgData name="Viedma Alonso, Noe" userId="27af3944-08d2-4f43-913a-d55d4a055134" providerId="ADAL" clId="{A81CCD5B-E02B-4FC2-8CA1-FF84771712CE}" dt="2026-04-24T07:06:00.320" v="3320" actId="6549"/>
        <pc:sldMkLst>
          <pc:docMk/>
          <pc:sldMk cId="3333626475" sldId="328"/>
        </pc:sldMkLst>
        <pc:spChg chg="mod">
          <ac:chgData name="Viedma Alonso, Noe" userId="27af3944-08d2-4f43-913a-d55d4a055134" providerId="ADAL" clId="{A81CCD5B-E02B-4FC2-8CA1-FF84771712CE}" dt="2026-04-24T07:06:00.320" v="3320" actId="6549"/>
          <ac:spMkLst>
            <pc:docMk/>
            <pc:sldMk cId="3333626475" sldId="328"/>
            <ac:spMk id="11" creationId="{A493C79B-F6E1-6628-C5D6-9194C8B9C632}"/>
          </ac:spMkLst>
        </pc:spChg>
        <pc:picChg chg="add mod">
          <ac:chgData name="Viedma Alonso, Noe" userId="27af3944-08d2-4f43-913a-d55d4a055134" providerId="ADAL" clId="{A81CCD5B-E02B-4FC2-8CA1-FF84771712CE}" dt="2026-04-13T08:05:33.098" v="5"/>
          <ac:picMkLst>
            <pc:docMk/>
            <pc:sldMk cId="3333626475" sldId="328"/>
            <ac:picMk id="3" creationId="{A1DC609E-1DC8-1059-9C87-F9A600052B3D}"/>
          </ac:picMkLst>
        </pc:picChg>
      </pc:sldChg>
      <pc:sldChg chg="addSp delSp modSp mod ord">
        <pc:chgData name="Viedma Alonso, Noe" userId="27af3944-08d2-4f43-913a-d55d4a055134" providerId="ADAL" clId="{A81CCD5B-E02B-4FC2-8CA1-FF84771712CE}" dt="2026-04-24T07:49:47.791" v="3667" actId="1076"/>
        <pc:sldMkLst>
          <pc:docMk/>
          <pc:sldMk cId="9699398" sldId="344"/>
        </pc:sldMkLst>
        <pc:spChg chg="mod">
          <ac:chgData name="Viedma Alonso, Noe" userId="27af3944-08d2-4f43-913a-d55d4a055134" providerId="ADAL" clId="{A81CCD5B-E02B-4FC2-8CA1-FF84771712CE}" dt="2026-04-24T07:49:28.915" v="3666" actId="20577"/>
          <ac:spMkLst>
            <pc:docMk/>
            <pc:sldMk cId="9699398" sldId="344"/>
            <ac:spMk id="11" creationId="{52B94D70-27FA-1737-9287-E33AEAD5005F}"/>
          </ac:spMkLst>
        </pc:spChg>
        <pc:picChg chg="add mod">
          <ac:chgData name="Viedma Alonso, Noe" userId="27af3944-08d2-4f43-913a-d55d4a055134" providerId="ADAL" clId="{A81CCD5B-E02B-4FC2-8CA1-FF84771712CE}" dt="2026-04-13T08:05:43.864" v="11"/>
          <ac:picMkLst>
            <pc:docMk/>
            <pc:sldMk cId="9699398" sldId="344"/>
            <ac:picMk id="3" creationId="{7849737B-CD1C-961A-BB4E-0A45BC753181}"/>
          </ac:picMkLst>
        </pc:picChg>
        <pc:picChg chg="add mod">
          <ac:chgData name="Viedma Alonso, Noe" userId="27af3944-08d2-4f43-913a-d55d4a055134" providerId="ADAL" clId="{A81CCD5B-E02B-4FC2-8CA1-FF84771712CE}" dt="2026-04-24T07:49:47.791" v="3667" actId="1076"/>
          <ac:picMkLst>
            <pc:docMk/>
            <pc:sldMk cId="9699398" sldId="344"/>
            <ac:picMk id="6" creationId="{D2F19456-9D94-31E5-EB6A-2C11894D9121}"/>
          </ac:picMkLst>
        </pc:picChg>
      </pc:sldChg>
      <pc:sldChg chg="addSp delSp modSp mod">
        <pc:chgData name="Viedma Alonso, Noe" userId="27af3944-08d2-4f43-913a-d55d4a055134" providerId="ADAL" clId="{A81CCD5B-E02B-4FC2-8CA1-FF84771712CE}" dt="2026-04-24T07:47:37.628" v="3655" actId="20577"/>
        <pc:sldMkLst>
          <pc:docMk/>
          <pc:sldMk cId="1483466983" sldId="349"/>
        </pc:sldMkLst>
        <pc:spChg chg="mod">
          <ac:chgData name="Viedma Alonso, Noe" userId="27af3944-08d2-4f43-913a-d55d4a055134" providerId="ADAL" clId="{A81CCD5B-E02B-4FC2-8CA1-FF84771712CE}" dt="2026-04-24T07:47:37.628" v="3655" actId="20577"/>
          <ac:spMkLst>
            <pc:docMk/>
            <pc:sldMk cId="1483466983" sldId="349"/>
            <ac:spMk id="11" creationId="{944AFDEC-AC7A-AD73-337E-4BE552367F1D}"/>
          </ac:spMkLst>
        </pc:spChg>
        <pc:picChg chg="add mod">
          <ac:chgData name="Viedma Alonso, Noe" userId="27af3944-08d2-4f43-913a-d55d4a055134" providerId="ADAL" clId="{A81CCD5B-E02B-4FC2-8CA1-FF84771712CE}" dt="2026-04-13T08:05:47.110" v="13"/>
          <ac:picMkLst>
            <pc:docMk/>
            <pc:sldMk cId="1483466983" sldId="349"/>
            <ac:picMk id="4" creationId="{75E271B0-FC22-8D5A-EC26-10A0681AAA75}"/>
          </ac:picMkLst>
        </pc:picChg>
      </pc:sldChg>
      <pc:sldChg chg="addSp delSp modSp add mod ord">
        <pc:chgData name="Viedma Alonso, Noe" userId="27af3944-08d2-4f43-913a-d55d4a055134" providerId="ADAL" clId="{A81CCD5B-E02B-4FC2-8CA1-FF84771712CE}" dt="2026-04-27T15:05:16.443" v="3698" actId="6549"/>
        <pc:sldMkLst>
          <pc:docMk/>
          <pc:sldMk cId="3082021305" sldId="356"/>
        </pc:sldMkLst>
        <pc:spChg chg="mod">
          <ac:chgData name="Viedma Alonso, Noe" userId="27af3944-08d2-4f43-913a-d55d4a055134" providerId="ADAL" clId="{A81CCD5B-E02B-4FC2-8CA1-FF84771712CE}" dt="2026-04-27T15:05:16.443" v="3698" actId="6549"/>
          <ac:spMkLst>
            <pc:docMk/>
            <pc:sldMk cId="3082021305" sldId="356"/>
            <ac:spMk id="11" creationId="{A94AA816-7904-0D66-794D-2FB8F01269DE}"/>
          </ac:spMkLst>
        </pc:spChg>
        <pc:graphicFrameChg chg="mod">
          <ac:chgData name="Viedma Alonso, Noe" userId="27af3944-08d2-4f43-913a-d55d4a055134" providerId="ADAL" clId="{A81CCD5B-E02B-4FC2-8CA1-FF84771712CE}" dt="2026-04-24T07:33:48.078" v="3481" actId="1076"/>
          <ac:graphicFrameMkLst>
            <pc:docMk/>
            <pc:sldMk cId="3082021305" sldId="356"/>
            <ac:graphicFrameMk id="5" creationId="{0506D42C-2227-B3EC-3B7F-9EDE906C653E}"/>
          </ac:graphicFrameMkLst>
        </pc:graphicFrameChg>
        <pc:graphicFrameChg chg="mod">
          <ac:chgData name="Viedma Alonso, Noe" userId="27af3944-08d2-4f43-913a-d55d4a055134" providerId="ADAL" clId="{A81CCD5B-E02B-4FC2-8CA1-FF84771712CE}" dt="2026-04-24T07:34:21.941" v="3484" actId="1076"/>
          <ac:graphicFrameMkLst>
            <pc:docMk/>
            <pc:sldMk cId="3082021305" sldId="356"/>
            <ac:graphicFrameMk id="6" creationId="{64B2A3D3-FF20-20C7-B54B-CA1CCB39F422}"/>
          </ac:graphicFrameMkLst>
        </pc:graphicFrameChg>
      </pc:sldChg>
      <pc:sldChg chg="addSp delSp modSp add mod ord">
        <pc:chgData name="Viedma Alonso, Noe" userId="27af3944-08d2-4f43-913a-d55d4a055134" providerId="ADAL" clId="{A81CCD5B-E02B-4FC2-8CA1-FF84771712CE}" dt="2026-04-23T15:36:45.177" v="2562" actId="6549"/>
        <pc:sldMkLst>
          <pc:docMk/>
          <pc:sldMk cId="789454021" sldId="357"/>
        </pc:sldMkLst>
        <pc:spChg chg="mod">
          <ac:chgData name="Viedma Alonso, Noe" userId="27af3944-08d2-4f43-913a-d55d4a055134" providerId="ADAL" clId="{A81CCD5B-E02B-4FC2-8CA1-FF84771712CE}" dt="2026-04-23T15:36:45.177" v="2562" actId="6549"/>
          <ac:spMkLst>
            <pc:docMk/>
            <pc:sldMk cId="789454021" sldId="357"/>
            <ac:spMk id="11" creationId="{8DE499F0-EDC5-6C03-408F-866F4595CA64}"/>
          </ac:spMkLst>
        </pc:spChg>
        <pc:picChg chg="add mod">
          <ac:chgData name="Viedma Alonso, Noe" userId="27af3944-08d2-4f43-913a-d55d4a055134" providerId="ADAL" clId="{A81CCD5B-E02B-4FC2-8CA1-FF84771712CE}" dt="2026-04-23T14:55:16.733" v="1812" actId="1076"/>
          <ac:picMkLst>
            <pc:docMk/>
            <pc:sldMk cId="789454021" sldId="357"/>
            <ac:picMk id="4" creationId="{F5F566A7-263C-F838-29C7-C63B8F61C9B0}"/>
          </ac:picMkLst>
        </pc:picChg>
      </pc:sldChg>
      <pc:sldChg chg="addSp delSp modSp add mod ord">
        <pc:chgData name="Viedma Alonso, Noe" userId="27af3944-08d2-4f43-913a-d55d4a055134" providerId="ADAL" clId="{A81CCD5B-E02B-4FC2-8CA1-FF84771712CE}" dt="2026-04-24T07:27:23.177" v="3428" actId="14100"/>
        <pc:sldMkLst>
          <pc:docMk/>
          <pc:sldMk cId="1970045029" sldId="358"/>
        </pc:sldMkLst>
        <pc:spChg chg="mod">
          <ac:chgData name="Viedma Alonso, Noe" userId="27af3944-08d2-4f43-913a-d55d4a055134" providerId="ADAL" clId="{A81CCD5B-E02B-4FC2-8CA1-FF84771712CE}" dt="2026-04-24T07:27:01.131" v="3427" actId="207"/>
          <ac:spMkLst>
            <pc:docMk/>
            <pc:sldMk cId="1970045029" sldId="358"/>
            <ac:spMk id="11" creationId="{B26484F6-225A-0602-45B3-BD8543A52476}"/>
          </ac:spMkLst>
        </pc:spChg>
        <pc:picChg chg="add mod">
          <ac:chgData name="Viedma Alonso, Noe" userId="27af3944-08d2-4f43-913a-d55d4a055134" providerId="ADAL" clId="{A81CCD5B-E02B-4FC2-8CA1-FF84771712CE}" dt="2026-04-24T07:27:23.177" v="3428" actId="14100"/>
          <ac:picMkLst>
            <pc:docMk/>
            <pc:sldMk cId="1970045029" sldId="358"/>
            <ac:picMk id="4" creationId="{A7070D52-A07F-3B98-C29D-F54898FA5575}"/>
          </ac:picMkLst>
        </pc:picChg>
      </pc:sldChg>
      <pc:sldChg chg="addSp delSp modSp add mod ord">
        <pc:chgData name="Viedma Alonso, Noe" userId="27af3944-08d2-4f43-913a-d55d4a055134" providerId="ADAL" clId="{A81CCD5B-E02B-4FC2-8CA1-FF84771712CE}" dt="2026-04-24T07:28:43.500" v="3434" actId="113"/>
        <pc:sldMkLst>
          <pc:docMk/>
          <pc:sldMk cId="1780212094" sldId="359"/>
        </pc:sldMkLst>
        <pc:spChg chg="mod">
          <ac:chgData name="Viedma Alonso, Noe" userId="27af3944-08d2-4f43-913a-d55d4a055134" providerId="ADAL" clId="{A81CCD5B-E02B-4FC2-8CA1-FF84771712CE}" dt="2026-04-24T07:28:43.500" v="3434" actId="113"/>
          <ac:spMkLst>
            <pc:docMk/>
            <pc:sldMk cId="1780212094" sldId="359"/>
            <ac:spMk id="11" creationId="{F3064175-BF69-234C-BE29-CD4ACA0BDC75}"/>
          </ac:spMkLst>
        </pc:spChg>
        <pc:picChg chg="add mod">
          <ac:chgData name="Viedma Alonso, Noe" userId="27af3944-08d2-4f43-913a-d55d4a055134" providerId="ADAL" clId="{A81CCD5B-E02B-4FC2-8CA1-FF84771712CE}" dt="2026-04-23T15:37:38.080" v="2566" actId="1076"/>
          <ac:picMkLst>
            <pc:docMk/>
            <pc:sldMk cId="1780212094" sldId="359"/>
            <ac:picMk id="5" creationId="{CA5FA58D-E779-8B53-3C88-4A1DBA19F440}"/>
          </ac:picMkLst>
        </pc:picChg>
      </pc:sldChg>
      <pc:sldChg chg="addSp delSp modSp add mod">
        <pc:chgData name="Viedma Alonso, Noe" userId="27af3944-08d2-4f43-913a-d55d4a055134" providerId="ADAL" clId="{A81CCD5B-E02B-4FC2-8CA1-FF84771712CE}" dt="2026-04-24T07:35:38.136" v="3520" actId="1076"/>
        <pc:sldMkLst>
          <pc:docMk/>
          <pc:sldMk cId="2620569907" sldId="360"/>
        </pc:sldMkLst>
        <pc:spChg chg="mod">
          <ac:chgData name="Viedma Alonso, Noe" userId="27af3944-08d2-4f43-913a-d55d4a055134" providerId="ADAL" clId="{A81CCD5B-E02B-4FC2-8CA1-FF84771712CE}" dt="2026-04-24T07:31:58.194" v="3476" actId="20577"/>
          <ac:spMkLst>
            <pc:docMk/>
            <pc:sldMk cId="2620569907" sldId="360"/>
            <ac:spMk id="11" creationId="{EED8BE7A-C621-F7D7-44FD-87245E45BCC7}"/>
          </ac:spMkLst>
        </pc:spChg>
        <pc:graphicFrameChg chg="add mod">
          <ac:chgData name="Viedma Alonso, Noe" userId="27af3944-08d2-4f43-913a-d55d4a055134" providerId="ADAL" clId="{A81CCD5B-E02B-4FC2-8CA1-FF84771712CE}" dt="2026-04-23T15:41:36.678" v="2680" actId="1076"/>
          <ac:graphicFrameMkLst>
            <pc:docMk/>
            <pc:sldMk cId="2620569907" sldId="360"/>
            <ac:graphicFrameMk id="4" creationId="{7FCD95CD-E44D-C544-A53C-E48CDDF6B086}"/>
          </ac:graphicFrameMkLst>
        </pc:graphicFrameChg>
      </pc:sldChg>
      <pc:sldChg chg="addSp delSp modSp add mod ord">
        <pc:chgData name="Viedma Alonso, Noe" userId="27af3944-08d2-4f43-913a-d55d4a055134" providerId="ADAL" clId="{A81CCD5B-E02B-4FC2-8CA1-FF84771712CE}" dt="2026-04-24T07:39:15.421" v="3568" actId="1076"/>
        <pc:sldMkLst>
          <pc:docMk/>
          <pc:sldMk cId="808457259" sldId="361"/>
        </pc:sldMkLst>
        <pc:spChg chg="mod">
          <ac:chgData name="Viedma Alonso, Noe" userId="27af3944-08d2-4f43-913a-d55d4a055134" providerId="ADAL" clId="{A81CCD5B-E02B-4FC2-8CA1-FF84771712CE}" dt="2026-04-24T07:39:12.165" v="3567" actId="207"/>
          <ac:spMkLst>
            <pc:docMk/>
            <pc:sldMk cId="808457259" sldId="361"/>
            <ac:spMk id="11" creationId="{377DE036-152D-6B9F-F958-89EB7882E1A5}"/>
          </ac:spMkLst>
        </pc:spChg>
        <pc:picChg chg="add mod">
          <ac:chgData name="Viedma Alonso, Noe" userId="27af3944-08d2-4f43-913a-d55d4a055134" providerId="ADAL" clId="{A81CCD5B-E02B-4FC2-8CA1-FF84771712CE}" dt="2026-04-24T07:39:15.421" v="3568" actId="1076"/>
          <ac:picMkLst>
            <pc:docMk/>
            <pc:sldMk cId="808457259" sldId="361"/>
            <ac:picMk id="6" creationId="{04D4E4B7-F054-03C6-E8C9-010FAF26CFAE}"/>
          </ac:picMkLst>
        </pc:picChg>
      </pc:sldChg>
      <pc:sldChg chg="addSp delSp modSp add mod ord">
        <pc:chgData name="Viedma Alonso, Noe" userId="27af3944-08d2-4f43-913a-d55d4a055134" providerId="ADAL" clId="{A81CCD5B-E02B-4FC2-8CA1-FF84771712CE}" dt="2026-04-24T08:09:11.098" v="3692" actId="207"/>
        <pc:sldMkLst>
          <pc:docMk/>
          <pc:sldMk cId="3219781539" sldId="362"/>
        </pc:sldMkLst>
        <pc:spChg chg="mod">
          <ac:chgData name="Viedma Alonso, Noe" userId="27af3944-08d2-4f43-913a-d55d4a055134" providerId="ADAL" clId="{A81CCD5B-E02B-4FC2-8CA1-FF84771712CE}" dt="2026-04-24T08:09:11.098" v="3692" actId="207"/>
          <ac:spMkLst>
            <pc:docMk/>
            <pc:sldMk cId="3219781539" sldId="362"/>
            <ac:spMk id="11" creationId="{00EDBEB9-B78E-AB5E-D576-B762A6A4EEC1}"/>
          </ac:spMkLst>
        </pc:spChg>
        <pc:picChg chg="add mod">
          <ac:chgData name="Viedma Alonso, Noe" userId="27af3944-08d2-4f43-913a-d55d4a055134" providerId="ADAL" clId="{A81CCD5B-E02B-4FC2-8CA1-FF84771712CE}" dt="2026-04-23T15:22:35.111" v="2341" actId="14100"/>
          <ac:picMkLst>
            <pc:docMk/>
            <pc:sldMk cId="3219781539" sldId="362"/>
            <ac:picMk id="5" creationId="{971349AF-583E-6FFD-64E5-3EF648E712A9}"/>
          </ac:picMkLst>
        </pc:picChg>
      </pc:sldChg>
      <pc:sldChg chg="addSp delSp modSp add mod">
        <pc:chgData name="Viedma Alonso, Noe" userId="27af3944-08d2-4f43-913a-d55d4a055134" providerId="ADAL" clId="{A81CCD5B-E02B-4FC2-8CA1-FF84771712CE}" dt="2026-04-24T07:46:51.512" v="3625" actId="1036"/>
        <pc:sldMkLst>
          <pc:docMk/>
          <pc:sldMk cId="3286812518" sldId="363"/>
        </pc:sldMkLst>
        <pc:spChg chg="mod">
          <ac:chgData name="Viedma Alonso, Noe" userId="27af3944-08d2-4f43-913a-d55d4a055134" providerId="ADAL" clId="{A81CCD5B-E02B-4FC2-8CA1-FF84771712CE}" dt="2026-04-24T07:46:51.512" v="3625" actId="1036"/>
          <ac:spMkLst>
            <pc:docMk/>
            <pc:sldMk cId="3286812518" sldId="363"/>
            <ac:spMk id="11" creationId="{1363AB22-C148-106E-9BFE-2AFC6FFF8C5D}"/>
          </ac:spMkLst>
        </pc:spChg>
        <pc:picChg chg="add mod">
          <ac:chgData name="Viedma Alonso, Noe" userId="27af3944-08d2-4f43-913a-d55d4a055134" providerId="ADAL" clId="{A81CCD5B-E02B-4FC2-8CA1-FF84771712CE}" dt="2026-04-24T07:46:39.723" v="3622" actId="1076"/>
          <ac:picMkLst>
            <pc:docMk/>
            <pc:sldMk cId="3286812518" sldId="363"/>
            <ac:picMk id="4" creationId="{BD99C7E9-EAF5-6BBC-B072-D35276FE9D89}"/>
          </ac:picMkLst>
        </pc:picChg>
        <pc:picChg chg="add mod">
          <ac:chgData name="Viedma Alonso, Noe" userId="27af3944-08d2-4f43-913a-d55d4a055134" providerId="ADAL" clId="{A81CCD5B-E02B-4FC2-8CA1-FF84771712CE}" dt="2026-04-24T07:46:42.397" v="3623" actId="1076"/>
          <ac:picMkLst>
            <pc:docMk/>
            <pc:sldMk cId="3286812518" sldId="363"/>
            <ac:picMk id="5" creationId="{01D13475-EEBC-B004-0FD4-94DA79FA210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olumes\dadespunt6\__ACTIVITATS\2025_PROJECTES\07_04_A_Formacio&#769;%20Mediterranean%20Everyday%20Life%20Urban%20Planning%20(MELUP)_Medcities\EXECUCIO\Activitat%203_%20Guia%20Everyday%20Life%20Urban%20Planning%20for%20Mediterranean%20Cities\FINAL\Dades%20Tripoli%20Alhoceim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dadespunt6\__ACTIVITATS\2025_PROJECTES\07_04_A_Formacio&#769;%20Mediterranean%20Everyday%20Life%20Urban%20Planning%20(MELUP)_Medcities\EXECUCIO\Activitat%203_%20Guia%20Everyday%20Life%20Urban%20Planning%20for%20Mediterranean%20Cities\FINAL\Dades%20Tripoli%20Alhoceim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dadespunt6\__ACTIVITATS\2025_PROJECTES\07_04_A_Formacio&#769;%20Mediterranean%20Everyday%20Life%20Urban%20Planning%20(MELUP)_Medcities\EXECUCIO\Activitat%203_%20Guia%20Everyday%20Life%20Urban%20Planning%20for%20Mediterranean%20Cities\FINAL\Dades%20Tripoli%20Alhoceim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araortiz78\Downloads\Guia%20MELUP%20Medcities\FINAL\Dades%20Tripoli%20Alhoceim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7119384173363872"/>
          <c:y val="8.8425925925925922E-2"/>
          <c:w val="0.62179299876672034"/>
          <c:h val="0.83625400991542709"/>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44C2-42B4-9168-A31E6B462647}"/>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44C2-42B4-9168-A31E6B462647}"/>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venir Book" panose="02000503020000020003" pitchFamily="2" charset="0"/>
                    <a:ea typeface="+mn-ea"/>
                    <a:cs typeface="+mn-cs"/>
                  </a:defRPr>
                </a:pPr>
                <a:endParaRPr lang="en-E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Tripoli!$A$4:$A$5</c:f>
              <c:strCache>
                <c:ptCount val="2"/>
                <c:pt idx="0">
                  <c:v>Women &amp; Girls</c:v>
                </c:pt>
                <c:pt idx="1">
                  <c:v>Men &amp; Boys</c:v>
                </c:pt>
              </c:strCache>
            </c:strRef>
          </c:cat>
          <c:val>
            <c:numRef>
              <c:f>Tripoli!$B$4:$B$5</c:f>
              <c:numCache>
                <c:formatCode>General</c:formatCode>
                <c:ptCount val="2"/>
                <c:pt idx="0">
                  <c:v>91</c:v>
                </c:pt>
                <c:pt idx="1">
                  <c:v>13</c:v>
                </c:pt>
              </c:numCache>
            </c:numRef>
          </c:val>
          <c:extLst>
            <c:ext xmlns:c16="http://schemas.microsoft.com/office/drawing/2014/chart" uri="{C3380CC4-5D6E-409C-BE32-E72D297353CC}">
              <c16:uniqueId val="{00000004-44C2-42B4-9168-A31E6B462647}"/>
            </c:ext>
          </c:extLst>
        </c:ser>
        <c:dLbls>
          <c:showLegendKey val="0"/>
          <c:showVal val="0"/>
          <c:showCatName val="0"/>
          <c:showSerName val="0"/>
          <c:showPercent val="0"/>
          <c:showBubbleSize val="0"/>
          <c:showLeaderLines val="1"/>
        </c:dLbls>
        <c:firstSliceAng val="12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1"/>
          <c:order val="0"/>
          <c:spPr>
            <a:solidFill>
              <a:schemeClr val="accent5">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1-25BF-4FEF-804F-4A09F455B05E}"/>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25BF-4FEF-804F-4A09F455B05E}"/>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5-25BF-4FEF-804F-4A09F455B05E}"/>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Helvetica" pitchFamily="2" charset="0"/>
                    <a:ea typeface="+mn-ea"/>
                    <a:cs typeface="+mn-cs"/>
                  </a:defRPr>
                </a:pPr>
                <a:endParaRPr lang="en-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Tripoli!$D$20:$D$23</c:f>
              <c:strCache>
                <c:ptCount val="4"/>
                <c:pt idx="0">
                  <c:v>Adolescents (13–17)</c:v>
                </c:pt>
                <c:pt idx="1">
                  <c:v>Youth (18–24)</c:v>
                </c:pt>
                <c:pt idx="2">
                  <c:v>Adults (25–64)</c:v>
                </c:pt>
                <c:pt idx="3">
                  <c:v>Elderly (65+)</c:v>
                </c:pt>
              </c:strCache>
            </c:strRef>
          </c:cat>
          <c:val>
            <c:numRef>
              <c:f>Tripoli!$F$20:$F$23</c:f>
              <c:numCache>
                <c:formatCode>0%</c:formatCode>
                <c:ptCount val="4"/>
                <c:pt idx="0">
                  <c:v>0.18269230769230768</c:v>
                </c:pt>
                <c:pt idx="1">
                  <c:v>0.14423076923076922</c:v>
                </c:pt>
                <c:pt idx="2">
                  <c:v>0.63461538461538458</c:v>
                </c:pt>
                <c:pt idx="3">
                  <c:v>3.8461538461538464E-2</c:v>
                </c:pt>
              </c:numCache>
            </c:numRef>
          </c:val>
          <c:extLst>
            <c:ext xmlns:c16="http://schemas.microsoft.com/office/drawing/2014/chart" uri="{C3380CC4-5D6E-409C-BE32-E72D297353CC}">
              <c16:uniqueId val="{00000006-25BF-4FEF-804F-4A09F455B05E}"/>
            </c:ext>
          </c:extLst>
        </c:ser>
        <c:dLbls>
          <c:showLegendKey val="0"/>
          <c:showVal val="0"/>
          <c:showCatName val="0"/>
          <c:showSerName val="0"/>
          <c:showPercent val="0"/>
          <c:showBubbleSize val="0"/>
        </c:dLbls>
        <c:gapWidth val="182"/>
        <c:axId val="25926800"/>
        <c:axId val="25654336"/>
      </c:barChart>
      <c:catAx>
        <c:axId val="2592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ES"/>
          </a:p>
        </c:txPr>
        <c:crossAx val="25654336"/>
        <c:crosses val="autoZero"/>
        <c:auto val="1"/>
        <c:lblAlgn val="ctr"/>
        <c:lblOffset val="100"/>
        <c:noMultiLvlLbl val="0"/>
      </c:catAx>
      <c:valAx>
        <c:axId val="25654336"/>
        <c:scaling>
          <c:orientation val="minMax"/>
        </c:scaling>
        <c:delete val="1"/>
        <c:axPos val="t"/>
        <c:numFmt formatCode="0%" sourceLinked="1"/>
        <c:majorTickMark val="none"/>
        <c:minorTickMark val="none"/>
        <c:tickLblPos val="nextTo"/>
        <c:crossAx val="25926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itchFamily="2" charset="0"/>
        </a:defRPr>
      </a:pPr>
      <a:endParaRPr lang="en-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7119384173363872"/>
          <c:y val="8.8425925925925922E-2"/>
          <c:w val="0.62179299876672034"/>
          <c:h val="0.83625400991542709"/>
        </c:manualLayout>
      </c:layout>
      <c:pieChart>
        <c:varyColors val="1"/>
        <c:dLbls>
          <c:showLegendKey val="0"/>
          <c:showVal val="0"/>
          <c:showCatName val="0"/>
          <c:showSerName val="0"/>
          <c:showPercent val="0"/>
          <c:showBubbleSize val="0"/>
          <c:showLeaderLines val="0"/>
        </c:dLbls>
        <c:firstSliceAng val="12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434144310223247"/>
          <c:y val="7.2802823049573306E-2"/>
          <c:w val="0.68375513301801116"/>
          <c:h val="0.91958734324876035"/>
        </c:manualLayout>
      </c:layout>
      <c:pieChart>
        <c:varyColors val="1"/>
        <c:ser>
          <c:idx val="0"/>
          <c:order val="0"/>
          <c:dPt>
            <c:idx val="0"/>
            <c:bubble3D val="0"/>
            <c:spPr>
              <a:solidFill>
                <a:schemeClr val="accent5">
                  <a:tint val="65000"/>
                </a:schemeClr>
              </a:solidFill>
              <a:ln w="19050">
                <a:solidFill>
                  <a:schemeClr val="lt1"/>
                </a:solidFill>
              </a:ln>
              <a:effectLst/>
            </c:spPr>
            <c:extLst>
              <c:ext xmlns:c16="http://schemas.microsoft.com/office/drawing/2014/chart" uri="{C3380CC4-5D6E-409C-BE32-E72D297353CC}">
                <c16:uniqueId val="{00000001-72CA-415F-9CD5-F8146197B14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2CA-415F-9CD5-F8146197B148}"/>
              </c:ext>
            </c:extLst>
          </c:dPt>
          <c:dPt>
            <c:idx val="2"/>
            <c:bubble3D val="0"/>
            <c:spPr>
              <a:solidFill>
                <a:schemeClr val="accent5">
                  <a:shade val="65000"/>
                </a:schemeClr>
              </a:solidFill>
              <a:ln w="19050">
                <a:solidFill>
                  <a:schemeClr val="lt1"/>
                </a:solidFill>
              </a:ln>
              <a:effectLst/>
            </c:spPr>
            <c:extLst>
              <c:ext xmlns:c16="http://schemas.microsoft.com/office/drawing/2014/chart" uri="{C3380CC4-5D6E-409C-BE32-E72D297353CC}">
                <c16:uniqueId val="{00000005-72CA-415F-9CD5-F8146197B14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venir Book" panose="02000503020000020003" pitchFamily="2" charset="0"/>
                    <a:ea typeface="+mn-ea"/>
                    <a:cs typeface="+mn-cs"/>
                  </a:defRPr>
                </a:pPr>
                <a:endParaRPr lang="en-E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Tripoli!$A$8:$A$10</c:f>
              <c:strCache>
                <c:ptCount val="3"/>
                <c:pt idx="0">
                  <c:v>15-30</c:v>
                </c:pt>
                <c:pt idx="1">
                  <c:v>31-45</c:v>
                </c:pt>
                <c:pt idx="2">
                  <c:v>&gt;46</c:v>
                </c:pt>
              </c:strCache>
            </c:strRef>
          </c:cat>
          <c:val>
            <c:numRef>
              <c:f>Tripoli!$B$8:$B$10</c:f>
              <c:numCache>
                <c:formatCode>0%</c:formatCode>
                <c:ptCount val="3"/>
                <c:pt idx="0">
                  <c:v>0.28000000000000003</c:v>
                </c:pt>
                <c:pt idx="1">
                  <c:v>0.38</c:v>
                </c:pt>
                <c:pt idx="2">
                  <c:v>0.34</c:v>
                </c:pt>
              </c:numCache>
            </c:numRef>
          </c:val>
          <c:extLst>
            <c:ext xmlns:c16="http://schemas.microsoft.com/office/drawing/2014/chart" uri="{C3380CC4-5D6E-409C-BE32-E72D297353CC}">
              <c16:uniqueId val="{00000006-72CA-415F-9CD5-F8146197B148}"/>
            </c:ext>
          </c:extLst>
        </c:ser>
        <c:dLbls>
          <c:showLegendKey val="0"/>
          <c:showVal val="0"/>
          <c:showCatName val="0"/>
          <c:showSerName val="0"/>
          <c:showPercent val="0"/>
          <c:showBubbleSize val="0"/>
          <c:showLeaderLines val="1"/>
        </c:dLbls>
        <c:firstSliceAng val="12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F2FA0-E2F1-4DEB-88F9-0203661454EA}" type="datetimeFigureOut">
              <a:rPr lang="ca-ES" smtClean="0"/>
              <a:t>27/4/2026</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DAFE2-F1C2-40F1-807C-59AFBE6CEC29}" type="slidenum">
              <a:rPr lang="ca-ES" smtClean="0"/>
              <a:t>‹Nº›</a:t>
            </a:fld>
            <a:endParaRPr lang="ca-ES"/>
          </a:p>
        </p:txBody>
      </p:sp>
    </p:spTree>
    <p:extLst>
      <p:ext uri="{BB962C8B-B14F-4D97-AF65-F5344CB8AC3E}">
        <p14:creationId xmlns:p14="http://schemas.microsoft.com/office/powerpoint/2010/main" val="156475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791F008-EF6B-D2E6-EC1D-7546F963AAF1}"/>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5B744538-3EB2-6171-ABB3-7FB8F4C296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036FD47E-7BD0-48A0-6B65-C8D18C83C30D}"/>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5" name="Contenidor de peu de pàgina 4">
            <a:extLst>
              <a:ext uri="{FF2B5EF4-FFF2-40B4-BE49-F238E27FC236}">
                <a16:creationId xmlns:a16="http://schemas.microsoft.com/office/drawing/2014/main" id="{1ACFBC94-C175-2219-0845-E12DA3237DC6}"/>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62E7100A-7F13-01EC-1917-8AD13C2557D2}"/>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163338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33E52F3-7262-55D5-CFC8-92B6011D9A4C}"/>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A5EC1290-8399-CDC8-E69E-7A0AA1E782D9}"/>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CA0FBF6A-E2AA-61D4-B5A4-A2E292A393CB}"/>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5" name="Contenidor de peu de pàgina 4">
            <a:extLst>
              <a:ext uri="{FF2B5EF4-FFF2-40B4-BE49-F238E27FC236}">
                <a16:creationId xmlns:a16="http://schemas.microsoft.com/office/drawing/2014/main" id="{09C8C9D4-60A9-047B-A6DB-71CA20452EDF}"/>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85E6A99A-AEB9-4E46-A2EB-EB156CC158BF}"/>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360673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E4DD1A33-80F3-C8EF-3872-33CFC208D4DA}"/>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935F7A1D-407B-9258-0E34-7CA5D8EF7BF8}"/>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1936DCD7-B49A-FCCE-DDD3-14995BF1B439}"/>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5" name="Contenidor de peu de pàgina 4">
            <a:extLst>
              <a:ext uri="{FF2B5EF4-FFF2-40B4-BE49-F238E27FC236}">
                <a16:creationId xmlns:a16="http://schemas.microsoft.com/office/drawing/2014/main" id="{0D340A30-22B2-920B-81D4-BC280E57951D}"/>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D6C9E6B1-2E9C-8E43-5FC1-CA8951E9C41D}"/>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295512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45412F4-B5A4-896D-D99F-39566F92CFA3}"/>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0665365E-DFE8-D557-18FE-BE03C6136F92}"/>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48A91531-39A8-F37E-5F6F-3F30F6881DA9}"/>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5" name="Contenidor de peu de pàgina 4">
            <a:extLst>
              <a:ext uri="{FF2B5EF4-FFF2-40B4-BE49-F238E27FC236}">
                <a16:creationId xmlns:a16="http://schemas.microsoft.com/office/drawing/2014/main" id="{8C6A377C-687F-475E-14AC-B1CBC18D8F85}"/>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F6BB30B2-6E5E-5803-EE93-51BB2B8BEE33}"/>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178667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B77103E-BE7B-148A-521A-698A70409CDD}"/>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16887D33-DCA5-B60A-369E-6B7C0115E6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C3F3389E-2F39-7E70-7A3E-B00FDFA37CC6}"/>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5" name="Contenidor de peu de pàgina 4">
            <a:extLst>
              <a:ext uri="{FF2B5EF4-FFF2-40B4-BE49-F238E27FC236}">
                <a16:creationId xmlns:a16="http://schemas.microsoft.com/office/drawing/2014/main" id="{A485B7A2-3CD4-8AB4-4CBA-ED14895CDDC4}"/>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08BE4D7F-FB17-DA23-FE67-36DB0B9A1FFF}"/>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321947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400FB46-E93B-2F8F-7F5B-B48E892CCF61}"/>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A4C7FB08-5AF3-AE8B-80E5-F7F2D2C2DEFA}"/>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BCC8A599-91B7-1786-4C82-6BF27CA7F9A5}"/>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99A9A4EE-DA78-57B6-87DB-F04A4AEBD119}"/>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6" name="Contenidor de peu de pàgina 5">
            <a:extLst>
              <a:ext uri="{FF2B5EF4-FFF2-40B4-BE49-F238E27FC236}">
                <a16:creationId xmlns:a16="http://schemas.microsoft.com/office/drawing/2014/main" id="{AB22082F-C3C4-2443-BDB4-480F2F1122A0}"/>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2D13F321-7B38-673E-EE00-65D66372F178}"/>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6419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84B783E-3743-EA93-5BE0-83B8F18BCD33}"/>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6D91CBCF-0B3A-958C-D2C0-9A66E2E3E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44C862BB-B8FF-1E84-944C-07A4504170F2}"/>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8EB3C7E8-5F2B-06A2-B917-994C4F988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34C615B3-E23D-D20B-7045-D05C335D2E09}"/>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9B27F85A-31B1-234B-1032-F2BF551838A6}"/>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8" name="Contenidor de peu de pàgina 7">
            <a:extLst>
              <a:ext uri="{FF2B5EF4-FFF2-40B4-BE49-F238E27FC236}">
                <a16:creationId xmlns:a16="http://schemas.microsoft.com/office/drawing/2014/main" id="{304F28A5-E783-55B0-84C8-3830EB6329B5}"/>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3F7138D4-A26B-8381-2D71-CE4DA53A6A92}"/>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348494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AD74653-0547-FFC3-0FB7-D9B46EC9DB1C}"/>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C82B46A5-25EC-B5B8-133D-FF660A407407}"/>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4" name="Contenidor de peu de pàgina 3">
            <a:extLst>
              <a:ext uri="{FF2B5EF4-FFF2-40B4-BE49-F238E27FC236}">
                <a16:creationId xmlns:a16="http://schemas.microsoft.com/office/drawing/2014/main" id="{E6A81827-F542-89AF-454A-4D0C89A3211D}"/>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9BA42CF1-ADA1-CF4D-9575-B98652F2B889}"/>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24604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65A2E7C9-9D33-CE18-2071-9824ECCCDC24}"/>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3" name="Contenidor de peu de pàgina 2">
            <a:extLst>
              <a:ext uri="{FF2B5EF4-FFF2-40B4-BE49-F238E27FC236}">
                <a16:creationId xmlns:a16="http://schemas.microsoft.com/office/drawing/2014/main" id="{9B11AF17-46DA-19C0-C96E-2CE84748D199}"/>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FF18ADAD-91ED-263E-EA65-C551F305347B}"/>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281421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0D90AC0-87AA-7CFC-AFA1-1B4AAB221711}"/>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A22012A9-839A-A33F-6F12-4C3682A1F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3ED6BBB8-858D-87DD-79A8-9644DB1C6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76BD1FD6-29E4-8AFC-2273-6BA6B35D626B}"/>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6" name="Contenidor de peu de pàgina 5">
            <a:extLst>
              <a:ext uri="{FF2B5EF4-FFF2-40B4-BE49-F238E27FC236}">
                <a16:creationId xmlns:a16="http://schemas.microsoft.com/office/drawing/2014/main" id="{C2A0D8C9-3D4B-1B93-C029-43C1DA7E7285}"/>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C9FED8B0-E224-BDF2-C9A7-E387823D36E6}"/>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307841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BC558AC-F098-17DF-B824-5BA93342C9FB}"/>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E7BDCDF1-F512-AD82-FC4D-E0B953636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F1376620-8583-39A3-D192-CEADA3C5F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406F3D18-B965-AEE6-E7E3-4226392DC884}"/>
              </a:ext>
            </a:extLst>
          </p:cNvPr>
          <p:cNvSpPr>
            <a:spLocks noGrp="1"/>
          </p:cNvSpPr>
          <p:nvPr>
            <p:ph type="dt" sz="half" idx="10"/>
          </p:nvPr>
        </p:nvSpPr>
        <p:spPr/>
        <p:txBody>
          <a:bodyPr/>
          <a:lstStyle/>
          <a:p>
            <a:fld id="{5031F2E4-6BBC-4A37-B1BB-4E2B5A5637BE}" type="datetimeFigureOut">
              <a:rPr lang="ca-ES" smtClean="0"/>
              <a:t>27/4/2026</a:t>
            </a:fld>
            <a:endParaRPr lang="ca-ES"/>
          </a:p>
        </p:txBody>
      </p:sp>
      <p:sp>
        <p:nvSpPr>
          <p:cNvPr id="6" name="Contenidor de peu de pàgina 5">
            <a:extLst>
              <a:ext uri="{FF2B5EF4-FFF2-40B4-BE49-F238E27FC236}">
                <a16:creationId xmlns:a16="http://schemas.microsoft.com/office/drawing/2014/main" id="{8A9885C2-FEE2-93E6-A04C-6D2018090A38}"/>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5AB58295-37D3-5884-A093-8C2AD76806D9}"/>
              </a:ext>
            </a:extLst>
          </p:cNvPr>
          <p:cNvSpPr>
            <a:spLocks noGrp="1"/>
          </p:cNvSpPr>
          <p:nvPr>
            <p:ph type="sldNum" sz="quarter" idx="12"/>
          </p:nvPr>
        </p:nvSpPr>
        <p:spPr/>
        <p:txBody>
          <a:bodyPr/>
          <a:lstStyle/>
          <a:p>
            <a:fld id="{A242F7CB-F138-43AF-9B15-F05C738E41F5}" type="slidenum">
              <a:rPr lang="ca-ES" smtClean="0"/>
              <a:t>‹Nº›</a:t>
            </a:fld>
            <a:endParaRPr lang="ca-ES"/>
          </a:p>
        </p:txBody>
      </p:sp>
    </p:spTree>
    <p:extLst>
      <p:ext uri="{BB962C8B-B14F-4D97-AF65-F5344CB8AC3E}">
        <p14:creationId xmlns:p14="http://schemas.microsoft.com/office/powerpoint/2010/main" val="52959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DF596CC8-5ACD-FE8F-E5E0-83DFD427D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90F3767B-2395-149B-EC02-B86E560AE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153459FB-949D-7DAC-204E-052027EFE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31F2E4-6BBC-4A37-B1BB-4E2B5A5637BE}" type="datetimeFigureOut">
              <a:rPr lang="ca-ES" smtClean="0"/>
              <a:t>27/4/2026</a:t>
            </a:fld>
            <a:endParaRPr lang="ca-ES"/>
          </a:p>
        </p:txBody>
      </p:sp>
      <p:sp>
        <p:nvSpPr>
          <p:cNvPr id="5" name="Contenidor de peu de pàgina 4">
            <a:extLst>
              <a:ext uri="{FF2B5EF4-FFF2-40B4-BE49-F238E27FC236}">
                <a16:creationId xmlns:a16="http://schemas.microsoft.com/office/drawing/2014/main" id="{918B8907-1FD7-AC6E-A236-5D592DB02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a-ES"/>
          </a:p>
        </p:txBody>
      </p:sp>
      <p:sp>
        <p:nvSpPr>
          <p:cNvPr id="6" name="Contenidor de número de diapositiva 5">
            <a:extLst>
              <a:ext uri="{FF2B5EF4-FFF2-40B4-BE49-F238E27FC236}">
                <a16:creationId xmlns:a16="http://schemas.microsoft.com/office/drawing/2014/main" id="{2E7C0C95-386E-2CC8-4228-165474F68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42F7CB-F138-43AF-9B15-F05C738E41F5}" type="slidenum">
              <a:rPr lang="ca-ES" smtClean="0"/>
              <a:t>‹Nº›</a:t>
            </a:fld>
            <a:endParaRPr lang="ca-ES"/>
          </a:p>
        </p:txBody>
      </p:sp>
    </p:spTree>
    <p:extLst>
      <p:ext uri="{BB962C8B-B14F-4D97-AF65-F5344CB8AC3E}">
        <p14:creationId xmlns:p14="http://schemas.microsoft.com/office/powerpoint/2010/main" val="31354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medcities.org/" TargetMode="External"/><Relationship Id="rId4" Type="http://schemas.openxmlformats.org/officeDocument/2006/relationships/hyperlink" Target="mailto:nviedma@medciti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2A22D-5B48-275B-7F94-74AF52DEA2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39" y="1902067"/>
            <a:ext cx="5321880" cy="4839630"/>
          </a:xfrm>
          <a:prstGeom prst="rect">
            <a:avLst/>
          </a:prstGeom>
        </p:spPr>
      </p:pic>
      <p:sp>
        <p:nvSpPr>
          <p:cNvPr id="7" name="Rectangle 6">
            <a:extLst>
              <a:ext uri="{FF2B5EF4-FFF2-40B4-BE49-F238E27FC236}">
                <a16:creationId xmlns:a16="http://schemas.microsoft.com/office/drawing/2014/main" id="{0FBB196B-7AB9-9E8E-DF91-240A9E3A0F88}"/>
              </a:ext>
            </a:extLst>
          </p:cNvPr>
          <p:cNvSpPr/>
          <p:nvPr/>
        </p:nvSpPr>
        <p:spPr>
          <a:xfrm>
            <a:off x="-12039" y="0"/>
            <a:ext cx="5321880" cy="4839629"/>
          </a:xfrm>
          <a:prstGeom prst="rect">
            <a:avLst/>
          </a:prstGeom>
          <a:gradFill flip="none" rotWithShape="1">
            <a:gsLst>
              <a:gs pos="0">
                <a:srgbClr val="57AFD4">
                  <a:alpha val="0"/>
                </a:srgbClr>
              </a:gs>
              <a:gs pos="33000">
                <a:srgbClr val="219ED2"/>
              </a:gs>
              <a:gs pos="67000">
                <a:srgbClr val="2965A1"/>
              </a:gs>
              <a:gs pos="100000">
                <a:schemeClr val="tx2"/>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a:extLst>
              <a:ext uri="{FF2B5EF4-FFF2-40B4-BE49-F238E27FC236}">
                <a16:creationId xmlns:a16="http://schemas.microsoft.com/office/drawing/2014/main" id="{3FFED651-C1C4-13F8-5178-289970E35273}"/>
              </a:ext>
            </a:extLst>
          </p:cNvPr>
          <p:cNvSpPr txBox="1">
            <a:spLocks/>
          </p:cNvSpPr>
          <p:nvPr/>
        </p:nvSpPr>
        <p:spPr>
          <a:xfrm>
            <a:off x="6348606" y="1404256"/>
            <a:ext cx="5843394" cy="4376057"/>
          </a:xfrm>
          <a:prstGeom prst="rect">
            <a:avLst/>
          </a:prstGeom>
        </p:spPr>
        <p:txBody>
          <a:bodyPr vert="horz" lIns="91440" tIns="45720" rIns="91440" bIns="45720" rtlCol="0" anchor="ctr">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ource Sans Pro"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6700" b="1" noProof="0" dirty="0">
                <a:solidFill>
                  <a:schemeClr val="tx1">
                    <a:lumMod val="65000"/>
                    <a:lumOff val="35000"/>
                  </a:schemeClr>
                </a:solidFill>
              </a:rPr>
              <a:t>Mediterranean Everyday Life Urban Planning - MELUP</a:t>
            </a:r>
          </a:p>
          <a:p>
            <a:pPr algn="l"/>
            <a:r>
              <a:rPr lang="en-US" sz="5100" b="1" i="1" noProof="0" dirty="0">
                <a:solidFill>
                  <a:schemeClr val="tx1">
                    <a:lumMod val="65000"/>
                    <a:lumOff val="35000"/>
                  </a:schemeClr>
                </a:solidFill>
              </a:rPr>
              <a:t>Gender Perspective in Urban Development</a:t>
            </a:r>
          </a:p>
          <a:p>
            <a:pPr algn="l"/>
            <a:endParaRPr lang="es-ES" sz="5200" b="1" dirty="0">
              <a:solidFill>
                <a:schemeClr val="tx1">
                  <a:lumMod val="65000"/>
                  <a:lumOff val="35000"/>
                </a:schemeClr>
              </a:solidFill>
            </a:endParaRPr>
          </a:p>
          <a:p>
            <a:pPr algn="l"/>
            <a:r>
              <a:rPr lang="es-ES" sz="4900" dirty="0">
                <a:solidFill>
                  <a:schemeClr val="tx1">
                    <a:lumMod val="65000"/>
                    <a:lumOff val="35000"/>
                  </a:schemeClr>
                </a:solidFill>
              </a:rPr>
              <a:t>International </a:t>
            </a:r>
            <a:r>
              <a:rPr lang="es-ES" sz="4900" dirty="0" err="1">
                <a:solidFill>
                  <a:schemeClr val="tx1">
                    <a:lumMod val="65000"/>
                    <a:lumOff val="35000"/>
                  </a:schemeClr>
                </a:solidFill>
              </a:rPr>
              <a:t>Study</a:t>
            </a:r>
            <a:r>
              <a:rPr lang="es-ES" sz="4900" dirty="0">
                <a:solidFill>
                  <a:schemeClr val="tx1">
                    <a:lumMod val="65000"/>
                    <a:lumOff val="35000"/>
                  </a:schemeClr>
                </a:solidFill>
              </a:rPr>
              <a:t> </a:t>
            </a:r>
            <a:r>
              <a:rPr lang="es-ES" sz="4900" dirty="0" err="1">
                <a:solidFill>
                  <a:schemeClr val="tx1">
                    <a:lumMod val="65000"/>
                    <a:lumOff val="35000"/>
                  </a:schemeClr>
                </a:solidFill>
              </a:rPr>
              <a:t>Visit</a:t>
            </a:r>
            <a:r>
              <a:rPr lang="es-ES" sz="4900" dirty="0">
                <a:solidFill>
                  <a:schemeClr val="tx1">
                    <a:lumMod val="65000"/>
                    <a:lumOff val="35000"/>
                  </a:schemeClr>
                </a:solidFill>
              </a:rPr>
              <a:t> </a:t>
            </a:r>
            <a:r>
              <a:rPr lang="es-ES" sz="4900" dirty="0" err="1">
                <a:solidFill>
                  <a:schemeClr val="tx1">
                    <a:lumMod val="65000"/>
                    <a:lumOff val="35000"/>
                  </a:schemeClr>
                </a:solidFill>
              </a:rPr>
              <a:t>on</a:t>
            </a:r>
            <a:r>
              <a:rPr lang="es-ES" sz="4900" dirty="0">
                <a:solidFill>
                  <a:schemeClr val="tx1">
                    <a:lumMod val="65000"/>
                    <a:lumOff val="35000"/>
                  </a:schemeClr>
                </a:solidFill>
              </a:rPr>
              <a:t> Green and Inclusive Urban </a:t>
            </a:r>
            <a:r>
              <a:rPr lang="es-ES" sz="4900" dirty="0" err="1">
                <a:solidFill>
                  <a:schemeClr val="tx1">
                    <a:lumMod val="65000"/>
                    <a:lumOff val="35000"/>
                  </a:schemeClr>
                </a:solidFill>
              </a:rPr>
              <a:t>Planning</a:t>
            </a:r>
            <a:endParaRPr lang="es-ES" sz="4900" dirty="0">
              <a:solidFill>
                <a:schemeClr val="tx1">
                  <a:lumMod val="65000"/>
                  <a:lumOff val="35000"/>
                </a:schemeClr>
              </a:solidFill>
            </a:endParaRPr>
          </a:p>
          <a:p>
            <a:pPr algn="l"/>
            <a:r>
              <a:rPr lang="es-ES" sz="4600" i="1" dirty="0">
                <a:solidFill>
                  <a:schemeClr val="tx1">
                    <a:lumMod val="65000"/>
                    <a:lumOff val="35000"/>
                  </a:schemeClr>
                </a:solidFill>
              </a:rPr>
              <a:t>Barcelona, 28th of April 2026</a:t>
            </a:r>
            <a:endParaRPr lang="en-GB" sz="4600" i="1" dirty="0">
              <a:solidFill>
                <a:schemeClr val="tx1">
                  <a:lumMod val="65000"/>
                  <a:lumOff val="35000"/>
                </a:schemeClr>
              </a:solidFill>
            </a:endParaRPr>
          </a:p>
        </p:txBody>
      </p:sp>
      <p:sp>
        <p:nvSpPr>
          <p:cNvPr id="12" name="Title 1">
            <a:extLst>
              <a:ext uri="{FF2B5EF4-FFF2-40B4-BE49-F238E27FC236}">
                <a16:creationId xmlns:a16="http://schemas.microsoft.com/office/drawing/2014/main" id="{DBBD62D1-4EFC-0FEE-F8DF-5EBE2EFBA86B}"/>
              </a:ext>
            </a:extLst>
          </p:cNvPr>
          <p:cNvSpPr>
            <a:spLocks noGrp="1"/>
          </p:cNvSpPr>
          <p:nvPr>
            <p:ph type="ctrTitle"/>
          </p:nvPr>
        </p:nvSpPr>
        <p:spPr>
          <a:xfrm>
            <a:off x="2308307" y="2598234"/>
            <a:ext cx="3833954" cy="1743831"/>
          </a:xfrm>
          <a:solidFill>
            <a:srgbClr val="002060"/>
          </a:solidFill>
        </p:spPr>
        <p:txBody>
          <a:bodyPr anchor="ctr">
            <a:normAutofit/>
          </a:bodyPr>
          <a:lstStyle/>
          <a:p>
            <a:r>
              <a:rPr lang="es-ES" sz="5400" b="1" dirty="0">
                <a:solidFill>
                  <a:schemeClr val="bg1"/>
                </a:solidFill>
                <a:latin typeface="Montserrat" pitchFamily="2" charset="0"/>
              </a:rPr>
              <a:t>MedCities</a:t>
            </a:r>
            <a:endParaRPr lang="en-GB" sz="5400" b="1" dirty="0">
              <a:solidFill>
                <a:schemeClr val="bg1"/>
              </a:solidFill>
              <a:latin typeface="Montserrat" pitchFamily="2" charset="0"/>
            </a:endParaRPr>
          </a:p>
        </p:txBody>
      </p:sp>
      <p:pic>
        <p:nvPicPr>
          <p:cNvPr id="14" name="Picture 13" descr="A blue and black logo&#10;&#10;Description automatically generated">
            <a:extLst>
              <a:ext uri="{FF2B5EF4-FFF2-40B4-BE49-F238E27FC236}">
                <a16:creationId xmlns:a16="http://schemas.microsoft.com/office/drawing/2014/main" id="{A933D9AF-642A-2AF7-5782-AAE44A5C09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pic>
        <p:nvPicPr>
          <p:cNvPr id="3" name="Imagen 2" descr="Interfaz de usuario gráfica, Texto, Aplicación&#10;&#10;El contenido generado por IA puede ser incorrecto.">
            <a:extLst>
              <a:ext uri="{FF2B5EF4-FFF2-40B4-BE49-F238E27FC236}">
                <a16:creationId xmlns:a16="http://schemas.microsoft.com/office/drawing/2014/main" id="{C36DCE53-F355-9FA8-E858-7ED7CEB22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742" y="87958"/>
            <a:ext cx="2593848" cy="1185672"/>
          </a:xfrm>
          <a:prstGeom prst="rect">
            <a:avLst/>
          </a:prstGeom>
        </p:spPr>
      </p:pic>
    </p:spTree>
    <p:extLst>
      <p:ext uri="{BB962C8B-B14F-4D97-AF65-F5344CB8AC3E}">
        <p14:creationId xmlns:p14="http://schemas.microsoft.com/office/powerpoint/2010/main" val="96102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C40D0-C478-C243-9F86-3675D1C787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FF51BD-EA13-940A-DBB7-72AF64D71C6E}"/>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43975397-A790-1C03-0BFE-4452F93904D2}"/>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EED8BE7A-C621-F7D7-44FD-87245E45BCC7}"/>
              </a:ext>
            </a:extLst>
          </p:cNvPr>
          <p:cNvSpPr txBox="1"/>
          <p:nvPr/>
        </p:nvSpPr>
        <p:spPr>
          <a:xfrm>
            <a:off x="179768" y="81934"/>
            <a:ext cx="8256661" cy="6740307"/>
          </a:xfrm>
          <a:prstGeom prst="rect">
            <a:avLst/>
          </a:prstGeom>
          <a:noFill/>
        </p:spPr>
        <p:txBody>
          <a:bodyPr wrap="square" rtlCol="0">
            <a:spAutoFit/>
          </a:bodyPr>
          <a:lstStyle/>
          <a:p>
            <a:pPr>
              <a:buNone/>
            </a:pPr>
            <a:r>
              <a:rPr lang="en-GB" sz="1600" b="1" noProof="0" dirty="0">
                <a:latin typeface="Source Sans Pro" panose="020B0503030403020204" pitchFamily="34" charset="0"/>
                <a:ea typeface="Source Sans Pro" panose="020B0503030403020204" pitchFamily="34" charset="0"/>
              </a:rPr>
              <a:t>Al Hoceima – Sidi Abid neighbourhood</a:t>
            </a:r>
          </a:p>
          <a:p>
            <a:pPr>
              <a:buNone/>
            </a:pPr>
            <a:endParaRPr lang="en-GB" sz="1600" b="1" noProof="0" dirty="0">
              <a:latin typeface="Source Sans Pro" panose="020B0503030403020204" pitchFamily="34" charset="0"/>
              <a:ea typeface="Source Sans Pro" panose="020B0503030403020204" pitchFamily="34" charset="0"/>
            </a:endParaRPr>
          </a:p>
          <a:p>
            <a:pPr>
              <a:buNone/>
            </a:pPr>
            <a:r>
              <a:rPr lang="en-GB" sz="1600" u="sng" dirty="0">
                <a:latin typeface="Source Sans Pro" panose="020B0503030403020204" pitchFamily="34" charset="0"/>
                <a:ea typeface="Source Sans Pro" panose="020B0503030403020204" pitchFamily="34" charset="0"/>
              </a:rPr>
              <a:t>Diagnosis</a:t>
            </a:r>
          </a:p>
          <a:p>
            <a:pPr>
              <a:buNone/>
            </a:pPr>
            <a:r>
              <a:rPr lang="en-GB" sz="1600" dirty="0">
                <a:latin typeface="Source Sans Pro" panose="020B0503030403020204" pitchFamily="34" charset="0"/>
                <a:ea typeface="Source Sans Pro" panose="020B0503030403020204" pitchFamily="34" charset="0"/>
              </a:rPr>
              <a:t>Context: </a:t>
            </a:r>
            <a:r>
              <a:rPr lang="en-US" sz="1600" dirty="0">
                <a:latin typeface="Source Sans Pro" panose="020B0503030403020204" pitchFamily="34" charset="0"/>
                <a:ea typeface="Source Sans Pro" panose="020B0503030403020204" pitchFamily="34" charset="0"/>
              </a:rPr>
              <a:t>A densely populated neighborhood. Public college with 617 students.</a:t>
            </a:r>
          </a:p>
          <a:p>
            <a:pPr>
              <a:buNone/>
            </a:pPr>
            <a:r>
              <a:rPr lang="en-US" sz="1600" dirty="0">
                <a:latin typeface="Source Sans Pro" panose="020B0503030403020204" pitchFamily="34" charset="0"/>
                <a:ea typeface="Source Sans Pro" panose="020B0503030403020204" pitchFamily="34" charset="0"/>
              </a:rPr>
              <a:t>Insufficient accessible and safe public spaces, particularly for women and children. Large female population.</a:t>
            </a:r>
          </a:p>
          <a:p>
            <a:pPr>
              <a:buNone/>
            </a:pPr>
            <a:endParaRPr lang="en-GB" sz="1600" dirty="0">
              <a:latin typeface="Source Sans Pro" panose="020B0503030403020204" pitchFamily="34" charset="0"/>
              <a:ea typeface="Source Sans Pro" panose="020B0503030403020204" pitchFamily="34" charset="0"/>
            </a:endParaRPr>
          </a:p>
          <a:p>
            <a:r>
              <a:rPr lang="en-GB" sz="1600" noProof="0" dirty="0">
                <a:latin typeface="Source Sans Pro" panose="020B0503030403020204" pitchFamily="34" charset="0"/>
                <a:ea typeface="Source Sans Pro" panose="020B0503030403020204" pitchFamily="34" charset="0"/>
              </a:rPr>
              <a:t>Key stakeholders: </a:t>
            </a:r>
            <a:r>
              <a:rPr lang="en-US" sz="1600" noProof="0" dirty="0">
                <a:latin typeface="Source Sans Pro" panose="020B0503030403020204" pitchFamily="34" charset="0"/>
                <a:ea typeface="Source Sans Pro" panose="020B0503030403020204" pitchFamily="34" charset="0"/>
              </a:rPr>
              <a:t>municipality, and local women’s and community-based associations, ensuring an intersectional approach. </a:t>
            </a:r>
          </a:p>
          <a:p>
            <a:endParaRPr lang="en-GB" sz="1600" noProof="0" dirty="0">
              <a:latin typeface="Source Sans Pro" panose="020B0503030403020204" pitchFamily="34" charset="0"/>
              <a:ea typeface="Source Sans Pro" panose="020B0503030403020204" pitchFamily="34" charset="0"/>
            </a:endParaRPr>
          </a:p>
          <a:p>
            <a:r>
              <a:rPr lang="en-GB" sz="1600" noProof="0" dirty="0">
                <a:latin typeface="Source Sans Pro" panose="020B0503030403020204" pitchFamily="34" charset="0"/>
                <a:ea typeface="Source Sans Pro" panose="020B0503030403020204" pitchFamily="34" charset="0"/>
              </a:rPr>
              <a:t>Participants profile (61):</a:t>
            </a:r>
          </a:p>
          <a:p>
            <a:endParaRPr lang="en-GB" sz="160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endParaRPr lang="en-GB" sz="160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endParaRPr lang="en-GB" sz="160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r>
              <a:rPr lang="en-GB" sz="1600" noProof="0" dirty="0">
                <a:latin typeface="Source Sans Pro" panose="020B0503030403020204" pitchFamily="34" charset="0"/>
                <a:ea typeface="Source Sans Pro" panose="020B0503030403020204" pitchFamily="34" charset="0"/>
              </a:rPr>
              <a:t>Participatory </a:t>
            </a:r>
            <a:r>
              <a:rPr lang="es-ES" sz="1600" noProof="0" dirty="0" err="1">
                <a:latin typeface="Source Sans Pro" panose="020B0503030403020204" pitchFamily="34" charset="0"/>
                <a:ea typeface="Source Sans Pro" panose="020B0503030403020204" pitchFamily="34" charset="0"/>
              </a:rPr>
              <a:t>activities</a:t>
            </a:r>
            <a:r>
              <a:rPr lang="es-ES" sz="1600" dirty="0">
                <a:latin typeface="Source Sans Pro" panose="020B0503030403020204" pitchFamily="34" charset="0"/>
                <a:ea typeface="Source Sans Pro" panose="020B0503030403020204" pitchFamily="34" charset="0"/>
              </a:rPr>
              <a:t>:</a:t>
            </a:r>
          </a:p>
          <a:p>
            <a:pPr marL="342900" indent="-342900">
              <a:buFont typeface="Arial" panose="020B0604020202020204" pitchFamily="34" charset="0"/>
              <a:buChar char="•"/>
            </a:pPr>
            <a:r>
              <a:rPr lang="en-US" sz="1600" noProof="0" dirty="0">
                <a:latin typeface="Source Sans Pro" panose="020B0503030403020204" pitchFamily="34" charset="0"/>
                <a:ea typeface="Source Sans Pro" panose="020B0503030403020204" pitchFamily="34" charset="0"/>
              </a:rPr>
              <a:t>One workshop of introduction to gender-responsive planning for women's associations working in various fields (women's rights, disability, elderly care, etc.), women living in the target neighborhood of Sidi Abid, and elected local women and municipal employees.</a:t>
            </a:r>
          </a:p>
          <a:p>
            <a:pPr marL="342900" indent="-342900">
              <a:buFont typeface="Arial" panose="020B0604020202020204" pitchFamily="34" charset="0"/>
              <a:buChar char="•"/>
            </a:pPr>
            <a:r>
              <a:rPr lang="en-US" sz="1600" noProof="0" dirty="0">
                <a:latin typeface="Source Sans Pro" panose="020B0503030403020204" pitchFamily="34" charset="0"/>
                <a:ea typeface="Source Sans Pro" panose="020B0503030403020204" pitchFamily="34" charset="0"/>
              </a:rPr>
              <a:t>One workshop focusing on creating everyday life maps</a:t>
            </a:r>
          </a:p>
          <a:p>
            <a:pPr marL="342900" indent="-342900">
              <a:buFont typeface="Arial" panose="020B0604020202020204" pitchFamily="34" charset="0"/>
              <a:buChar char="•"/>
            </a:pPr>
            <a:r>
              <a:rPr lang="en-US" sz="1600" noProof="0" dirty="0">
                <a:latin typeface="Source Sans Pro" panose="020B0503030403020204" pitchFamily="34" charset="0"/>
                <a:ea typeface="Source Sans Pro" panose="020B0503030403020204" pitchFamily="34" charset="0"/>
              </a:rPr>
              <a:t>One exploratory walk for adult women </a:t>
            </a:r>
          </a:p>
          <a:p>
            <a:pPr marL="342900" indent="-342900">
              <a:buFont typeface="Arial" panose="020B0604020202020204" pitchFamily="34" charset="0"/>
              <a:buChar char="•"/>
            </a:pPr>
            <a:r>
              <a:rPr lang="en-US" sz="1600" noProof="0" dirty="0">
                <a:latin typeface="Source Sans Pro" panose="020B0503030403020204" pitchFamily="34" charset="0"/>
                <a:ea typeface="Source Sans Pro" panose="020B0503030403020204" pitchFamily="34" charset="0"/>
              </a:rPr>
              <a:t>One exploratory walk for young women (ages 16 to 25): high school students, university students, employees, trainees, women with disabilities, migrants, etc. </a:t>
            </a:r>
          </a:p>
          <a:p>
            <a:pPr marL="342900" indent="-342900">
              <a:buFont typeface="Arial" panose="020B0604020202020204" pitchFamily="34" charset="0"/>
              <a:buChar char="•"/>
            </a:pPr>
            <a:r>
              <a:rPr lang="en-US" sz="1600" noProof="0" dirty="0">
                <a:latin typeface="Source Sans Pro" panose="020B0503030403020204" pitchFamily="34" charset="0"/>
                <a:ea typeface="Source Sans Pro" panose="020B0503030403020204" pitchFamily="34" charset="0"/>
              </a:rPr>
              <a:t>One participatory workshop to present the results of the assessment conducted with the women. </a:t>
            </a: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74451BE3-F03A-2AD5-C43C-4BE9B0D3F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graphicFrame>
        <p:nvGraphicFramePr>
          <p:cNvPr id="4" name="Chart 1">
            <a:extLst>
              <a:ext uri="{FF2B5EF4-FFF2-40B4-BE49-F238E27FC236}">
                <a16:creationId xmlns:a16="http://schemas.microsoft.com/office/drawing/2014/main" id="{7FCD95CD-E44D-C544-A53C-E48CDDF6B086}"/>
              </a:ext>
            </a:extLst>
          </p:cNvPr>
          <p:cNvGraphicFramePr/>
          <p:nvPr>
            <p:extLst>
              <p:ext uri="{D42A27DB-BD31-4B8C-83A1-F6EECF244321}">
                <p14:modId xmlns:p14="http://schemas.microsoft.com/office/powerpoint/2010/main" val="3583709037"/>
              </p:ext>
            </p:extLst>
          </p:nvPr>
        </p:nvGraphicFramePr>
        <p:xfrm>
          <a:off x="2745874" y="2592523"/>
          <a:ext cx="2389505" cy="1500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056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92CC-42B6-F7FF-216E-F20AC01F08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C1B44C-62D6-8394-938B-C65C7092EB87}"/>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4D269DAB-4B0E-1F48-2A8A-374146DACB87}"/>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377DE036-152D-6B9F-F958-89EB7882E1A5}"/>
              </a:ext>
            </a:extLst>
          </p:cNvPr>
          <p:cNvSpPr txBox="1"/>
          <p:nvPr/>
        </p:nvSpPr>
        <p:spPr>
          <a:xfrm>
            <a:off x="179768" y="81934"/>
            <a:ext cx="8256661" cy="3293209"/>
          </a:xfrm>
          <a:prstGeom prst="rect">
            <a:avLst/>
          </a:prstGeom>
          <a:noFill/>
        </p:spPr>
        <p:txBody>
          <a:bodyPr wrap="square" rtlCol="0">
            <a:spAutoFit/>
          </a:bodyPr>
          <a:lstStyle/>
          <a:p>
            <a:pPr>
              <a:buNone/>
            </a:pPr>
            <a:r>
              <a:rPr lang="en-GB" sz="1600" b="1" dirty="0">
                <a:latin typeface="Source Sans Pro" panose="020B0503030403020204" pitchFamily="34" charset="0"/>
                <a:ea typeface="Source Sans Pro" panose="020B0503030403020204" pitchFamily="34" charset="0"/>
              </a:rPr>
              <a:t>Key findings</a:t>
            </a:r>
          </a:p>
          <a:p>
            <a:pPr marL="285750" indent="-285750">
              <a:buFont typeface="Arial" panose="020B0604020202020204" pitchFamily="34" charset="0"/>
              <a:buChar char="•"/>
            </a:pPr>
            <a:r>
              <a:rPr lang="en-US" sz="1600" dirty="0">
                <a:solidFill>
                  <a:schemeClr val="accent5"/>
                </a:solidFill>
                <a:latin typeface="Source Sans Pro" panose="020B0503030403020204" pitchFamily="34" charset="0"/>
                <a:ea typeface="Source Sans Pro" panose="020B0503030403020204" pitchFamily="34" charset="0"/>
              </a:rPr>
              <a:t>Transportation</a:t>
            </a:r>
            <a:r>
              <a:rPr lang="en-US" sz="1600" dirty="0">
                <a:latin typeface="Source Sans Pro" panose="020B0503030403020204" pitchFamily="34" charset="0"/>
                <a:ea typeface="Source Sans Pro" panose="020B0503030403020204" pitchFamily="34" charset="0"/>
              </a:rPr>
              <a:t> emerged as a major and critical issue for the women residents, since they walk or take taxis, but there is no public transport system. In addition, the participants also highlighted the lack of school transportation. </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Lack of sufficient and maintained </a:t>
            </a:r>
            <a:r>
              <a:rPr lang="en-US" sz="1600" dirty="0">
                <a:solidFill>
                  <a:schemeClr val="accent5"/>
                </a:solidFill>
                <a:latin typeface="Source Sans Pro" panose="020B0503030403020204" pitchFamily="34" charset="0"/>
                <a:ea typeface="Source Sans Pro" panose="020B0503030403020204" pitchFamily="34" charset="0"/>
              </a:rPr>
              <a:t>public lighting</a:t>
            </a:r>
            <a:r>
              <a:rPr lang="en-US" sz="1600" dirty="0">
                <a:latin typeface="Source Sans Pro" panose="020B0503030403020204" pitchFamily="34" charset="0"/>
                <a:ea typeface="Source Sans Pro" panose="020B0503030403020204" pitchFamily="34" charset="0"/>
              </a:rPr>
              <a:t>.</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Lack of </a:t>
            </a:r>
            <a:r>
              <a:rPr lang="en-US" sz="1600" dirty="0">
                <a:solidFill>
                  <a:schemeClr val="accent5"/>
                </a:solidFill>
                <a:latin typeface="Source Sans Pro" panose="020B0503030403020204" pitchFamily="34" charset="0"/>
                <a:ea typeface="Source Sans Pro" panose="020B0503030403020204" pitchFamily="34" charset="0"/>
              </a:rPr>
              <a:t>basic services in the upper part </a:t>
            </a:r>
            <a:r>
              <a:rPr lang="en-US" sz="1600" dirty="0">
                <a:latin typeface="Source Sans Pro" panose="020B0503030403020204" pitchFamily="34" charset="0"/>
                <a:ea typeface="Source Sans Pro" panose="020B0503030403020204" pitchFamily="34" charset="0"/>
              </a:rPr>
              <a:t>of Sidi Abid, including a lack of food stores, distance from schools, lack of a daycare center and a health center, etc. Many of these services are located primarily in the lower part of the neighborhood. </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Inexistence of </a:t>
            </a:r>
            <a:r>
              <a:rPr lang="en-US" sz="1600" dirty="0">
                <a:solidFill>
                  <a:schemeClr val="accent5"/>
                </a:solidFill>
                <a:latin typeface="Source Sans Pro" panose="020B0503030403020204" pitchFamily="34" charset="0"/>
                <a:ea typeface="Source Sans Pro" panose="020B0503030403020204" pitchFamily="34" charset="0"/>
              </a:rPr>
              <a:t>parks, playgrounds </a:t>
            </a:r>
            <a:r>
              <a:rPr lang="en-US" sz="1600" dirty="0">
                <a:latin typeface="Source Sans Pro" panose="020B0503030403020204" pitchFamily="34" charset="0"/>
                <a:ea typeface="Source Sans Pro" panose="020B0503030403020204" pitchFamily="34" charset="0"/>
              </a:rPr>
              <a:t>and public spaces for women, children and young people </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Lack of </a:t>
            </a:r>
            <a:r>
              <a:rPr lang="en-US" sz="1600" dirty="0">
                <a:solidFill>
                  <a:schemeClr val="accent5"/>
                </a:solidFill>
                <a:latin typeface="Source Sans Pro" panose="020B0503030403020204" pitchFamily="34" charset="0"/>
                <a:ea typeface="Source Sans Pro" panose="020B0503030403020204" pitchFamily="34" charset="0"/>
              </a:rPr>
              <a:t>infrastructures of care </a:t>
            </a:r>
            <a:r>
              <a:rPr lang="en-US" sz="1600" dirty="0">
                <a:latin typeface="Source Sans Pro" panose="020B0503030403020204" pitchFamily="34" charset="0"/>
                <a:ea typeface="Source Sans Pro" panose="020B0503030403020204" pitchFamily="34" charset="0"/>
              </a:rPr>
              <a:t>that accompany everyday life activities, such as benches, lack of trees and shades, etc., also sidewalks are often too high.</a:t>
            </a:r>
          </a:p>
          <a:p>
            <a:pPr marL="285750" indent="-285750">
              <a:buFont typeface="Arial" panose="020B0604020202020204" pitchFamily="34" charset="0"/>
              <a:buChar char="•"/>
            </a:pPr>
            <a:r>
              <a:rPr lang="en-US" sz="1600" dirty="0">
                <a:solidFill>
                  <a:schemeClr val="accent5"/>
                </a:solidFill>
                <a:latin typeface="Source Sans Pro" panose="020B0503030403020204" pitchFamily="34" charset="0"/>
                <a:ea typeface="Source Sans Pro" panose="020B0503030403020204" pitchFamily="34" charset="0"/>
              </a:rPr>
              <a:t>Sexual harassment </a:t>
            </a:r>
            <a:r>
              <a:rPr lang="en-US" sz="1600" dirty="0">
                <a:latin typeface="Source Sans Pro" panose="020B0503030403020204" pitchFamily="34" charset="0"/>
                <a:ea typeface="Source Sans Pro" panose="020B0503030403020204" pitchFamily="34" charset="0"/>
              </a:rPr>
              <a:t>in public spaces was also discussed in open areas (in the upper part of the neighborhood). </a:t>
            </a: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B907CE57-B6DB-C1EB-79BA-AF759231A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6" name="Picture 1">
            <a:extLst>
              <a:ext uri="{FF2B5EF4-FFF2-40B4-BE49-F238E27FC236}">
                <a16:creationId xmlns:a16="http://schemas.microsoft.com/office/drawing/2014/main" id="{04D4E4B7-F054-03C6-E8C9-010FAF26CFAE}"/>
              </a:ext>
            </a:extLst>
          </p:cNvPr>
          <p:cNvPicPr>
            <a:picLocks noChangeAspect="1"/>
          </p:cNvPicPr>
          <p:nvPr/>
        </p:nvPicPr>
        <p:blipFill>
          <a:blip r:embed="rId4"/>
          <a:stretch>
            <a:fillRect/>
          </a:stretch>
        </p:blipFill>
        <p:spPr>
          <a:xfrm>
            <a:off x="1575408" y="3602179"/>
            <a:ext cx="5759450" cy="2654935"/>
          </a:xfrm>
          <a:prstGeom prst="rect">
            <a:avLst/>
          </a:prstGeom>
        </p:spPr>
      </p:pic>
    </p:spTree>
    <p:extLst>
      <p:ext uri="{BB962C8B-B14F-4D97-AF65-F5344CB8AC3E}">
        <p14:creationId xmlns:p14="http://schemas.microsoft.com/office/powerpoint/2010/main" val="80845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1708-0F2F-D43E-AA65-D6F919DA1A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1A78A4-F646-F720-CB41-D3E8283A1B38}"/>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A5E8BE7B-F75D-9441-64CB-D9DF55ADF9DC}"/>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00EDBEB9-B78E-AB5E-D576-B762A6A4EEC1}"/>
              </a:ext>
            </a:extLst>
          </p:cNvPr>
          <p:cNvSpPr txBox="1"/>
          <p:nvPr/>
        </p:nvSpPr>
        <p:spPr>
          <a:xfrm>
            <a:off x="179768" y="81934"/>
            <a:ext cx="8256661" cy="3293209"/>
          </a:xfrm>
          <a:prstGeom prst="rect">
            <a:avLst/>
          </a:prstGeom>
          <a:noFill/>
        </p:spPr>
        <p:txBody>
          <a:bodyPr wrap="square" rtlCol="0">
            <a:spAutoFit/>
          </a:bodyPr>
          <a:lstStyle/>
          <a:p>
            <a:pPr>
              <a:buNone/>
            </a:pPr>
            <a:r>
              <a:rPr lang="en-GB" sz="1600" b="1" dirty="0">
                <a:latin typeface="Source Sans Pro" panose="020B0503030403020204" pitchFamily="34" charset="0"/>
                <a:ea typeface="Source Sans Pro" panose="020B0503030403020204" pitchFamily="34" charset="0"/>
              </a:rPr>
              <a:t>Action Plan</a:t>
            </a:r>
          </a:p>
          <a:p>
            <a:pPr>
              <a:buNone/>
            </a:pPr>
            <a:r>
              <a:rPr lang="en-US" sz="1600" dirty="0">
                <a:latin typeface="Source Sans Pro" panose="020B0503030403020204" pitchFamily="34" charset="0"/>
                <a:ea typeface="Source Sans Pro" panose="020B0503030403020204" pitchFamily="34" charset="0"/>
              </a:rPr>
              <a:t>The gender-responsive participatory action plan identified 14 interventions under the following prioritized strategies: </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Create a local </a:t>
            </a:r>
            <a:r>
              <a:rPr lang="en-US" sz="1600" dirty="0">
                <a:solidFill>
                  <a:schemeClr val="accent5"/>
                </a:solidFill>
                <a:latin typeface="Source Sans Pro" panose="020B0503030403020204" pitchFamily="34" charset="0"/>
                <a:ea typeface="Source Sans Pro" panose="020B0503030403020204" pitchFamily="34" charset="0"/>
              </a:rPr>
              <a:t>green space </a:t>
            </a:r>
            <a:r>
              <a:rPr lang="en-US" sz="1600" dirty="0">
                <a:latin typeface="Source Sans Pro" panose="020B0503030403020204" pitchFamily="34" charset="0"/>
                <a:ea typeface="Source Sans Pro" panose="020B0503030403020204" pitchFamily="34" charset="0"/>
              </a:rPr>
              <a:t>(park) with a </a:t>
            </a:r>
            <a:r>
              <a:rPr lang="en-US" sz="1600" dirty="0">
                <a:solidFill>
                  <a:schemeClr val="accent5"/>
                </a:solidFill>
                <a:latin typeface="Source Sans Pro" panose="020B0503030403020204" pitchFamily="34" charset="0"/>
                <a:ea typeface="Source Sans Pro" panose="020B0503030403020204" pitchFamily="34" charset="0"/>
              </a:rPr>
              <a:t>children's playground</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Install </a:t>
            </a:r>
            <a:r>
              <a:rPr lang="en-US" sz="1600" dirty="0">
                <a:solidFill>
                  <a:schemeClr val="accent5"/>
                </a:solidFill>
                <a:latin typeface="Source Sans Pro" panose="020B0503030403020204" pitchFamily="34" charset="0"/>
                <a:ea typeface="Source Sans Pro" panose="020B0503030403020204" pitchFamily="34" charset="0"/>
              </a:rPr>
              <a:t>public benches</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Facilitate </a:t>
            </a:r>
            <a:r>
              <a:rPr lang="en-US" sz="1600" dirty="0">
                <a:solidFill>
                  <a:schemeClr val="accent5"/>
                </a:solidFill>
                <a:latin typeface="Source Sans Pro" panose="020B0503030403020204" pitchFamily="34" charset="0"/>
                <a:ea typeface="Source Sans Pro" panose="020B0503030403020204" pitchFamily="34" charset="0"/>
              </a:rPr>
              <a:t>public transportation</a:t>
            </a:r>
            <a:r>
              <a:rPr lang="en-US" sz="1600" dirty="0">
                <a:latin typeface="Source Sans Pro" panose="020B0503030403020204" pitchFamily="34" charset="0"/>
                <a:ea typeface="Source Sans Pro" panose="020B0503030403020204" pitchFamily="34" charset="0"/>
              </a:rPr>
              <a:t>, especially for women</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Improve </a:t>
            </a:r>
            <a:r>
              <a:rPr lang="en-US" sz="1600" dirty="0">
                <a:solidFill>
                  <a:schemeClr val="accent5"/>
                </a:solidFill>
                <a:latin typeface="Source Sans Pro" panose="020B0503030403020204" pitchFamily="34" charset="0"/>
                <a:ea typeface="Source Sans Pro" panose="020B0503030403020204" pitchFamily="34" charset="0"/>
              </a:rPr>
              <a:t>sidewalk accessibility</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Create </a:t>
            </a:r>
            <a:r>
              <a:rPr lang="en-US" sz="1600" dirty="0">
                <a:solidFill>
                  <a:schemeClr val="accent5"/>
                </a:solidFill>
                <a:latin typeface="Source Sans Pro" panose="020B0503030403020204" pitchFamily="34" charset="0"/>
                <a:ea typeface="Source Sans Pro" panose="020B0503030403020204" pitchFamily="34" charset="0"/>
              </a:rPr>
              <a:t>sports facilities </a:t>
            </a:r>
            <a:r>
              <a:rPr lang="en-US" sz="1600" dirty="0">
                <a:latin typeface="Source Sans Pro" panose="020B0503030403020204" pitchFamily="34" charset="0"/>
                <a:ea typeface="Source Sans Pro" panose="020B0503030403020204" pitchFamily="34" charset="0"/>
              </a:rPr>
              <a:t>for girls and women</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Plan the installation of essential services such as </a:t>
            </a:r>
            <a:r>
              <a:rPr lang="en-US" sz="1600" dirty="0">
                <a:solidFill>
                  <a:schemeClr val="accent5"/>
                </a:solidFill>
                <a:latin typeface="Source Sans Pro" panose="020B0503030403020204" pitchFamily="34" charset="0"/>
                <a:ea typeface="Source Sans Pro" panose="020B0503030403020204" pitchFamily="34" charset="0"/>
              </a:rPr>
              <a:t>public restroom</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Improve </a:t>
            </a:r>
            <a:r>
              <a:rPr lang="en-US" sz="1600" dirty="0">
                <a:solidFill>
                  <a:schemeClr val="accent5"/>
                </a:solidFill>
                <a:latin typeface="Source Sans Pro" panose="020B0503030403020204" pitchFamily="34" charset="0"/>
                <a:ea typeface="Source Sans Pro" panose="020B0503030403020204" pitchFamily="34" charset="0"/>
              </a:rPr>
              <a:t>street lighting</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Raise awareness about </a:t>
            </a:r>
            <a:r>
              <a:rPr lang="en-US" sz="1600" dirty="0">
                <a:solidFill>
                  <a:schemeClr val="accent5"/>
                </a:solidFill>
                <a:latin typeface="Source Sans Pro" panose="020B0503030403020204" pitchFamily="34" charset="0"/>
                <a:ea typeface="Source Sans Pro" panose="020B0503030403020204" pitchFamily="34" charset="0"/>
              </a:rPr>
              <a:t>violence against women </a:t>
            </a:r>
            <a:r>
              <a:rPr lang="en-US" sz="1600" dirty="0">
                <a:latin typeface="Source Sans Pro" panose="020B0503030403020204" pitchFamily="34" charset="0"/>
                <a:ea typeface="Source Sans Pro" panose="020B0503030403020204" pitchFamily="34" charset="0"/>
              </a:rPr>
              <a:t>and women’s and girls' public safety</a:t>
            </a:r>
          </a:p>
          <a:p>
            <a:pPr>
              <a:buNone/>
            </a:pPr>
            <a:endParaRPr lang="en-GB" sz="1600" b="1" dirty="0">
              <a:latin typeface="Source Sans Pro" panose="020B0503030403020204" pitchFamily="34" charset="0"/>
              <a:ea typeface="Source Sans Pro" panose="020B0503030403020204" pitchFamily="34" charset="0"/>
            </a:endParaRPr>
          </a:p>
          <a:p>
            <a:pPr>
              <a:buNone/>
            </a:pP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97B2EDCD-7F72-645F-580C-7EBB29A34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5" name="Picture 1">
            <a:extLst>
              <a:ext uri="{FF2B5EF4-FFF2-40B4-BE49-F238E27FC236}">
                <a16:creationId xmlns:a16="http://schemas.microsoft.com/office/drawing/2014/main" id="{971349AF-583E-6FFD-64E5-3EF648E712A9}"/>
              </a:ext>
            </a:extLst>
          </p:cNvPr>
          <p:cNvPicPr>
            <a:picLocks noChangeAspect="1"/>
          </p:cNvPicPr>
          <p:nvPr/>
        </p:nvPicPr>
        <p:blipFill>
          <a:blip r:embed="rId4"/>
          <a:stretch>
            <a:fillRect/>
          </a:stretch>
        </p:blipFill>
        <p:spPr>
          <a:xfrm>
            <a:off x="2706733" y="2945992"/>
            <a:ext cx="3748496" cy="3934837"/>
          </a:xfrm>
          <a:prstGeom prst="rect">
            <a:avLst/>
          </a:prstGeom>
        </p:spPr>
      </p:pic>
    </p:spTree>
    <p:extLst>
      <p:ext uri="{BB962C8B-B14F-4D97-AF65-F5344CB8AC3E}">
        <p14:creationId xmlns:p14="http://schemas.microsoft.com/office/powerpoint/2010/main" val="32197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780CA-70A0-28C1-72CF-F4950435A8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D178BC-838A-E984-3892-F7CA2E2256B5}"/>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0D3D2948-5C90-E0B5-AA98-4750143945C6}"/>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1363AB22-C148-106E-9BFE-2AFC6FFF8C5D}"/>
              </a:ext>
            </a:extLst>
          </p:cNvPr>
          <p:cNvSpPr txBox="1"/>
          <p:nvPr/>
        </p:nvSpPr>
        <p:spPr>
          <a:xfrm>
            <a:off x="241687" y="226181"/>
            <a:ext cx="8256661" cy="2800767"/>
          </a:xfrm>
          <a:prstGeom prst="rect">
            <a:avLst/>
          </a:prstGeom>
          <a:noFill/>
        </p:spPr>
        <p:txBody>
          <a:bodyPr wrap="square" rtlCol="0">
            <a:spAutoFit/>
          </a:bodyPr>
          <a:lstStyle/>
          <a:p>
            <a:pPr>
              <a:buNone/>
            </a:pPr>
            <a:r>
              <a:rPr lang="en-GB" sz="1600" b="1" dirty="0">
                <a:latin typeface="Source Sans Pro" panose="020B0503030403020204" pitchFamily="34" charset="0"/>
                <a:ea typeface="Source Sans Pro" panose="020B0503030403020204" pitchFamily="34" charset="0"/>
              </a:rPr>
              <a:t>Pilot interventions</a:t>
            </a:r>
          </a:p>
          <a:p>
            <a:pPr>
              <a:buNone/>
            </a:pPr>
            <a:endParaRPr lang="en-GB" sz="1600" b="1" dirty="0">
              <a:latin typeface="Source Sans Pro" panose="020B0503030403020204" pitchFamily="34" charset="0"/>
              <a:ea typeface="Source Sans Pro" panose="020B0503030403020204" pitchFamily="34" charset="0"/>
            </a:endParaRPr>
          </a:p>
          <a:p>
            <a:pPr>
              <a:buNone/>
            </a:pPr>
            <a:r>
              <a:rPr lang="en-GB" sz="1600" b="1" dirty="0">
                <a:solidFill>
                  <a:schemeClr val="accent5"/>
                </a:solidFill>
                <a:latin typeface="Source Sans Pro" panose="020B0503030403020204" pitchFamily="34" charset="0"/>
                <a:ea typeface="Source Sans Pro" panose="020B0503030403020204" pitchFamily="34" charset="0"/>
              </a:rPr>
              <a:t>R</a:t>
            </a:r>
            <a:r>
              <a:rPr lang="en-US" sz="1600" b="1" dirty="0" err="1">
                <a:solidFill>
                  <a:schemeClr val="accent5"/>
                </a:solidFill>
                <a:latin typeface="Source Sans Pro" panose="020B0503030403020204" pitchFamily="34" charset="0"/>
                <a:ea typeface="Source Sans Pro" panose="020B0503030403020204" pitchFamily="34" charset="0"/>
              </a:rPr>
              <a:t>edevelopment</a:t>
            </a:r>
            <a:r>
              <a:rPr lang="en-US" sz="1600" b="1" dirty="0">
                <a:solidFill>
                  <a:schemeClr val="accent5"/>
                </a:solidFill>
                <a:latin typeface="Source Sans Pro" panose="020B0503030403020204" pitchFamily="34" charset="0"/>
                <a:ea typeface="Source Sans Pro" panose="020B0503030403020204" pitchFamily="34" charset="0"/>
              </a:rPr>
              <a:t> of the square and adjacent green space </a:t>
            </a:r>
            <a:r>
              <a:rPr lang="en-US" sz="1600" dirty="0">
                <a:latin typeface="Source Sans Pro" panose="020B0503030403020204" pitchFamily="34" charset="0"/>
                <a:ea typeface="Source Sans Pro" panose="020B0503030403020204" pitchFamily="34" charset="0"/>
              </a:rPr>
              <a:t>near the taxi rank (Jardins de Sidi Abid) has emerged as a key priority, with the objective of strengthening local meeting places and encouraging women and their children to actively use and take ownership of public space.</a:t>
            </a:r>
          </a:p>
          <a:p>
            <a:pPr>
              <a:buNone/>
            </a:pPr>
            <a:endParaRPr lang="en-US" sz="1600" dirty="0">
              <a:latin typeface="Source Sans Pro" panose="020B0503030403020204" pitchFamily="34" charset="0"/>
              <a:ea typeface="Source Sans Pro" panose="020B0503030403020204" pitchFamily="34" charset="0"/>
            </a:endParaRPr>
          </a:p>
          <a:p>
            <a:pPr>
              <a:buNone/>
            </a:pPr>
            <a:r>
              <a:rPr lang="en-US" sz="1600" b="1" dirty="0">
                <a:solidFill>
                  <a:schemeClr val="accent5"/>
                </a:solidFill>
                <a:latin typeface="Source Sans Pro" panose="020B0503030403020204" pitchFamily="34" charset="0"/>
                <a:ea typeface="Source Sans Pro" panose="020B0503030403020204" pitchFamily="34" charset="0"/>
              </a:rPr>
              <a:t>Installation and furnishing of covered public benches</a:t>
            </a:r>
            <a:r>
              <a:rPr lang="en-US" sz="1600" dirty="0">
                <a:latin typeface="Source Sans Pro" panose="020B0503030403020204" pitchFamily="34" charset="0"/>
                <a:ea typeface="Source Sans Pro" panose="020B0503030403020204" pitchFamily="34" charset="0"/>
              </a:rPr>
              <a:t>, providing residents with safe and comfortable places to rest.</a:t>
            </a:r>
          </a:p>
          <a:p>
            <a:pPr>
              <a:buNone/>
            </a:pPr>
            <a:endParaRPr lang="en-US" sz="1600" dirty="0">
              <a:latin typeface="Source Sans Pro" panose="020B0503030403020204" pitchFamily="34" charset="0"/>
              <a:ea typeface="Source Sans Pro" panose="020B0503030403020204" pitchFamily="34" charset="0"/>
            </a:endParaRPr>
          </a:p>
          <a:p>
            <a:pPr>
              <a:buNone/>
            </a:pPr>
            <a:r>
              <a:rPr lang="en-US" sz="1600" dirty="0">
                <a:latin typeface="Source Sans Pro" panose="020B0503030403020204" pitchFamily="34" charset="0"/>
                <a:ea typeface="Source Sans Pro" panose="020B0503030403020204" pitchFamily="34" charset="0"/>
              </a:rPr>
              <a:t>Organization of </a:t>
            </a:r>
            <a:r>
              <a:rPr lang="en-US" sz="1600" b="1" dirty="0">
                <a:solidFill>
                  <a:schemeClr val="accent5"/>
                </a:solidFill>
                <a:latin typeface="Source Sans Pro" panose="020B0503030403020204" pitchFamily="34" charset="0"/>
                <a:ea typeface="Source Sans Pro" panose="020B0503030403020204" pitchFamily="34" charset="0"/>
              </a:rPr>
              <a:t>awareness‑raising campaigns to address violence against women </a:t>
            </a:r>
            <a:r>
              <a:rPr lang="en-US" sz="1600" dirty="0">
                <a:latin typeface="Source Sans Pro" panose="020B0503030403020204" pitchFamily="34" charset="0"/>
                <a:ea typeface="Source Sans Pro" panose="020B0503030403020204" pitchFamily="34" charset="0"/>
              </a:rPr>
              <a:t>in the municipality’s four high schools.</a:t>
            </a: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FF91FD65-2479-52BC-B8DB-F75A5F2F7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4" name="Imagen 3">
            <a:extLst>
              <a:ext uri="{FF2B5EF4-FFF2-40B4-BE49-F238E27FC236}">
                <a16:creationId xmlns:a16="http://schemas.microsoft.com/office/drawing/2014/main" id="{BD99C7E9-EAF5-6BBC-B072-D35276FE9D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87" y="3429000"/>
            <a:ext cx="3733547" cy="2800766"/>
          </a:xfrm>
          <a:prstGeom prst="rect">
            <a:avLst/>
          </a:prstGeom>
          <a:noFill/>
          <a:ln>
            <a:noFill/>
          </a:ln>
        </p:spPr>
      </p:pic>
      <p:pic>
        <p:nvPicPr>
          <p:cNvPr id="5" name="Imagen 4">
            <a:extLst>
              <a:ext uri="{FF2B5EF4-FFF2-40B4-BE49-F238E27FC236}">
                <a16:creationId xmlns:a16="http://schemas.microsoft.com/office/drawing/2014/main" id="{01D13475-EEBC-B004-0FD4-94DA79FA21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018" y="3415446"/>
            <a:ext cx="3752850" cy="2814320"/>
          </a:xfrm>
          <a:prstGeom prst="rect">
            <a:avLst/>
          </a:prstGeom>
          <a:noFill/>
          <a:ln>
            <a:noFill/>
          </a:ln>
        </p:spPr>
      </p:pic>
    </p:spTree>
    <p:extLst>
      <p:ext uri="{BB962C8B-B14F-4D97-AF65-F5344CB8AC3E}">
        <p14:creationId xmlns:p14="http://schemas.microsoft.com/office/powerpoint/2010/main" val="328681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C80D-7591-68CA-658C-71B64ABAA9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CC3884-5757-17A7-8149-89FDD7B5BD08}"/>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562961D3-7531-6600-71D3-CD1E10A91EAF}"/>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944AFDEC-AC7A-AD73-337E-4BE552367F1D}"/>
              </a:ext>
            </a:extLst>
          </p:cNvPr>
          <p:cNvSpPr txBox="1"/>
          <p:nvPr/>
        </p:nvSpPr>
        <p:spPr>
          <a:xfrm>
            <a:off x="310535" y="1720840"/>
            <a:ext cx="8128000" cy="4031873"/>
          </a:xfrm>
          <a:prstGeom prst="rect">
            <a:avLst/>
          </a:prstGeom>
          <a:noFill/>
        </p:spPr>
        <p:txBody>
          <a:bodyPr wrap="square" rtlCol="0">
            <a:spAutoFit/>
          </a:bodyPr>
          <a:lstStyle/>
          <a:p>
            <a:r>
              <a:rPr lang="en-US" sz="1600" b="1" dirty="0">
                <a:latin typeface="Source Sans Pro" panose="020B0503030403020204" pitchFamily="34" charset="0"/>
                <a:ea typeface="Source Sans Pro" panose="020B0503030403020204" pitchFamily="34" charset="0"/>
              </a:rPr>
              <a:t>1. Online peer –review on gender-sensitive urban planning policies with other MedCities members</a:t>
            </a:r>
          </a:p>
          <a:p>
            <a:r>
              <a:rPr lang="en-US" sz="1600" dirty="0">
                <a:latin typeface="Source Sans Pro" panose="020B0503030403020204" pitchFamily="34" charset="0"/>
                <a:ea typeface="Source Sans Pro" panose="020B0503030403020204" pitchFamily="34" charset="0"/>
              </a:rPr>
              <a:t>Dates: May – June 2026 </a:t>
            </a:r>
          </a:p>
          <a:p>
            <a:endParaRPr lang="en-US" sz="160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2. International study visit on inclusive urban planning, Barcelona</a:t>
            </a:r>
          </a:p>
          <a:p>
            <a:r>
              <a:rPr lang="en-US" sz="1600" dirty="0">
                <a:latin typeface="Source Sans Pro" panose="020B0503030403020204" pitchFamily="34" charset="0"/>
                <a:ea typeface="Source Sans Pro" panose="020B0503030403020204" pitchFamily="34" charset="0"/>
              </a:rPr>
              <a:t>Dates: April 2026 </a:t>
            </a:r>
          </a:p>
          <a:p>
            <a:endParaRPr lang="en-US" sz="160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3. South-South cooperation study visit on caring cities to Colombia</a:t>
            </a:r>
          </a:p>
          <a:p>
            <a:r>
              <a:rPr lang="en-US" sz="1600" dirty="0">
                <a:latin typeface="Source Sans Pro" panose="020B0503030403020204" pitchFamily="34" charset="0"/>
                <a:ea typeface="Source Sans Pro" panose="020B0503030403020204" pitchFamily="34" charset="0"/>
              </a:rPr>
              <a:t>Dates: July 2026</a:t>
            </a:r>
          </a:p>
          <a:p>
            <a:endParaRPr lang="en-US" sz="160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4. Development of a guide on Everyday Life Urban Planning for Mediterranean municipalities (EN, FR)</a:t>
            </a:r>
          </a:p>
          <a:p>
            <a:r>
              <a:rPr lang="en-US" sz="1600" dirty="0">
                <a:latin typeface="Source Sans Pro" panose="020B0503030403020204" pitchFamily="34" charset="0"/>
                <a:ea typeface="Source Sans Pro" panose="020B0503030403020204" pitchFamily="34" charset="0"/>
              </a:rPr>
              <a:t>Dates: May 2026</a:t>
            </a:r>
          </a:p>
          <a:p>
            <a:endParaRPr lang="en-US" sz="160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5. Final international online seminar on inclusive urban planning</a:t>
            </a:r>
          </a:p>
          <a:p>
            <a:r>
              <a:rPr lang="en-US" sz="1600" dirty="0">
                <a:latin typeface="Source Sans Pro" panose="020B0503030403020204" pitchFamily="34" charset="0"/>
                <a:ea typeface="Source Sans Pro" panose="020B0503030403020204" pitchFamily="34" charset="0"/>
              </a:rPr>
              <a:t>Dates: November 2026</a:t>
            </a:r>
          </a:p>
        </p:txBody>
      </p:sp>
      <p:graphicFrame>
        <p:nvGraphicFramePr>
          <p:cNvPr id="7" name="Tabla 6">
            <a:extLst>
              <a:ext uri="{FF2B5EF4-FFF2-40B4-BE49-F238E27FC236}">
                <a16:creationId xmlns:a16="http://schemas.microsoft.com/office/drawing/2014/main" id="{A488276B-CE2A-5DDA-5A8E-1CA932BD79B2}"/>
              </a:ext>
            </a:extLst>
          </p:cNvPr>
          <p:cNvGraphicFramePr>
            <a:graphicFrameLocks noGrp="1"/>
          </p:cNvGraphicFramePr>
          <p:nvPr>
            <p:extLst>
              <p:ext uri="{D42A27DB-BD31-4B8C-83A1-F6EECF244321}">
                <p14:modId xmlns:p14="http://schemas.microsoft.com/office/powerpoint/2010/main" val="3225855539"/>
              </p:ext>
            </p:extLst>
          </p:nvPr>
        </p:nvGraphicFramePr>
        <p:xfrm>
          <a:off x="310535" y="139444"/>
          <a:ext cx="8128000" cy="1285240"/>
        </p:xfrm>
        <a:graphic>
          <a:graphicData uri="http://schemas.openxmlformats.org/drawingml/2006/table">
            <a:tbl>
              <a:tblPr firstRow="1" bandRow="1">
                <a:tableStyleId>{00A15C55-8517-42AA-B614-E9B94910E393}</a:tableStyleId>
              </a:tblPr>
              <a:tblGrid>
                <a:gridCol w="8128000">
                  <a:extLst>
                    <a:ext uri="{9D8B030D-6E8A-4147-A177-3AD203B41FA5}">
                      <a16:colId xmlns:a16="http://schemas.microsoft.com/office/drawing/2014/main" val="299069774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ource Sans Pro" panose="020B0503030403020204" pitchFamily="34" charset="0"/>
                          <a:ea typeface="Source Sans Pro" panose="020B0503030403020204" pitchFamily="34" charset="0"/>
                        </a:rPr>
                        <a:t>OE2. Strengthening municipalities’ capacities</a:t>
                      </a:r>
                    </a:p>
                  </a:txBody>
                  <a:tcPr/>
                </a:tc>
                <a:extLst>
                  <a:ext uri="{0D108BD9-81ED-4DB2-BD59-A6C34878D82A}">
                    <a16:rowId xmlns:a16="http://schemas.microsoft.com/office/drawing/2014/main" val="1411213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ource Sans Pro" panose="020B0503030403020204" pitchFamily="34" charset="0"/>
                          <a:ea typeface="Source Sans Pro" panose="020B0503030403020204" pitchFamily="34" charset="0"/>
                        </a:rPr>
                        <a:t>R2.1. The capacities of municipalities in promoting gender-responsive urban planning increase, as well as the links between Mediterranean cities through the exchange of good practices</a:t>
                      </a:r>
                    </a:p>
                  </a:txBody>
                  <a:tcPr/>
                </a:tc>
                <a:extLst>
                  <a:ext uri="{0D108BD9-81ED-4DB2-BD59-A6C34878D82A}">
                    <a16:rowId xmlns:a16="http://schemas.microsoft.com/office/drawing/2014/main" val="1867415933"/>
                  </a:ext>
                </a:extLst>
              </a:tr>
            </a:tbl>
          </a:graphicData>
        </a:graphic>
      </p:graphicFrame>
      <p:pic>
        <p:nvPicPr>
          <p:cNvPr id="4" name="Imagen 3">
            <a:extLst>
              <a:ext uri="{FF2B5EF4-FFF2-40B4-BE49-F238E27FC236}">
                <a16:creationId xmlns:a16="http://schemas.microsoft.com/office/drawing/2014/main" id="{75E271B0-FC22-8D5A-EC26-10A0681A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spTree>
    <p:extLst>
      <p:ext uri="{BB962C8B-B14F-4D97-AF65-F5344CB8AC3E}">
        <p14:creationId xmlns:p14="http://schemas.microsoft.com/office/powerpoint/2010/main" val="148346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2A22D-5B48-275B-7F94-74AF52DEA2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39" y="1902067"/>
            <a:ext cx="5321880" cy="4839630"/>
          </a:xfrm>
          <a:prstGeom prst="rect">
            <a:avLst/>
          </a:prstGeom>
        </p:spPr>
      </p:pic>
      <p:sp>
        <p:nvSpPr>
          <p:cNvPr id="7" name="Rectangle 6">
            <a:extLst>
              <a:ext uri="{FF2B5EF4-FFF2-40B4-BE49-F238E27FC236}">
                <a16:creationId xmlns:a16="http://schemas.microsoft.com/office/drawing/2014/main" id="{0FBB196B-7AB9-9E8E-DF91-240A9E3A0F88}"/>
              </a:ext>
            </a:extLst>
          </p:cNvPr>
          <p:cNvSpPr/>
          <p:nvPr/>
        </p:nvSpPr>
        <p:spPr>
          <a:xfrm>
            <a:off x="-12039" y="0"/>
            <a:ext cx="5321880" cy="4839629"/>
          </a:xfrm>
          <a:prstGeom prst="rect">
            <a:avLst/>
          </a:prstGeom>
          <a:gradFill flip="none" rotWithShape="1">
            <a:gsLst>
              <a:gs pos="0">
                <a:srgbClr val="57AFD4">
                  <a:alpha val="0"/>
                </a:srgbClr>
              </a:gs>
              <a:gs pos="33000">
                <a:srgbClr val="219ED2"/>
              </a:gs>
              <a:gs pos="67000">
                <a:srgbClr val="2965A1"/>
              </a:gs>
              <a:gs pos="100000">
                <a:schemeClr val="tx2"/>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DBBD62D1-4EFC-0FEE-F8DF-5EBE2EFBA86B}"/>
              </a:ext>
            </a:extLst>
          </p:cNvPr>
          <p:cNvSpPr>
            <a:spLocks noGrp="1"/>
          </p:cNvSpPr>
          <p:nvPr>
            <p:ph type="ctrTitle"/>
          </p:nvPr>
        </p:nvSpPr>
        <p:spPr>
          <a:xfrm>
            <a:off x="2308307" y="2598234"/>
            <a:ext cx="3833954" cy="1743831"/>
          </a:xfrm>
          <a:solidFill>
            <a:srgbClr val="002060"/>
          </a:solidFill>
        </p:spPr>
        <p:txBody>
          <a:bodyPr anchor="ctr">
            <a:normAutofit/>
          </a:bodyPr>
          <a:lstStyle/>
          <a:p>
            <a:r>
              <a:rPr lang="es-ES" sz="5400" b="1" dirty="0">
                <a:solidFill>
                  <a:schemeClr val="bg1"/>
                </a:solidFill>
                <a:latin typeface="Montserrat" pitchFamily="2" charset="0"/>
              </a:rPr>
              <a:t>MedCities</a:t>
            </a:r>
            <a:endParaRPr lang="en-GB" sz="5400" b="1" dirty="0">
              <a:solidFill>
                <a:schemeClr val="bg1"/>
              </a:solidFill>
              <a:latin typeface="Montserrat" pitchFamily="2" charset="0"/>
            </a:endParaRPr>
          </a:p>
        </p:txBody>
      </p:sp>
      <p:pic>
        <p:nvPicPr>
          <p:cNvPr id="14" name="Picture 13" descr="A blue and black logo&#10;&#10;Description automatically generated">
            <a:extLst>
              <a:ext uri="{FF2B5EF4-FFF2-40B4-BE49-F238E27FC236}">
                <a16:creationId xmlns:a16="http://schemas.microsoft.com/office/drawing/2014/main" id="{A933D9AF-642A-2AF7-5782-AAE44A5C09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2" name="Google Shape;547;p25">
            <a:extLst>
              <a:ext uri="{FF2B5EF4-FFF2-40B4-BE49-F238E27FC236}">
                <a16:creationId xmlns:a16="http://schemas.microsoft.com/office/drawing/2014/main" id="{A8EA139F-EE6B-C599-3D3E-348B9192D783}"/>
              </a:ext>
            </a:extLst>
          </p:cNvPr>
          <p:cNvSpPr txBox="1"/>
          <p:nvPr/>
        </p:nvSpPr>
        <p:spPr>
          <a:xfrm>
            <a:off x="5121895" y="1652064"/>
            <a:ext cx="6681423" cy="32723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1" i="0" u="none" strike="noStrike" cap="none" dirty="0">
              <a:solidFill>
                <a:srgbClr val="006DB8"/>
              </a:solidFill>
              <a:latin typeface="Calibri"/>
              <a:ea typeface="Calibri"/>
              <a:cs typeface="Calibri"/>
              <a:sym typeface="Calibri"/>
            </a:endParaRPr>
          </a:p>
          <a:p>
            <a:pPr marL="0" marR="0" lvl="0" indent="0" algn="ctr" rtl="0">
              <a:lnSpc>
                <a:spcPct val="100000"/>
              </a:lnSpc>
              <a:spcBef>
                <a:spcPts val="600"/>
              </a:spcBef>
              <a:spcAft>
                <a:spcPts val="0"/>
              </a:spcAft>
              <a:buClr>
                <a:srgbClr val="006DB8"/>
              </a:buClr>
              <a:buSzPts val="4500"/>
              <a:buFont typeface="Calibri"/>
              <a:buNone/>
            </a:pPr>
            <a:r>
              <a:rPr lang="ca-ES" sz="4500" b="1" i="0" u="none" strike="noStrike" cap="none" dirty="0" err="1">
                <a:solidFill>
                  <a:srgbClr val="006DB8"/>
                </a:solidFill>
                <a:latin typeface="Calibri"/>
                <a:ea typeface="Calibri"/>
                <a:cs typeface="Calibri"/>
                <a:sym typeface="Calibri"/>
              </a:rPr>
              <a:t>Thank</a:t>
            </a:r>
            <a:r>
              <a:rPr lang="ca-ES" sz="4500" b="1" i="0" u="none" strike="noStrike" cap="none" dirty="0">
                <a:solidFill>
                  <a:srgbClr val="006DB8"/>
                </a:solidFill>
                <a:latin typeface="Calibri"/>
                <a:ea typeface="Calibri"/>
                <a:cs typeface="Calibri"/>
                <a:sym typeface="Calibri"/>
              </a:rPr>
              <a:t> </a:t>
            </a:r>
            <a:r>
              <a:rPr lang="ca-ES" sz="4500" b="1" i="0" u="none" strike="noStrike" cap="none" dirty="0" err="1">
                <a:solidFill>
                  <a:srgbClr val="006DB8"/>
                </a:solidFill>
                <a:latin typeface="Calibri"/>
                <a:ea typeface="Calibri"/>
                <a:cs typeface="Calibri"/>
                <a:sym typeface="Calibri"/>
              </a:rPr>
              <a:t>you</a:t>
            </a:r>
            <a:r>
              <a:rPr lang="ca-ES" sz="4500" b="1" i="0" u="none" strike="noStrike" cap="none" dirty="0">
                <a:solidFill>
                  <a:srgbClr val="006DB8"/>
                </a:solidFill>
                <a:latin typeface="Calibri"/>
                <a:ea typeface="Calibri"/>
                <a:cs typeface="Calibri"/>
                <a:sym typeface="Calibri"/>
              </a:rPr>
              <a:t>!</a:t>
            </a:r>
            <a:endParaRPr dirty="0"/>
          </a:p>
          <a:p>
            <a:pPr marL="0" marR="0" lvl="0" indent="0" algn="ctr" rtl="0">
              <a:lnSpc>
                <a:spcPct val="100000"/>
              </a:lnSpc>
              <a:spcBef>
                <a:spcPts val="600"/>
              </a:spcBef>
              <a:spcAft>
                <a:spcPts val="0"/>
              </a:spcAft>
              <a:buClr>
                <a:srgbClr val="006DB8"/>
              </a:buClr>
              <a:buSzPts val="4500"/>
              <a:buFont typeface="Calibri"/>
              <a:buNone/>
            </a:pPr>
            <a:r>
              <a:rPr lang="ca-ES" sz="4500" b="1" i="0" u="none" strike="noStrike" cap="none" dirty="0" err="1">
                <a:solidFill>
                  <a:srgbClr val="006DB8"/>
                </a:solidFill>
                <a:latin typeface="Calibri"/>
                <a:ea typeface="Calibri"/>
                <a:cs typeface="Calibri"/>
                <a:sym typeface="Calibri"/>
              </a:rPr>
              <a:t>Merci</a:t>
            </a:r>
            <a:r>
              <a:rPr lang="ca-ES" sz="4500" b="1" i="0" u="none" strike="noStrike" cap="none" dirty="0">
                <a:solidFill>
                  <a:srgbClr val="006DB8"/>
                </a:solidFill>
                <a:latin typeface="Calibri"/>
                <a:ea typeface="Calibri"/>
                <a:cs typeface="Calibri"/>
                <a:sym typeface="Calibri"/>
              </a:rPr>
              <a:t> !</a:t>
            </a:r>
            <a:endParaRPr sz="4500" b="1" i="0" u="none" strike="noStrike" cap="none" dirty="0">
              <a:solidFill>
                <a:srgbClr val="006DB8"/>
              </a:solidFill>
              <a:latin typeface="Calibri"/>
              <a:ea typeface="Calibri"/>
              <a:cs typeface="Calibri"/>
              <a:sym typeface="Calibri"/>
            </a:endParaRPr>
          </a:p>
          <a:p>
            <a:pPr marL="0" marR="0" lvl="0" indent="0" algn="ctr" rtl="0">
              <a:lnSpc>
                <a:spcPct val="100000"/>
              </a:lnSpc>
              <a:spcBef>
                <a:spcPts val="600"/>
              </a:spcBef>
              <a:spcAft>
                <a:spcPts val="0"/>
              </a:spcAft>
              <a:buClr>
                <a:srgbClr val="006DB8"/>
              </a:buClr>
              <a:buSzPts val="4500"/>
              <a:buFont typeface="Calibri"/>
              <a:buNone/>
            </a:pPr>
            <a:r>
              <a:rPr lang="ca-ES" sz="4500" b="1" i="0" u="none" strike="noStrike" cap="none" dirty="0" err="1">
                <a:solidFill>
                  <a:srgbClr val="006DB8"/>
                </a:solidFill>
                <a:latin typeface="Calibri"/>
                <a:ea typeface="Calibri"/>
                <a:cs typeface="Calibri"/>
                <a:sym typeface="Calibri"/>
              </a:rPr>
              <a:t>شُكْراً</a:t>
            </a:r>
            <a:endParaRPr sz="4500" b="1" i="0" u="none" strike="noStrike" cap="none" dirty="0">
              <a:solidFill>
                <a:srgbClr val="006DB8"/>
              </a:solidFill>
              <a:latin typeface="Calibri"/>
              <a:ea typeface="Calibri"/>
              <a:cs typeface="Calibri"/>
              <a:sym typeface="Calibri"/>
            </a:endParaRPr>
          </a:p>
          <a:p>
            <a:pPr marL="0" marR="0" lvl="0" indent="0" algn="ctr" rtl="0">
              <a:lnSpc>
                <a:spcPct val="100000"/>
              </a:lnSpc>
              <a:spcBef>
                <a:spcPts val="600"/>
              </a:spcBef>
              <a:spcAft>
                <a:spcPts val="0"/>
              </a:spcAft>
              <a:buClr>
                <a:srgbClr val="006DB8"/>
              </a:buClr>
              <a:buSzPts val="4500"/>
              <a:buFont typeface="Calibri"/>
              <a:buNone/>
            </a:pPr>
            <a:r>
              <a:rPr lang="ca-ES" sz="4500" b="1" i="0" u="none" strike="noStrike" cap="none" dirty="0">
                <a:solidFill>
                  <a:srgbClr val="006DB8"/>
                </a:solidFill>
                <a:latin typeface="Calibri"/>
                <a:ea typeface="Calibri"/>
                <a:cs typeface="Calibri"/>
                <a:sym typeface="Calibri"/>
              </a:rPr>
              <a:t>Gràcies!</a:t>
            </a:r>
          </a:p>
          <a:p>
            <a:pPr marL="0" marR="0" lvl="0" indent="0" algn="ctr" rtl="0">
              <a:lnSpc>
                <a:spcPct val="100000"/>
              </a:lnSpc>
              <a:spcBef>
                <a:spcPts val="600"/>
              </a:spcBef>
              <a:spcAft>
                <a:spcPts val="0"/>
              </a:spcAft>
              <a:buClr>
                <a:srgbClr val="006DB8"/>
              </a:buClr>
              <a:buSzPts val="4500"/>
              <a:buFont typeface="Calibri"/>
              <a:buNone/>
            </a:pPr>
            <a:r>
              <a:rPr lang="ca-ES" sz="4500" b="1" dirty="0" err="1">
                <a:solidFill>
                  <a:srgbClr val="006DB8"/>
                </a:solidFill>
                <a:latin typeface="Calibri"/>
                <a:ea typeface="Calibri"/>
                <a:cs typeface="Calibri"/>
                <a:sym typeface="Calibri"/>
              </a:rPr>
              <a:t>Gracias</a:t>
            </a:r>
            <a:r>
              <a:rPr lang="ca-ES" sz="4500" b="1" dirty="0">
                <a:solidFill>
                  <a:srgbClr val="006DB8"/>
                </a:solidFill>
                <a:latin typeface="Calibri"/>
                <a:ea typeface="Calibri"/>
                <a:cs typeface="Calibri"/>
                <a:sym typeface="Calibri"/>
              </a:rPr>
              <a:t>!</a:t>
            </a:r>
            <a:endParaRPr dirty="0"/>
          </a:p>
          <a:p>
            <a:pPr marL="0" marR="0" lvl="0" indent="0" algn="ctr" rtl="0">
              <a:lnSpc>
                <a:spcPct val="100000"/>
              </a:lnSpc>
              <a:spcBef>
                <a:spcPts val="600"/>
              </a:spcBef>
              <a:spcAft>
                <a:spcPts val="0"/>
              </a:spcAft>
              <a:buClr>
                <a:srgbClr val="575756"/>
              </a:buClr>
              <a:buSzPts val="1400"/>
              <a:buFont typeface="Calibri"/>
              <a:buNone/>
            </a:pPr>
            <a:endParaRPr lang="ca-ES" sz="2400" dirty="0">
              <a:solidFill>
                <a:srgbClr val="575756"/>
              </a:solidFill>
              <a:latin typeface="Calibri"/>
              <a:ea typeface="Calibri"/>
              <a:cs typeface="Calibri"/>
              <a:sym typeface="Calibri"/>
              <a:hlinkClick r:id="rId4"/>
            </a:endParaRPr>
          </a:p>
          <a:p>
            <a:pPr marL="0" marR="0" lvl="0" indent="0" algn="ctr" rtl="0">
              <a:lnSpc>
                <a:spcPct val="100000"/>
              </a:lnSpc>
              <a:spcBef>
                <a:spcPts val="600"/>
              </a:spcBef>
              <a:spcAft>
                <a:spcPts val="0"/>
              </a:spcAft>
              <a:buClr>
                <a:srgbClr val="575756"/>
              </a:buClr>
              <a:buSzPts val="1400"/>
              <a:buFont typeface="Calibri"/>
              <a:buNone/>
            </a:pPr>
            <a:r>
              <a:rPr lang="ca-ES" sz="2400" dirty="0">
                <a:solidFill>
                  <a:srgbClr val="575756"/>
                </a:solidFill>
                <a:latin typeface="Calibri"/>
                <a:ea typeface="Calibri"/>
                <a:cs typeface="Calibri"/>
                <a:sym typeface="Calibri"/>
                <a:hlinkClick r:id="rId4"/>
              </a:rPr>
              <a:t>Noé Viedma</a:t>
            </a:r>
          </a:p>
          <a:p>
            <a:pPr marL="0" marR="0" lvl="0" indent="0" algn="ctr" rtl="0">
              <a:lnSpc>
                <a:spcPct val="100000"/>
              </a:lnSpc>
              <a:spcBef>
                <a:spcPts val="600"/>
              </a:spcBef>
              <a:spcAft>
                <a:spcPts val="0"/>
              </a:spcAft>
              <a:buClr>
                <a:srgbClr val="575756"/>
              </a:buClr>
              <a:buSzPts val="1400"/>
              <a:buFont typeface="Calibri"/>
              <a:buNone/>
            </a:pPr>
            <a:r>
              <a:rPr lang="ca-ES" sz="2400" dirty="0">
                <a:solidFill>
                  <a:srgbClr val="575756"/>
                </a:solidFill>
                <a:latin typeface="Calibri"/>
                <a:ea typeface="Calibri"/>
                <a:cs typeface="Calibri"/>
                <a:sym typeface="Calibri"/>
                <a:hlinkClick r:id="rId4"/>
              </a:rPr>
              <a:t>Project </a:t>
            </a:r>
            <a:r>
              <a:rPr lang="ca-ES" sz="2400" dirty="0" err="1">
                <a:solidFill>
                  <a:srgbClr val="575756"/>
                </a:solidFill>
                <a:latin typeface="Calibri"/>
                <a:ea typeface="Calibri"/>
                <a:cs typeface="Calibri"/>
                <a:sym typeface="Calibri"/>
                <a:hlinkClick r:id="rId4"/>
              </a:rPr>
              <a:t>Officer</a:t>
            </a:r>
            <a:endParaRPr lang="ca-ES" sz="2400" dirty="0">
              <a:solidFill>
                <a:srgbClr val="575756"/>
              </a:solidFill>
              <a:latin typeface="Calibri"/>
              <a:ea typeface="Calibri"/>
              <a:cs typeface="Calibri"/>
              <a:sym typeface="Calibri"/>
              <a:hlinkClick r:id="rId4"/>
            </a:endParaRPr>
          </a:p>
          <a:p>
            <a:pPr marL="0" marR="0" lvl="0" indent="0" algn="ctr" rtl="0">
              <a:lnSpc>
                <a:spcPct val="100000"/>
              </a:lnSpc>
              <a:spcBef>
                <a:spcPts val="600"/>
              </a:spcBef>
              <a:spcAft>
                <a:spcPts val="0"/>
              </a:spcAft>
              <a:buClr>
                <a:srgbClr val="575756"/>
              </a:buClr>
              <a:buSzPts val="1400"/>
              <a:buFont typeface="Calibri"/>
              <a:buNone/>
            </a:pPr>
            <a:r>
              <a:rPr lang="ca-ES" sz="2400" dirty="0">
                <a:solidFill>
                  <a:srgbClr val="575756"/>
                </a:solidFill>
                <a:latin typeface="Calibri"/>
                <a:ea typeface="Calibri"/>
                <a:cs typeface="Calibri"/>
                <a:sym typeface="Calibri"/>
                <a:hlinkClick r:id="rId4"/>
              </a:rPr>
              <a:t>nviedma</a:t>
            </a:r>
            <a:r>
              <a:rPr lang="ca-ES" sz="2400" b="0" i="0" u="none" strike="noStrike" cap="none" dirty="0">
                <a:solidFill>
                  <a:srgbClr val="575756"/>
                </a:solidFill>
                <a:latin typeface="Calibri"/>
                <a:ea typeface="Calibri"/>
                <a:cs typeface="Calibri"/>
                <a:sym typeface="Calibri"/>
                <a:hlinkClick r:id="rId4"/>
              </a:rPr>
              <a:t>@medcities.org</a:t>
            </a:r>
            <a:endParaRPr lang="ca-ES" sz="2400" b="0" i="0" u="none" strike="noStrike" cap="none" dirty="0">
              <a:solidFill>
                <a:srgbClr val="575756"/>
              </a:solidFill>
              <a:latin typeface="Calibri"/>
              <a:ea typeface="Calibri"/>
              <a:cs typeface="Calibri"/>
              <a:sym typeface="Calibri"/>
            </a:endParaRPr>
          </a:p>
          <a:p>
            <a:pPr marL="0" marR="0" lvl="0" indent="0" algn="ctr" rtl="0">
              <a:lnSpc>
                <a:spcPct val="100000"/>
              </a:lnSpc>
              <a:spcBef>
                <a:spcPts val="600"/>
              </a:spcBef>
              <a:spcAft>
                <a:spcPts val="0"/>
              </a:spcAft>
              <a:buClr>
                <a:srgbClr val="575756"/>
              </a:buClr>
              <a:buSzPts val="1400"/>
              <a:buFont typeface="Calibri"/>
              <a:buNone/>
            </a:pPr>
            <a:r>
              <a:rPr lang="ca-ES" sz="1400" b="0" i="0" u="sng" strike="noStrike" cap="none" dirty="0">
                <a:solidFill>
                  <a:srgbClr val="57575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www.medcities.org</a:t>
            </a:r>
            <a:endParaRPr sz="1400" b="0" i="0" u="none" strike="noStrike" cap="none" dirty="0">
              <a:solidFill>
                <a:srgbClr val="575756"/>
              </a:solidFill>
              <a:latin typeface="Calibri"/>
              <a:ea typeface="Calibri"/>
              <a:cs typeface="Calibri"/>
              <a:sym typeface="Calibri"/>
            </a:endParaRPr>
          </a:p>
          <a:p>
            <a:pPr marL="0" marR="0" lvl="0" indent="0" algn="r" rtl="0">
              <a:lnSpc>
                <a:spcPct val="115000"/>
              </a:lnSpc>
              <a:spcBef>
                <a:spcPts val="0"/>
              </a:spcBef>
              <a:spcAft>
                <a:spcPts val="0"/>
              </a:spcAft>
              <a:buClr>
                <a:srgbClr val="1A93CB"/>
              </a:buClr>
              <a:buSzPts val="4500"/>
              <a:buFont typeface="Calibri"/>
              <a:buNone/>
            </a:pPr>
            <a:r>
              <a:rPr lang="ca-ES" sz="4500" b="1" i="0" u="none" strike="noStrike" cap="none" dirty="0">
                <a:solidFill>
                  <a:srgbClr val="1A93CB"/>
                </a:solidFill>
                <a:latin typeface="Calibri"/>
                <a:ea typeface="Calibri"/>
                <a:cs typeface="Calibri"/>
                <a:sym typeface="Calibri"/>
              </a:rPr>
              <a:t>	</a:t>
            </a:r>
            <a:endParaRPr sz="4500" b="1" i="0" u="none" strike="noStrike" cap="none" dirty="0">
              <a:solidFill>
                <a:srgbClr val="575756"/>
              </a:solidFill>
              <a:latin typeface="Calibri"/>
              <a:ea typeface="Calibri"/>
              <a:cs typeface="Calibri"/>
              <a:sym typeface="Calibri"/>
            </a:endParaRPr>
          </a:p>
        </p:txBody>
      </p:sp>
    </p:spTree>
    <p:extLst>
      <p:ext uri="{BB962C8B-B14F-4D97-AF65-F5344CB8AC3E}">
        <p14:creationId xmlns:p14="http://schemas.microsoft.com/office/powerpoint/2010/main" val="123350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DA08A-143C-2280-E4E8-DF0053955843}"/>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ubtitle 2">
            <a:extLst>
              <a:ext uri="{FF2B5EF4-FFF2-40B4-BE49-F238E27FC236}">
                <a16:creationId xmlns:a16="http://schemas.microsoft.com/office/drawing/2014/main" id="{CAE5D85D-072C-DA93-1F0C-7CD62A5ED4E6}"/>
              </a:ext>
            </a:extLst>
          </p:cNvPr>
          <p:cNvSpPr txBox="1">
            <a:spLocks/>
          </p:cNvSpPr>
          <p:nvPr/>
        </p:nvSpPr>
        <p:spPr>
          <a:xfrm>
            <a:off x="297721" y="-279724"/>
            <a:ext cx="9121543" cy="12267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ource Sans Pro"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800" b="1" dirty="0"/>
              <a:t>Project </a:t>
            </a:r>
            <a:r>
              <a:rPr lang="es-ES" sz="1800" b="1" dirty="0" err="1"/>
              <a:t>information</a:t>
            </a:r>
            <a:endParaRPr lang="en-GB" sz="1800" b="1" dirty="0"/>
          </a:p>
        </p:txBody>
      </p:sp>
      <p:pic>
        <p:nvPicPr>
          <p:cNvPr id="12" name="Picture 11" descr="A blue and black logo&#10;&#10;Description automatically generated">
            <a:extLst>
              <a:ext uri="{FF2B5EF4-FFF2-40B4-BE49-F238E27FC236}">
                <a16:creationId xmlns:a16="http://schemas.microsoft.com/office/drawing/2014/main" id="{A1036202-1ECF-53CA-3F84-4C9B96D6D938}"/>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E62A550A-401E-6D5E-DA2C-BD77EDD43C42}"/>
              </a:ext>
            </a:extLst>
          </p:cNvPr>
          <p:cNvSpPr txBox="1"/>
          <p:nvPr/>
        </p:nvSpPr>
        <p:spPr>
          <a:xfrm>
            <a:off x="297721" y="507151"/>
            <a:ext cx="6005108" cy="4524315"/>
          </a:xfrm>
          <a:prstGeom prst="rect">
            <a:avLst/>
          </a:prstGeom>
          <a:noFill/>
        </p:spPr>
        <p:txBody>
          <a:bodyPr wrap="square" rtlCol="0">
            <a:spAutoFit/>
          </a:bodyPr>
          <a:lstStyle/>
          <a:p>
            <a:r>
              <a:rPr lang="es-ES" sz="1600" b="1" dirty="0">
                <a:latin typeface="Source Sans Pro" panose="020B0503030403020204" pitchFamily="34" charset="0"/>
                <a:ea typeface="Source Sans Pro" panose="020B0503030403020204" pitchFamily="34" charset="0"/>
              </a:rPr>
              <a:t>Dates</a:t>
            </a:r>
          </a:p>
          <a:p>
            <a:r>
              <a:rPr lang="es-ES" sz="1600" dirty="0">
                <a:latin typeface="Source Sans Pro" panose="020B0503030403020204" pitchFamily="34" charset="0"/>
                <a:ea typeface="Source Sans Pro" panose="020B0503030403020204" pitchFamily="34" charset="0"/>
              </a:rPr>
              <a:t>01/01/2025 – 31/12/2026</a:t>
            </a:r>
          </a:p>
          <a:p>
            <a:endParaRPr lang="es-ES" sz="1600" dirty="0">
              <a:latin typeface="Source Sans Pro" panose="020B0503030403020204" pitchFamily="34" charset="0"/>
              <a:ea typeface="Source Sans Pro" panose="020B0503030403020204" pitchFamily="34" charset="0"/>
            </a:endParaRPr>
          </a:p>
          <a:p>
            <a:r>
              <a:rPr lang="es-ES" sz="1600" b="1" dirty="0">
                <a:latin typeface="Source Sans Pro" panose="020B0503030403020204" pitchFamily="34" charset="0"/>
                <a:ea typeface="Source Sans Pro" panose="020B0503030403020204" pitchFamily="34" charset="0"/>
              </a:rPr>
              <a:t>Budget</a:t>
            </a:r>
          </a:p>
          <a:p>
            <a:endParaRPr lang="es-ES" sz="1600" dirty="0">
              <a:latin typeface="Source Sans Pro" panose="020B0503030403020204" pitchFamily="34" charset="0"/>
              <a:ea typeface="Source Sans Pro" panose="020B0503030403020204" pitchFamily="34" charset="0"/>
            </a:endParaRPr>
          </a:p>
          <a:p>
            <a:endParaRPr lang="es-ES" sz="1600" b="1" dirty="0">
              <a:latin typeface="Source Sans Pro" panose="020B0503030403020204" pitchFamily="34" charset="0"/>
              <a:ea typeface="Source Sans Pro" panose="020B0503030403020204" pitchFamily="34" charset="0"/>
            </a:endParaRPr>
          </a:p>
          <a:p>
            <a:endParaRPr lang="es-ES" sz="1600" b="1" dirty="0">
              <a:latin typeface="Source Sans Pro" panose="020B0503030403020204" pitchFamily="34" charset="0"/>
              <a:ea typeface="Source Sans Pro" panose="020B0503030403020204" pitchFamily="34" charset="0"/>
            </a:endParaRPr>
          </a:p>
          <a:p>
            <a:endParaRPr lang="es-ES" sz="1600" b="1" dirty="0">
              <a:latin typeface="Source Sans Pro" panose="020B0503030403020204" pitchFamily="34" charset="0"/>
              <a:ea typeface="Source Sans Pro" panose="020B0503030403020204" pitchFamily="34" charset="0"/>
            </a:endParaRPr>
          </a:p>
          <a:p>
            <a:endParaRPr lang="es-ES" sz="1600" b="1" dirty="0">
              <a:latin typeface="Source Sans Pro" panose="020B0503030403020204" pitchFamily="34" charset="0"/>
              <a:ea typeface="Source Sans Pro" panose="020B0503030403020204" pitchFamily="34" charset="0"/>
            </a:endParaRPr>
          </a:p>
          <a:p>
            <a:endParaRPr lang="es-ES" sz="1600" b="1" dirty="0">
              <a:latin typeface="Source Sans Pro" panose="020B0503030403020204" pitchFamily="34" charset="0"/>
              <a:ea typeface="Source Sans Pro" panose="020B0503030403020204" pitchFamily="34" charset="0"/>
            </a:endParaRPr>
          </a:p>
          <a:p>
            <a:endParaRPr lang="es-ES" sz="1600" b="1" dirty="0">
              <a:latin typeface="Source Sans Pro" panose="020B0503030403020204" pitchFamily="34" charset="0"/>
              <a:ea typeface="Source Sans Pro" panose="020B0503030403020204" pitchFamily="34" charset="0"/>
            </a:endParaRPr>
          </a:p>
          <a:p>
            <a:r>
              <a:rPr lang="es-ES" sz="1600" b="1" dirty="0">
                <a:latin typeface="Source Sans Pro" panose="020B0503030403020204" pitchFamily="34" charset="0"/>
                <a:ea typeface="Source Sans Pro" panose="020B0503030403020204" pitchFamily="34" charset="0"/>
              </a:rPr>
              <a:t>Project </a:t>
            </a:r>
            <a:r>
              <a:rPr lang="es-ES" sz="1600" b="1" dirty="0" err="1">
                <a:latin typeface="Source Sans Pro" panose="020B0503030403020204" pitchFamily="34" charset="0"/>
                <a:ea typeface="Source Sans Pro" panose="020B0503030403020204" pitchFamily="34" charset="0"/>
              </a:rPr>
              <a:t>partners</a:t>
            </a:r>
            <a:endParaRPr lang="es-ES" sz="1600" b="1" dirty="0">
              <a:latin typeface="Source Sans Pro" panose="020B0503030403020204" pitchFamily="34" charset="0"/>
              <a:ea typeface="Source Sans Pro" panose="020B0503030403020204" pitchFamily="34" charset="0"/>
            </a:endParaRPr>
          </a:p>
          <a:p>
            <a:r>
              <a:rPr lang="es-ES" sz="1600" dirty="0">
                <a:latin typeface="Source Sans Pro" panose="020B0503030403020204" pitchFamily="34" charset="0"/>
                <a:ea typeface="Source Sans Pro" panose="020B0503030403020204" pitchFamily="34" charset="0"/>
              </a:rPr>
              <a:t>Tripoli (LBN) and Al-</a:t>
            </a:r>
            <a:r>
              <a:rPr lang="es-ES" sz="1600" dirty="0" err="1">
                <a:latin typeface="Source Sans Pro" panose="020B0503030403020204" pitchFamily="34" charset="0"/>
                <a:ea typeface="Source Sans Pro" panose="020B0503030403020204" pitchFamily="34" charset="0"/>
              </a:rPr>
              <a:t>Hoceima</a:t>
            </a:r>
            <a:r>
              <a:rPr lang="es-ES" sz="1600" dirty="0">
                <a:latin typeface="Source Sans Pro" panose="020B0503030403020204" pitchFamily="34" charset="0"/>
                <a:ea typeface="Source Sans Pro" panose="020B0503030403020204" pitchFamily="34" charset="0"/>
              </a:rPr>
              <a:t> (MOR)</a:t>
            </a:r>
          </a:p>
          <a:p>
            <a:endParaRPr lang="es-ES" sz="1600" dirty="0">
              <a:latin typeface="Source Sans Pro" panose="020B0503030403020204" pitchFamily="34" charset="0"/>
              <a:ea typeface="Source Sans Pro" panose="020B0503030403020204" pitchFamily="34" charset="0"/>
            </a:endParaRPr>
          </a:p>
          <a:p>
            <a:r>
              <a:rPr lang="es-ES" sz="1600" b="1" dirty="0" err="1">
                <a:latin typeface="Source Sans Pro" panose="020B0503030403020204" pitchFamily="34" charset="0"/>
                <a:ea typeface="Source Sans Pro" panose="020B0503030403020204" pitchFamily="34" charset="0"/>
              </a:rPr>
              <a:t>Previous</a:t>
            </a:r>
            <a:r>
              <a:rPr lang="es-ES" sz="1600" b="1" dirty="0">
                <a:latin typeface="Source Sans Pro" panose="020B0503030403020204" pitchFamily="34" charset="0"/>
                <a:ea typeface="Source Sans Pro" panose="020B0503030403020204" pitchFamily="34" charset="0"/>
              </a:rPr>
              <a:t> </a:t>
            </a:r>
            <a:r>
              <a:rPr lang="es-ES" sz="1600" b="1" dirty="0" err="1">
                <a:latin typeface="Source Sans Pro" panose="020B0503030403020204" pitchFamily="34" charset="0"/>
                <a:ea typeface="Source Sans Pro" panose="020B0503030403020204" pitchFamily="34" charset="0"/>
              </a:rPr>
              <a:t>experience</a:t>
            </a:r>
            <a:endParaRPr lang="es-ES" sz="1600" b="1" dirty="0">
              <a:latin typeface="Source Sans Pro" panose="020B0503030403020204" pitchFamily="34" charset="0"/>
              <a:ea typeface="Source Sans Pro" panose="020B0503030403020204" pitchFamily="34" charset="0"/>
            </a:endParaRPr>
          </a:p>
          <a:p>
            <a:r>
              <a:rPr lang="es-ES" sz="1600" dirty="0" err="1">
                <a:latin typeface="Source Sans Pro" panose="020B0503030403020204" pitchFamily="34" charset="0"/>
                <a:ea typeface="Source Sans Pro" panose="020B0503030403020204" pitchFamily="34" charset="0"/>
              </a:rPr>
              <a:t>Tétouan</a:t>
            </a:r>
            <a:r>
              <a:rPr lang="es-ES" sz="1600" dirty="0">
                <a:latin typeface="Source Sans Pro" panose="020B0503030403020204" pitchFamily="34" charset="0"/>
                <a:ea typeface="Source Sans Pro" panose="020B0503030403020204" pitchFamily="34" charset="0"/>
              </a:rPr>
              <a:t> (MOR), 2020-21, </a:t>
            </a:r>
            <a:r>
              <a:rPr lang="en-US" sz="1600" dirty="0">
                <a:latin typeface="Source Sans Pro" panose="020B0503030403020204" pitchFamily="34" charset="0"/>
                <a:ea typeface="Source Sans Pro" panose="020B0503030403020204" pitchFamily="34" charset="0"/>
              </a:rPr>
              <a:t>Participatory </a:t>
            </a:r>
          </a:p>
          <a:p>
            <a:r>
              <a:rPr lang="en-US" sz="1600" dirty="0">
                <a:latin typeface="Source Sans Pro" panose="020B0503030403020204" pitchFamily="34" charset="0"/>
                <a:ea typeface="Source Sans Pro" panose="020B0503030403020204" pitchFamily="34" charset="0"/>
              </a:rPr>
              <a:t>Women’s Safety and Wellbeing Audit in </a:t>
            </a:r>
          </a:p>
          <a:p>
            <a:r>
              <a:rPr lang="en-US" sz="1600" dirty="0" err="1">
                <a:latin typeface="Source Sans Pro" panose="020B0503030403020204" pitchFamily="34" charset="0"/>
                <a:ea typeface="Source Sans Pro" panose="020B0503030403020204" pitchFamily="34" charset="0"/>
              </a:rPr>
              <a:t>Nakatta</a:t>
            </a:r>
            <a:r>
              <a:rPr lang="en-US" sz="1600" dirty="0">
                <a:latin typeface="Source Sans Pro" panose="020B0503030403020204" pitchFamily="34" charset="0"/>
                <a:ea typeface="Source Sans Pro" panose="020B0503030403020204" pitchFamily="34" charset="0"/>
              </a:rPr>
              <a:t> neighbourhood</a:t>
            </a:r>
            <a:endParaRPr lang="es-ES" sz="1600" dirty="0">
              <a:latin typeface="Source Sans Pro" panose="020B0503030403020204" pitchFamily="34" charset="0"/>
              <a:ea typeface="Source Sans Pro" panose="020B0503030403020204" pitchFamily="34" charset="0"/>
            </a:endParaRPr>
          </a:p>
        </p:txBody>
      </p:sp>
      <p:graphicFrame>
        <p:nvGraphicFramePr>
          <p:cNvPr id="13" name="Marcador de contenido 12">
            <a:extLst>
              <a:ext uri="{FF2B5EF4-FFF2-40B4-BE49-F238E27FC236}">
                <a16:creationId xmlns:a16="http://schemas.microsoft.com/office/drawing/2014/main" id="{5B2E325D-48E5-A09D-F0E6-E71A44573941}"/>
              </a:ext>
            </a:extLst>
          </p:cNvPr>
          <p:cNvGraphicFramePr>
            <a:graphicFrameLocks noGrp="1"/>
          </p:cNvGraphicFramePr>
          <p:nvPr>
            <p:ph idx="1"/>
            <p:extLst>
              <p:ext uri="{D42A27DB-BD31-4B8C-83A1-F6EECF244321}">
                <p14:modId xmlns:p14="http://schemas.microsoft.com/office/powerpoint/2010/main" val="3814531622"/>
              </p:ext>
            </p:extLst>
          </p:nvPr>
        </p:nvGraphicFramePr>
        <p:xfrm>
          <a:off x="373922" y="1597297"/>
          <a:ext cx="5928907" cy="1483360"/>
        </p:xfrm>
        <a:graphic>
          <a:graphicData uri="http://schemas.openxmlformats.org/drawingml/2006/table">
            <a:tbl>
              <a:tblPr firstRow="1" bandRow="1">
                <a:tableStyleId>{5C22544A-7EE6-4342-B048-85BDC9FD1C3A}</a:tableStyleId>
              </a:tblPr>
              <a:tblGrid>
                <a:gridCol w="5928907">
                  <a:extLst>
                    <a:ext uri="{9D8B030D-6E8A-4147-A177-3AD203B41FA5}">
                      <a16:colId xmlns:a16="http://schemas.microsoft.com/office/drawing/2014/main" val="16814573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Source Sans Pro" panose="020B0503030403020204" pitchFamily="34" charset="0"/>
                          <a:ea typeface="Source Sans Pro" panose="020B0503030403020204" pitchFamily="34" charset="0"/>
                        </a:rPr>
                        <a:t>290.000 EUR. </a:t>
                      </a:r>
                      <a:r>
                        <a:rPr lang="es-ES" sz="1600" dirty="0" err="1">
                          <a:latin typeface="Source Sans Pro" panose="020B0503030403020204" pitchFamily="34" charset="0"/>
                          <a:ea typeface="Source Sans Pro" panose="020B0503030403020204" pitchFamily="34" charset="0"/>
                        </a:rPr>
                        <a:t>Managed</a:t>
                      </a:r>
                      <a:r>
                        <a:rPr lang="es-ES" sz="1600" dirty="0">
                          <a:latin typeface="Source Sans Pro" panose="020B0503030403020204" pitchFamily="34" charset="0"/>
                          <a:ea typeface="Source Sans Pro" panose="020B0503030403020204" pitchFamily="34" charset="0"/>
                        </a:rPr>
                        <a:t> </a:t>
                      </a:r>
                      <a:r>
                        <a:rPr lang="es-ES" sz="1600" dirty="0" err="1">
                          <a:latin typeface="Source Sans Pro" panose="020B0503030403020204" pitchFamily="34" charset="0"/>
                          <a:ea typeface="Source Sans Pro" panose="020B0503030403020204" pitchFamily="34" charset="0"/>
                        </a:rPr>
                        <a:t>by</a:t>
                      </a:r>
                      <a:r>
                        <a:rPr lang="es-ES" sz="1600" dirty="0">
                          <a:latin typeface="Source Sans Pro" panose="020B0503030403020204" pitchFamily="34" charset="0"/>
                          <a:ea typeface="Source Sans Pro" panose="020B0503030403020204" pitchFamily="34" charset="0"/>
                        </a:rPr>
                        <a:t> MedCities</a:t>
                      </a:r>
                    </a:p>
                  </a:txBody>
                  <a:tcPr/>
                </a:tc>
                <a:extLst>
                  <a:ext uri="{0D108BD9-81ED-4DB2-BD59-A6C34878D82A}">
                    <a16:rowId xmlns:a16="http://schemas.microsoft.com/office/drawing/2014/main" val="4206601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a:latin typeface="Source Sans Pro" panose="020B0503030403020204" pitchFamily="34" charset="0"/>
                          <a:ea typeface="Source Sans Pro" panose="020B0503030403020204" pitchFamily="34" charset="0"/>
                        </a:rPr>
                        <a:t>ACCD: 231.760 EUR (79,92%)</a:t>
                      </a:r>
                    </a:p>
                  </a:txBody>
                  <a:tcPr/>
                </a:tc>
                <a:extLst>
                  <a:ext uri="{0D108BD9-81ED-4DB2-BD59-A6C34878D82A}">
                    <a16:rowId xmlns:a16="http://schemas.microsoft.com/office/drawing/2014/main" val="3278544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a:latin typeface="Source Sans Pro" panose="020B0503030403020204" pitchFamily="34" charset="0"/>
                          <a:ea typeface="Source Sans Pro" panose="020B0503030403020204" pitchFamily="34" charset="0"/>
                        </a:rPr>
                        <a:t>MedCities: 43.240 EUR (14,91%)</a:t>
                      </a:r>
                      <a:endParaRPr lang="ca-ES" sz="1600" dirty="0"/>
                    </a:p>
                  </a:txBody>
                  <a:tcPr/>
                </a:tc>
                <a:extLst>
                  <a:ext uri="{0D108BD9-81ED-4DB2-BD59-A6C34878D82A}">
                    <a16:rowId xmlns:a16="http://schemas.microsoft.com/office/drawing/2014/main" val="34804718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err="1">
                          <a:latin typeface="Source Sans Pro" panose="020B0503030403020204" pitchFamily="34" charset="0"/>
                          <a:ea typeface="Source Sans Pro" panose="020B0503030403020204" pitchFamily="34" charset="0"/>
                        </a:rPr>
                        <a:t>Cities</a:t>
                      </a:r>
                      <a:r>
                        <a:rPr lang="es-ES" sz="1600" i="1" dirty="0">
                          <a:latin typeface="Source Sans Pro" panose="020B0503030403020204" pitchFamily="34" charset="0"/>
                          <a:ea typeface="Source Sans Pro" panose="020B0503030403020204" pitchFamily="34" charset="0"/>
                        </a:rPr>
                        <a:t> </a:t>
                      </a:r>
                      <a:r>
                        <a:rPr lang="es-ES" sz="1600" i="1" dirty="0" err="1">
                          <a:latin typeface="Source Sans Pro" panose="020B0503030403020204" pitchFamily="34" charset="0"/>
                          <a:ea typeface="Source Sans Pro" panose="020B0503030403020204" pitchFamily="34" charset="0"/>
                        </a:rPr>
                        <a:t>co-financing</a:t>
                      </a:r>
                      <a:r>
                        <a:rPr lang="es-ES" sz="1600" i="1" dirty="0">
                          <a:latin typeface="Source Sans Pro" panose="020B0503030403020204" pitchFamily="34" charset="0"/>
                          <a:ea typeface="Source Sans Pro" panose="020B0503030403020204" pitchFamily="34" charset="0"/>
                        </a:rPr>
                        <a:t> in HHRR (in </a:t>
                      </a:r>
                      <a:r>
                        <a:rPr lang="es-ES" sz="1600" i="1" dirty="0" err="1">
                          <a:latin typeface="Source Sans Pro" panose="020B0503030403020204" pitchFamily="34" charset="0"/>
                          <a:ea typeface="Source Sans Pro" panose="020B0503030403020204" pitchFamily="34" charset="0"/>
                        </a:rPr>
                        <a:t>kind</a:t>
                      </a:r>
                      <a:r>
                        <a:rPr lang="es-ES" sz="1600" i="1" dirty="0">
                          <a:latin typeface="Source Sans Pro" panose="020B0503030403020204" pitchFamily="34" charset="0"/>
                          <a:ea typeface="Source Sans Pro" panose="020B0503030403020204" pitchFamily="34" charset="0"/>
                        </a:rPr>
                        <a:t> </a:t>
                      </a:r>
                      <a:r>
                        <a:rPr lang="es-ES" sz="1600" i="1" dirty="0" err="1">
                          <a:latin typeface="Source Sans Pro" panose="020B0503030403020204" pitchFamily="34" charset="0"/>
                          <a:ea typeface="Source Sans Pro" panose="020B0503030403020204" pitchFamily="34" charset="0"/>
                        </a:rPr>
                        <a:t>contribution</a:t>
                      </a:r>
                      <a:r>
                        <a:rPr lang="es-ES" sz="1600" i="1" dirty="0">
                          <a:latin typeface="Source Sans Pro" panose="020B0503030403020204" pitchFamily="34" charset="0"/>
                          <a:ea typeface="Source Sans Pro" panose="020B0503030403020204" pitchFamily="34" charset="0"/>
                        </a:rPr>
                        <a:t>): 15.000 EUR (5,17%). </a:t>
                      </a:r>
                    </a:p>
                  </a:txBody>
                  <a:tcPr/>
                </a:tc>
                <a:extLst>
                  <a:ext uri="{0D108BD9-81ED-4DB2-BD59-A6C34878D82A}">
                    <a16:rowId xmlns:a16="http://schemas.microsoft.com/office/drawing/2014/main" val="4186599139"/>
                  </a:ext>
                </a:extLst>
              </a:tr>
            </a:tbl>
          </a:graphicData>
        </a:graphic>
      </p:graphicFrame>
      <p:pic>
        <p:nvPicPr>
          <p:cNvPr id="5" name="Imagen 4">
            <a:extLst>
              <a:ext uri="{FF2B5EF4-FFF2-40B4-BE49-F238E27FC236}">
                <a16:creationId xmlns:a16="http://schemas.microsoft.com/office/drawing/2014/main" id="{FA225619-F6E6-98A3-43E0-71A0D61D9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3" name="Picture 2">
            <a:extLst>
              <a:ext uri="{FF2B5EF4-FFF2-40B4-BE49-F238E27FC236}">
                <a16:creationId xmlns:a16="http://schemas.microsoft.com/office/drawing/2014/main" id="{1DFC5077-5801-78FC-D187-66A23C8E0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205" y="3724058"/>
            <a:ext cx="4648446" cy="2614815"/>
          </a:xfrm>
          <a:prstGeom prst="rect">
            <a:avLst/>
          </a:prstGeom>
        </p:spPr>
      </p:pic>
    </p:spTree>
    <p:extLst>
      <p:ext uri="{BB962C8B-B14F-4D97-AF65-F5344CB8AC3E}">
        <p14:creationId xmlns:p14="http://schemas.microsoft.com/office/powerpoint/2010/main" val="266389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52CAF-6F7D-2DF8-9CD1-0424489A10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E063A2-B781-75E4-E764-52CE929EF8A4}"/>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ubtitle 2">
            <a:extLst>
              <a:ext uri="{FF2B5EF4-FFF2-40B4-BE49-F238E27FC236}">
                <a16:creationId xmlns:a16="http://schemas.microsoft.com/office/drawing/2014/main" id="{2DBD7198-C206-9BE2-5513-3F8B2496CB4A}"/>
              </a:ext>
            </a:extLst>
          </p:cNvPr>
          <p:cNvSpPr txBox="1">
            <a:spLocks/>
          </p:cNvSpPr>
          <p:nvPr/>
        </p:nvSpPr>
        <p:spPr>
          <a:xfrm>
            <a:off x="268066" y="2463"/>
            <a:ext cx="9121543" cy="7051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ource Sans Pro"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800" b="1" dirty="0" err="1"/>
              <a:t>Objectives</a:t>
            </a:r>
            <a:endParaRPr lang="en-GB" sz="1800" b="1" dirty="0"/>
          </a:p>
        </p:txBody>
      </p:sp>
      <p:pic>
        <p:nvPicPr>
          <p:cNvPr id="12" name="Picture 11" descr="A blue and black logo&#10;&#10;Description automatically generated">
            <a:extLst>
              <a:ext uri="{FF2B5EF4-FFF2-40B4-BE49-F238E27FC236}">
                <a16:creationId xmlns:a16="http://schemas.microsoft.com/office/drawing/2014/main" id="{746E8075-CBE0-7CB0-F625-AB23C3D60CB5}"/>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009B8C59-6AD9-8574-5832-F0053343B9F9}"/>
              </a:ext>
            </a:extLst>
          </p:cNvPr>
          <p:cNvSpPr txBox="1"/>
          <p:nvPr/>
        </p:nvSpPr>
        <p:spPr>
          <a:xfrm>
            <a:off x="297721" y="617347"/>
            <a:ext cx="8194351" cy="2800767"/>
          </a:xfrm>
          <a:prstGeom prst="rect">
            <a:avLst/>
          </a:prstGeom>
          <a:noFill/>
        </p:spPr>
        <p:txBody>
          <a:bodyPr wrap="square" rtlCol="0">
            <a:spAutoFit/>
          </a:bodyPr>
          <a:lstStyle/>
          <a:p>
            <a:r>
              <a:rPr lang="en-US" sz="1600" u="sng" dirty="0">
                <a:latin typeface="Source Sans Pro" panose="020B0503030403020204" pitchFamily="34" charset="0"/>
                <a:ea typeface="Source Sans Pro" panose="020B0503030403020204" pitchFamily="34" charset="0"/>
              </a:rPr>
              <a:t>General objective</a:t>
            </a:r>
          </a:p>
          <a:p>
            <a:r>
              <a:rPr lang="en-US" sz="1600" dirty="0">
                <a:latin typeface="Source Sans Pro" panose="020B0503030403020204" pitchFamily="34" charset="0"/>
                <a:ea typeface="Source Sans Pro" panose="020B0503030403020204" pitchFamily="34" charset="0"/>
              </a:rPr>
              <a:t>To </a:t>
            </a:r>
            <a:r>
              <a:rPr lang="en-US" sz="1600" b="1" dirty="0">
                <a:latin typeface="Source Sans Pro" panose="020B0503030403020204" pitchFamily="34" charset="0"/>
                <a:ea typeface="Source Sans Pro" panose="020B0503030403020204" pitchFamily="34" charset="0"/>
              </a:rPr>
              <a:t>improve the quality of life and the inclusion of women in local public policies</a:t>
            </a:r>
            <a:r>
              <a:rPr lang="en-US" sz="1600" dirty="0">
                <a:latin typeface="Source Sans Pro" panose="020B0503030403020204" pitchFamily="34" charset="0"/>
                <a:ea typeface="Source Sans Pro" panose="020B0503030403020204" pitchFamily="34" charset="0"/>
              </a:rPr>
              <a:t>, ensuring the protection and fulfilment of their rights, in alignment with the 2030 Agenda and the </a:t>
            </a:r>
            <a:r>
              <a:rPr lang="en-US" sz="1600" dirty="0" err="1">
                <a:latin typeface="Source Sans Pro" panose="020B0503030403020204" pitchFamily="34" charset="0"/>
                <a:ea typeface="Source Sans Pro" panose="020B0503030403020204" pitchFamily="34" charset="0"/>
              </a:rPr>
              <a:t>MedCat</a:t>
            </a:r>
            <a:r>
              <a:rPr lang="en-US" sz="1600" dirty="0">
                <a:latin typeface="Source Sans Pro" panose="020B0503030403020204" pitchFamily="34" charset="0"/>
                <a:ea typeface="Source Sans Pro" panose="020B0503030403020204" pitchFamily="34" charset="0"/>
              </a:rPr>
              <a:t> 2030 Strategy.</a:t>
            </a:r>
          </a:p>
          <a:p>
            <a:endParaRPr lang="en-US" sz="1600" dirty="0">
              <a:latin typeface="Source Sans Pro" panose="020B0503030403020204" pitchFamily="34" charset="0"/>
              <a:ea typeface="Source Sans Pro" panose="020B0503030403020204" pitchFamily="34" charset="0"/>
            </a:endParaRPr>
          </a:p>
          <a:p>
            <a:r>
              <a:rPr lang="en-US" sz="1600" u="sng" dirty="0">
                <a:latin typeface="Source Sans Pro" panose="020B0503030403020204" pitchFamily="34" charset="0"/>
                <a:ea typeface="Source Sans Pro" panose="020B0503030403020204" pitchFamily="34" charset="0"/>
              </a:rPr>
              <a:t>Specific objectives</a:t>
            </a:r>
          </a:p>
          <a:p>
            <a:pPr marL="342900" indent="-342900">
              <a:buFont typeface="Arial" panose="020B0604020202020204" pitchFamily="34" charset="0"/>
              <a:buChar char="•"/>
            </a:pPr>
            <a:r>
              <a:rPr lang="en-US" sz="1600" b="1" dirty="0">
                <a:latin typeface="Source Sans Pro" panose="020B0503030403020204" pitchFamily="34" charset="0"/>
                <a:ea typeface="Source Sans Pro" panose="020B0503030403020204" pitchFamily="34" charset="0"/>
              </a:rPr>
              <a:t>SO1. Promote inclusive and gender-responsive urban planning policies</a:t>
            </a:r>
            <a:r>
              <a:rPr lang="en-US" sz="1600" dirty="0">
                <a:latin typeface="Source Sans Pro" panose="020B0503030403020204" pitchFamily="34" charset="0"/>
                <a:ea typeface="Source Sans Pro" panose="020B0503030403020204" pitchFamily="34" charset="0"/>
              </a:rPr>
              <a:t>, in collaboration with local stakeholders and relevant public authorities, to safeguard women’s rights in urban development.</a:t>
            </a:r>
          </a:p>
          <a:p>
            <a:pPr marL="342900" indent="-342900">
              <a:buFont typeface="Arial" panose="020B0604020202020204" pitchFamily="34" charset="0"/>
              <a:buChar char="•"/>
            </a:pPr>
            <a:r>
              <a:rPr lang="en-US" sz="1600" b="1" dirty="0">
                <a:latin typeface="Source Sans Pro" panose="020B0503030403020204" pitchFamily="34" charset="0"/>
                <a:ea typeface="Source Sans Pro" panose="020B0503030403020204" pitchFamily="34" charset="0"/>
              </a:rPr>
              <a:t>SO2. Strengthen the institutional capacities of local governments </a:t>
            </a:r>
            <a:r>
              <a:rPr lang="en-US" sz="1600" dirty="0">
                <a:latin typeface="Source Sans Pro" panose="020B0503030403020204" pitchFamily="34" charset="0"/>
                <a:ea typeface="Source Sans Pro" panose="020B0503030403020204" pitchFamily="34" charset="0"/>
              </a:rPr>
              <a:t>to integrate women’s needs, perspectives, and experiences into urban planning processes.</a:t>
            </a:r>
          </a:p>
        </p:txBody>
      </p:sp>
      <p:sp>
        <p:nvSpPr>
          <p:cNvPr id="3" name="Content Placeholder 12">
            <a:extLst>
              <a:ext uri="{FF2B5EF4-FFF2-40B4-BE49-F238E27FC236}">
                <a16:creationId xmlns:a16="http://schemas.microsoft.com/office/drawing/2014/main" id="{6E659559-FAA3-06DA-5778-013E82E52F05}"/>
              </a:ext>
            </a:extLst>
          </p:cNvPr>
          <p:cNvSpPr>
            <a:spLocks noGrp="1"/>
          </p:cNvSpPr>
          <p:nvPr>
            <p:ph idx="1"/>
          </p:nvPr>
        </p:nvSpPr>
        <p:spPr>
          <a:xfrm>
            <a:off x="8789792" y="2080982"/>
            <a:ext cx="3210813" cy="3929525"/>
          </a:xfrm>
        </p:spPr>
        <p:txBody>
          <a:bodyPr anchor="t">
            <a:normAutofit/>
          </a:bodyPr>
          <a:lstStyle/>
          <a:p>
            <a:pPr marL="0" indent="0">
              <a:buNone/>
            </a:pPr>
            <a:endParaRPr lang="en-GB" dirty="0">
              <a:solidFill>
                <a:schemeClr val="bg1"/>
              </a:solidFill>
            </a:endParaRPr>
          </a:p>
        </p:txBody>
      </p:sp>
      <p:pic>
        <p:nvPicPr>
          <p:cNvPr id="5" name="Imagen 4">
            <a:extLst>
              <a:ext uri="{FF2B5EF4-FFF2-40B4-BE49-F238E27FC236}">
                <a16:creationId xmlns:a16="http://schemas.microsoft.com/office/drawing/2014/main" id="{70ED31C3-EB9B-BA70-AE39-A08A0A1C7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4" name="Picture 3">
            <a:extLst>
              <a:ext uri="{FF2B5EF4-FFF2-40B4-BE49-F238E27FC236}">
                <a16:creationId xmlns:a16="http://schemas.microsoft.com/office/drawing/2014/main" id="{023C1357-B9B7-0307-6646-D6FD37FB5B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0240" y="3526972"/>
            <a:ext cx="5759450" cy="3248025"/>
          </a:xfrm>
          <a:prstGeom prst="rect">
            <a:avLst/>
          </a:prstGeom>
        </p:spPr>
      </p:pic>
    </p:spTree>
    <p:extLst>
      <p:ext uri="{BB962C8B-B14F-4D97-AF65-F5344CB8AC3E}">
        <p14:creationId xmlns:p14="http://schemas.microsoft.com/office/powerpoint/2010/main" val="278559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097C-A5F0-AE29-08C1-0F9CCCBFF0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BE44C5-2B94-F77D-14C5-4BB2BEC391FE}"/>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CE964645-AA4B-B3E5-45E9-8E6590847A93}"/>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A493C79B-F6E1-6628-C5D6-9194C8B9C632}"/>
              </a:ext>
            </a:extLst>
          </p:cNvPr>
          <p:cNvSpPr txBox="1"/>
          <p:nvPr/>
        </p:nvSpPr>
        <p:spPr>
          <a:xfrm>
            <a:off x="179768" y="1399106"/>
            <a:ext cx="8651863" cy="5016758"/>
          </a:xfrm>
          <a:prstGeom prst="rect">
            <a:avLst/>
          </a:prstGeom>
          <a:noFill/>
        </p:spPr>
        <p:txBody>
          <a:bodyPr wrap="square" rtlCol="0">
            <a:spAutoFit/>
          </a:bodyPr>
          <a:lstStyle/>
          <a:p>
            <a:r>
              <a:rPr lang="en-GB" sz="1600" b="1" noProof="0" dirty="0">
                <a:latin typeface="Source Sans Pro" panose="020B0503030403020204" pitchFamily="34" charset="0"/>
                <a:ea typeface="Source Sans Pro" panose="020B0503030403020204" pitchFamily="34" charset="0"/>
              </a:rPr>
              <a:t>1. Initial training </a:t>
            </a:r>
            <a:r>
              <a:rPr lang="en-US" sz="1600" b="1" noProof="0" dirty="0">
                <a:latin typeface="Source Sans Pro" panose="020B0503030403020204" pitchFamily="34" charset="0"/>
                <a:ea typeface="Source Sans Pro" panose="020B0503030403020204" pitchFamily="34" charset="0"/>
              </a:rPr>
              <a:t>on everyday life (gender-responsive) urban planning</a:t>
            </a:r>
          </a:p>
          <a:p>
            <a:r>
              <a:rPr lang="en-US" sz="1600" dirty="0">
                <a:latin typeface="Source Sans Pro" panose="020B0503030403020204" pitchFamily="34" charset="0"/>
                <a:ea typeface="Source Sans Pro" panose="020B0503030403020204" pitchFamily="34" charset="0"/>
              </a:rPr>
              <a:t>Dates: September – October 2025</a:t>
            </a:r>
            <a:endParaRPr lang="en-US" sz="1600" noProof="0" dirty="0">
              <a:latin typeface="Source Sans Pro" panose="020B0503030403020204" pitchFamily="34" charset="0"/>
              <a:ea typeface="Source Sans Pro" panose="020B0503030403020204" pitchFamily="34" charset="0"/>
            </a:endParaRPr>
          </a:p>
          <a:p>
            <a:endParaRPr lang="en-GB" sz="1600" b="1" dirty="0">
              <a:latin typeface="Source Sans Pro" panose="020B0503030403020204" pitchFamily="34" charset="0"/>
              <a:ea typeface="Source Sans Pro" panose="020B0503030403020204" pitchFamily="34" charset="0"/>
            </a:endParaRPr>
          </a:p>
          <a:p>
            <a:r>
              <a:rPr lang="en-GB" sz="1600" b="1" noProof="0" dirty="0">
                <a:latin typeface="Source Sans Pro" panose="020B0503030403020204" pitchFamily="34" charset="0"/>
                <a:ea typeface="Source Sans Pro" panose="020B0503030403020204" pitchFamily="34" charset="0"/>
              </a:rPr>
              <a:t>2. Participatory gender-sensitive diagnosis in a pilot neighbourhood</a:t>
            </a:r>
          </a:p>
          <a:p>
            <a:r>
              <a:rPr lang="en-GB" sz="1600" noProof="0" dirty="0">
                <a:latin typeface="Source Sans Pro" panose="020B0503030403020204" pitchFamily="34" charset="0"/>
                <a:ea typeface="Source Sans Pro" panose="020B0503030403020204" pitchFamily="34" charset="0"/>
              </a:rPr>
              <a:t>Dates: October – December 2025</a:t>
            </a:r>
          </a:p>
          <a:p>
            <a:pPr>
              <a:buNone/>
            </a:pPr>
            <a:endParaRPr lang="en-GB" sz="1600" noProof="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3. Gender-responsive urban action plan</a:t>
            </a:r>
          </a:p>
          <a:p>
            <a:r>
              <a:rPr lang="en-US" sz="1600" dirty="0">
                <a:latin typeface="Source Sans Pro" panose="020B0503030403020204" pitchFamily="34" charset="0"/>
                <a:ea typeface="Source Sans Pro" panose="020B0503030403020204" pitchFamily="34" charset="0"/>
              </a:rPr>
              <a:t>Dates: January – February 2026</a:t>
            </a:r>
          </a:p>
          <a:p>
            <a:pPr>
              <a:buNone/>
            </a:pPr>
            <a:endParaRPr lang="en-US" sz="160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4. Pilot interventions: Adaptation of a public space and soft intervention in the neighborhood</a:t>
            </a:r>
          </a:p>
          <a:p>
            <a:r>
              <a:rPr lang="en-US" sz="1600" dirty="0">
                <a:latin typeface="Source Sans Pro" panose="020B0503030403020204" pitchFamily="34" charset="0"/>
                <a:ea typeface="Source Sans Pro" panose="020B0503030403020204" pitchFamily="34" charset="0"/>
              </a:rPr>
              <a:t>Dates: March – November 2026</a:t>
            </a:r>
          </a:p>
          <a:p>
            <a:endParaRPr lang="en-US" sz="1600" dirty="0">
              <a:latin typeface="Source Sans Pro" panose="020B0503030403020204" pitchFamily="34" charset="0"/>
              <a:ea typeface="Source Sans Pro" panose="020B0503030403020204" pitchFamily="34" charset="0"/>
            </a:endParaRPr>
          </a:p>
          <a:p>
            <a:r>
              <a:rPr lang="en-US" sz="1600" u="sng" dirty="0">
                <a:latin typeface="Source Sans Pro" panose="020B0503030403020204" pitchFamily="34" charset="0"/>
                <a:ea typeface="Source Sans Pro" panose="020B0503030403020204" pitchFamily="34" charset="0"/>
              </a:rPr>
              <a:t>Dissemination and awareness-raising activities</a:t>
            </a:r>
          </a:p>
          <a:p>
            <a:endParaRPr lang="en-US" sz="1600" b="1"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5. Final local seminar (transfer of results) targeting other municipalities and relevant stakeholders – policy dialogue</a:t>
            </a:r>
          </a:p>
          <a:p>
            <a:endParaRPr lang="en-US" sz="1600" b="1"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6. Inauguration event of the adapted space: local community awareness event </a:t>
            </a:r>
          </a:p>
          <a:p>
            <a:r>
              <a:rPr lang="en-US" sz="1600" dirty="0">
                <a:latin typeface="Source Sans Pro" panose="020B0503030403020204" pitchFamily="34" charset="0"/>
                <a:ea typeface="Source Sans Pro" panose="020B0503030403020204" pitchFamily="34" charset="0"/>
              </a:rPr>
              <a:t>Dates: November 2026</a:t>
            </a:r>
          </a:p>
          <a:p>
            <a:endParaRPr lang="en-US" sz="1600" dirty="0">
              <a:latin typeface="Source Sans Pro" panose="020B0503030403020204" pitchFamily="34" charset="0"/>
              <a:ea typeface="Source Sans Pro" panose="020B0503030403020204" pitchFamily="34" charset="0"/>
            </a:endParaRPr>
          </a:p>
        </p:txBody>
      </p:sp>
      <p:graphicFrame>
        <p:nvGraphicFramePr>
          <p:cNvPr id="4" name="Tabla 3">
            <a:extLst>
              <a:ext uri="{FF2B5EF4-FFF2-40B4-BE49-F238E27FC236}">
                <a16:creationId xmlns:a16="http://schemas.microsoft.com/office/drawing/2014/main" id="{FC69EC69-82FB-5766-C63C-91E7462C9DB0}"/>
              </a:ext>
            </a:extLst>
          </p:cNvPr>
          <p:cNvGraphicFramePr>
            <a:graphicFrameLocks noGrp="1"/>
          </p:cNvGraphicFramePr>
          <p:nvPr>
            <p:extLst>
              <p:ext uri="{D42A27DB-BD31-4B8C-83A1-F6EECF244321}">
                <p14:modId xmlns:p14="http://schemas.microsoft.com/office/powerpoint/2010/main" val="1954806388"/>
              </p:ext>
            </p:extLst>
          </p:nvPr>
        </p:nvGraphicFramePr>
        <p:xfrm>
          <a:off x="179768" y="242039"/>
          <a:ext cx="8292324" cy="1010920"/>
        </p:xfrm>
        <a:graphic>
          <a:graphicData uri="http://schemas.openxmlformats.org/drawingml/2006/table">
            <a:tbl>
              <a:tblPr firstRow="1" bandRow="1">
                <a:tableStyleId>{5C22544A-7EE6-4342-B048-85BDC9FD1C3A}</a:tableStyleId>
              </a:tblPr>
              <a:tblGrid>
                <a:gridCol w="8292324">
                  <a:extLst>
                    <a:ext uri="{9D8B030D-6E8A-4147-A177-3AD203B41FA5}">
                      <a16:colId xmlns:a16="http://schemas.microsoft.com/office/drawing/2014/main" val="224934129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ource Sans Pro" panose="020B0503030403020204" pitchFamily="34" charset="0"/>
                          <a:ea typeface="Source Sans Pro" panose="020B0503030403020204" pitchFamily="34" charset="0"/>
                        </a:rPr>
                        <a:t>OE1. Promote inclusive urban planning </a:t>
                      </a:r>
                    </a:p>
                  </a:txBody>
                  <a:tcPr/>
                </a:tc>
                <a:extLst>
                  <a:ext uri="{0D108BD9-81ED-4DB2-BD59-A6C34878D82A}">
                    <a16:rowId xmlns:a16="http://schemas.microsoft.com/office/drawing/2014/main" val="33112723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ource Sans Pro" panose="020B0503030403020204" pitchFamily="34" charset="0"/>
                          <a:ea typeface="Source Sans Pro" panose="020B0503030403020204" pitchFamily="34" charset="0"/>
                        </a:rPr>
                        <a:t>R1.1. Local administrations, in consultation with local actors, improve women's access to urban space adapted to their needs</a:t>
                      </a:r>
                    </a:p>
                  </a:txBody>
                  <a:tcPr/>
                </a:tc>
                <a:extLst>
                  <a:ext uri="{0D108BD9-81ED-4DB2-BD59-A6C34878D82A}">
                    <a16:rowId xmlns:a16="http://schemas.microsoft.com/office/drawing/2014/main" val="2088427510"/>
                  </a:ext>
                </a:extLst>
              </a:tr>
            </a:tbl>
          </a:graphicData>
        </a:graphic>
      </p:graphicFrame>
      <p:pic>
        <p:nvPicPr>
          <p:cNvPr id="3" name="Imagen 2">
            <a:extLst>
              <a:ext uri="{FF2B5EF4-FFF2-40B4-BE49-F238E27FC236}">
                <a16:creationId xmlns:a16="http://schemas.microsoft.com/office/drawing/2014/main" id="{A1DC609E-1DC8-1059-9C87-F9A600052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spTree>
    <p:extLst>
      <p:ext uri="{BB962C8B-B14F-4D97-AF65-F5344CB8AC3E}">
        <p14:creationId xmlns:p14="http://schemas.microsoft.com/office/powerpoint/2010/main" val="333362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ED987-1377-9022-42DF-38DD0497C9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D75B5E-7BF3-FCE1-C382-A63247A4273B}"/>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363B7A70-9EE9-1E3F-8AEB-3BF1CFDF043D}"/>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52B94D70-27FA-1737-9287-E33AEAD5005F}"/>
              </a:ext>
            </a:extLst>
          </p:cNvPr>
          <p:cNvSpPr txBox="1"/>
          <p:nvPr/>
        </p:nvSpPr>
        <p:spPr>
          <a:xfrm>
            <a:off x="226144" y="109029"/>
            <a:ext cx="8425718" cy="4801314"/>
          </a:xfrm>
          <a:prstGeom prst="rect">
            <a:avLst/>
          </a:prstGeom>
          <a:noFill/>
        </p:spPr>
        <p:txBody>
          <a:bodyPr wrap="square" rtlCol="0">
            <a:spAutoFit/>
          </a:bodyPr>
          <a:lstStyle/>
          <a:p>
            <a:r>
              <a:rPr lang="en-US" b="1" dirty="0">
                <a:latin typeface="Source Sans Pro" panose="020B0503030403020204" pitchFamily="34" charset="0"/>
                <a:ea typeface="Source Sans Pro" panose="020B0503030403020204" pitchFamily="34" charset="0"/>
              </a:rPr>
              <a:t>3 days training on everyday life (gender-responsive) urban planning</a:t>
            </a:r>
            <a:endParaRPr lang="en-US" dirty="0">
              <a:latin typeface="Source Sans Pro" panose="020B0503030403020204" pitchFamily="34" charset="0"/>
              <a:ea typeface="Source Sans Pro" panose="020B0503030403020204" pitchFamily="34" charset="0"/>
            </a:endParaRPr>
          </a:p>
          <a:p>
            <a:r>
              <a:rPr lang="en-US" sz="1600" i="1" dirty="0">
                <a:latin typeface="Source Sans Pro" panose="020B0503030403020204" pitchFamily="34" charset="0"/>
                <a:ea typeface="Source Sans Pro" panose="020B0503030403020204" pitchFamily="34" charset="0"/>
              </a:rPr>
              <a:t>Concepts, tools, practices and experiences to integrate a gender perspective into urban planning</a:t>
            </a:r>
          </a:p>
          <a:p>
            <a:endParaRPr lang="en-US" sz="1600" i="1" dirty="0">
              <a:latin typeface="Source Sans Pro" panose="020B0503030403020204" pitchFamily="34" charset="0"/>
              <a:ea typeface="Source Sans Pro" panose="020B0503030403020204" pitchFamily="34" charset="0"/>
            </a:endParaRPr>
          </a:p>
          <a:p>
            <a:r>
              <a:rPr lang="en-US" sz="1600" dirty="0">
                <a:latin typeface="Source Sans Pro" panose="020B0503030403020204" pitchFamily="34" charset="0"/>
                <a:ea typeface="Source Sans Pro" panose="020B0503030403020204" pitchFamily="34" charset="0"/>
              </a:rPr>
              <a:t>Toolkit to conduct participatory assessment: </a:t>
            </a:r>
          </a:p>
          <a:p>
            <a:pPr marL="285750" indent="-285750">
              <a:buFontTx/>
              <a:buChar char="-"/>
            </a:pPr>
            <a:r>
              <a:rPr lang="en-US" sz="1600" dirty="0">
                <a:latin typeface="Source Sans Pro" panose="020B0503030403020204" pitchFamily="34" charset="0"/>
                <a:ea typeface="Source Sans Pro" panose="020B0503030403020204" pitchFamily="34" charset="0"/>
              </a:rPr>
              <a:t>Everyday life network mapping</a:t>
            </a:r>
          </a:p>
          <a:p>
            <a:pPr marL="285750" indent="-285750">
              <a:buFontTx/>
              <a:buChar char="-"/>
            </a:pPr>
            <a:r>
              <a:rPr lang="en-US" sz="1600" dirty="0">
                <a:latin typeface="Source Sans Pro" panose="020B0503030403020204" pitchFamily="34" charset="0"/>
                <a:ea typeface="Source Sans Pro" panose="020B0503030403020204" pitchFamily="34" charset="0"/>
              </a:rPr>
              <a:t>Community mapping</a:t>
            </a:r>
          </a:p>
          <a:p>
            <a:pPr marL="285750" indent="-285750">
              <a:buFontTx/>
              <a:buChar char="-"/>
            </a:pPr>
            <a:r>
              <a:rPr lang="en-US" sz="1600" dirty="0">
                <a:latin typeface="Source Sans Pro" panose="020B0503030403020204" pitchFamily="34" charset="0"/>
                <a:ea typeface="Source Sans Pro" panose="020B0503030403020204" pitchFamily="34" charset="0"/>
              </a:rPr>
              <a:t>Exploratory walks</a:t>
            </a:r>
          </a:p>
          <a:p>
            <a:pPr marL="285750" indent="-285750">
              <a:buFontTx/>
              <a:buChar char="-"/>
            </a:pPr>
            <a:r>
              <a:rPr lang="en-US" sz="1600" dirty="0">
                <a:latin typeface="Source Sans Pro" panose="020B0503030403020204" pitchFamily="34" charset="0"/>
                <a:ea typeface="Source Sans Pro" panose="020B0503030403020204" pitchFamily="34" charset="0"/>
              </a:rPr>
              <a:t>Everyday life questionnaire</a:t>
            </a:r>
          </a:p>
          <a:p>
            <a:pPr marL="285750" indent="-285750">
              <a:buFontTx/>
              <a:buChar char="-"/>
            </a:pPr>
            <a:r>
              <a:rPr lang="en-US" sz="1600" dirty="0">
                <a:latin typeface="Source Sans Pro" panose="020B0503030403020204" pitchFamily="34" charset="0"/>
                <a:ea typeface="Source Sans Pro" panose="020B0503030403020204" pitchFamily="34" charset="0"/>
              </a:rPr>
              <a:t>Body mapping</a:t>
            </a:r>
          </a:p>
          <a:p>
            <a:endParaRPr lang="en-US" sz="1600" i="1"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Al-Hoceima</a:t>
            </a:r>
            <a:r>
              <a:rPr lang="en-US" sz="1600" dirty="0">
                <a:latin typeface="Source Sans Pro" panose="020B0503030403020204" pitchFamily="34" charset="0"/>
                <a:ea typeface="Source Sans Pro" panose="020B0503030403020204" pitchFamily="34" charset="0"/>
              </a:rPr>
              <a:t>, 22-24</a:t>
            </a:r>
            <a:r>
              <a:rPr lang="en-US" sz="1600" baseline="30000" dirty="0">
                <a:latin typeface="Source Sans Pro" panose="020B0503030403020204" pitchFamily="34" charset="0"/>
                <a:ea typeface="Source Sans Pro" panose="020B0503030403020204" pitchFamily="34" charset="0"/>
              </a:rPr>
              <a:t>th</a:t>
            </a:r>
            <a:r>
              <a:rPr lang="en-US" sz="1600" dirty="0">
                <a:latin typeface="Source Sans Pro" panose="020B0503030403020204" pitchFamily="34" charset="0"/>
                <a:ea typeface="Source Sans Pro" panose="020B0503030403020204" pitchFamily="34" charset="0"/>
              </a:rPr>
              <a:t> of September 2025, 18 participants: </a:t>
            </a:r>
          </a:p>
          <a:p>
            <a:pPr marL="342900" indent="-342900">
              <a:buFontTx/>
              <a:buChar char="-"/>
            </a:pPr>
            <a:r>
              <a:rPr lang="en-US" sz="1600" dirty="0">
                <a:latin typeface="Source Sans Pro" panose="020B0503030403020204" pitchFamily="34" charset="0"/>
                <a:ea typeface="Source Sans Pro" panose="020B0503030403020204" pitchFamily="34" charset="0"/>
              </a:rPr>
              <a:t>11 municipal representatives, political &amp; technical positions</a:t>
            </a:r>
          </a:p>
          <a:p>
            <a:pPr marL="342900" indent="-342900">
              <a:buFontTx/>
              <a:buChar char="-"/>
            </a:pPr>
            <a:r>
              <a:rPr lang="en-US" sz="1600" dirty="0">
                <a:latin typeface="Source Sans Pro" panose="020B0503030403020204" pitchFamily="34" charset="0"/>
                <a:ea typeface="Source Sans Pro" panose="020B0503030403020204" pitchFamily="34" charset="0"/>
              </a:rPr>
              <a:t>7 representatives of CSO (women, family, children, people with</a:t>
            </a:r>
          </a:p>
          <a:p>
            <a:r>
              <a:rPr lang="en-US" sz="1600" dirty="0">
                <a:latin typeface="Source Sans Pro" panose="020B0503030403020204" pitchFamily="34" charset="0"/>
                <a:ea typeface="Source Sans Pro" panose="020B0503030403020204" pitchFamily="34" charset="0"/>
              </a:rPr>
              <a:t> disabilities) + other national / regional administrations</a:t>
            </a:r>
          </a:p>
          <a:p>
            <a:endParaRPr lang="en-US" sz="1600"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Tripoli</a:t>
            </a:r>
            <a:r>
              <a:rPr lang="en-US" sz="1600" dirty="0">
                <a:latin typeface="Source Sans Pro" panose="020B0503030403020204" pitchFamily="34" charset="0"/>
                <a:ea typeface="Source Sans Pro" panose="020B0503030403020204" pitchFamily="34" charset="0"/>
              </a:rPr>
              <a:t>, 30</a:t>
            </a:r>
            <a:r>
              <a:rPr lang="en-US" sz="1600" baseline="30000" dirty="0">
                <a:latin typeface="Source Sans Pro" panose="020B0503030403020204" pitchFamily="34" charset="0"/>
                <a:ea typeface="Source Sans Pro" panose="020B0503030403020204" pitchFamily="34" charset="0"/>
              </a:rPr>
              <a:t>th</a:t>
            </a:r>
            <a:r>
              <a:rPr lang="en-US" sz="1600" dirty="0">
                <a:latin typeface="Source Sans Pro" panose="020B0503030403020204" pitchFamily="34" charset="0"/>
                <a:ea typeface="Source Sans Pro" panose="020B0503030403020204" pitchFamily="34" charset="0"/>
              </a:rPr>
              <a:t> of Sept – 2</a:t>
            </a:r>
            <a:r>
              <a:rPr lang="en-US" sz="1600" baseline="30000" dirty="0">
                <a:latin typeface="Source Sans Pro" panose="020B0503030403020204" pitchFamily="34" charset="0"/>
                <a:ea typeface="Source Sans Pro" panose="020B0503030403020204" pitchFamily="34" charset="0"/>
              </a:rPr>
              <a:t>nd</a:t>
            </a:r>
            <a:r>
              <a:rPr lang="en-US" sz="1600" dirty="0">
                <a:latin typeface="Source Sans Pro" panose="020B0503030403020204" pitchFamily="34" charset="0"/>
                <a:ea typeface="Source Sans Pro" panose="020B0503030403020204" pitchFamily="34" charset="0"/>
              </a:rPr>
              <a:t> of October 2025, 25 participants: </a:t>
            </a:r>
          </a:p>
          <a:p>
            <a:pPr marL="342900" indent="-342900">
              <a:buFontTx/>
              <a:buChar char="-"/>
            </a:pPr>
            <a:r>
              <a:rPr lang="en-US" sz="1600" dirty="0">
                <a:latin typeface="Source Sans Pro" panose="020B0503030403020204" pitchFamily="34" charset="0"/>
                <a:ea typeface="Source Sans Pro" panose="020B0503030403020204" pitchFamily="34" charset="0"/>
              </a:rPr>
              <a:t>8 municipal representatives, political &amp; technical positions</a:t>
            </a:r>
          </a:p>
          <a:p>
            <a:pPr marL="342900" indent="-342900">
              <a:buFontTx/>
              <a:buChar char="-"/>
            </a:pPr>
            <a:r>
              <a:rPr lang="en-US" sz="1600" dirty="0">
                <a:latin typeface="Source Sans Pro" panose="020B0503030403020204" pitchFamily="34" charset="0"/>
                <a:ea typeface="Source Sans Pro" panose="020B0503030403020204" pitchFamily="34" charset="0"/>
              </a:rPr>
              <a:t>17 women representatives of CSO (women, family, children, </a:t>
            </a:r>
          </a:p>
          <a:p>
            <a:r>
              <a:rPr lang="en-US" sz="1600" dirty="0">
                <a:latin typeface="Source Sans Pro" panose="020B0503030403020204" pitchFamily="34" charset="0"/>
                <a:ea typeface="Source Sans Pro" panose="020B0503030403020204" pitchFamily="34" charset="0"/>
              </a:rPr>
              <a:t>people with disabilities) + academia</a:t>
            </a:r>
            <a:endParaRPr lang="en-US" sz="240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7849737B-CD1C-961A-BB4E-0A45BC753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6" name="Imagen 5">
            <a:extLst>
              <a:ext uri="{FF2B5EF4-FFF2-40B4-BE49-F238E27FC236}">
                <a16:creationId xmlns:a16="http://schemas.microsoft.com/office/drawing/2014/main" id="{D2F19456-9D94-31E5-EB6A-2C11894D9121}"/>
              </a:ext>
            </a:extLst>
          </p:cNvPr>
          <p:cNvPicPr>
            <a:picLocks noChangeAspect="1"/>
          </p:cNvPicPr>
          <p:nvPr/>
        </p:nvPicPr>
        <p:blipFill>
          <a:blip r:embed="rId4"/>
          <a:stretch>
            <a:fillRect/>
          </a:stretch>
        </p:blipFill>
        <p:spPr>
          <a:xfrm>
            <a:off x="6974055" y="2465430"/>
            <a:ext cx="5015374" cy="2818718"/>
          </a:xfrm>
          <a:prstGeom prst="rect">
            <a:avLst/>
          </a:prstGeom>
        </p:spPr>
      </p:pic>
    </p:spTree>
    <p:extLst>
      <p:ext uri="{BB962C8B-B14F-4D97-AF65-F5344CB8AC3E}">
        <p14:creationId xmlns:p14="http://schemas.microsoft.com/office/powerpoint/2010/main" val="969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69F89-197E-A3EF-EBE5-D1620A39EC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40C844-0004-8EB1-92F9-2ECF2F00A889}"/>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F41663AF-92AF-2C54-648F-C6B9B25415D9}"/>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A94AA816-7904-0D66-794D-2FB8F01269DE}"/>
              </a:ext>
            </a:extLst>
          </p:cNvPr>
          <p:cNvSpPr txBox="1"/>
          <p:nvPr/>
        </p:nvSpPr>
        <p:spPr>
          <a:xfrm>
            <a:off x="179768" y="81934"/>
            <a:ext cx="8256661" cy="6740307"/>
          </a:xfrm>
          <a:prstGeom prst="rect">
            <a:avLst/>
          </a:prstGeom>
          <a:noFill/>
        </p:spPr>
        <p:txBody>
          <a:bodyPr wrap="square" rtlCol="0">
            <a:spAutoFit/>
          </a:bodyPr>
          <a:lstStyle/>
          <a:p>
            <a:pPr>
              <a:buNone/>
            </a:pPr>
            <a:r>
              <a:rPr lang="en-GB" sz="1600" b="1" noProof="0" dirty="0">
                <a:latin typeface="Source Sans Pro" panose="020B0503030403020204" pitchFamily="34" charset="0"/>
                <a:ea typeface="Source Sans Pro" panose="020B0503030403020204" pitchFamily="34" charset="0"/>
              </a:rPr>
              <a:t>Tripoli  - Neighbourhood of </a:t>
            </a:r>
            <a:r>
              <a:rPr lang="en-GB" sz="1600" b="1" noProof="0" dirty="0" err="1">
                <a:latin typeface="Source Sans Pro" panose="020B0503030403020204" pitchFamily="34" charset="0"/>
                <a:ea typeface="Source Sans Pro" panose="020B0503030403020204" pitchFamily="34" charset="0"/>
              </a:rPr>
              <a:t>Dahr</a:t>
            </a:r>
            <a:r>
              <a:rPr lang="en-GB" sz="1600" b="1" noProof="0" dirty="0">
                <a:latin typeface="Source Sans Pro" panose="020B0503030403020204" pitchFamily="34" charset="0"/>
                <a:ea typeface="Source Sans Pro" panose="020B0503030403020204" pitchFamily="34" charset="0"/>
              </a:rPr>
              <a:t> El </a:t>
            </a:r>
            <a:r>
              <a:rPr lang="en-GB" sz="1600" b="1" noProof="0" dirty="0" err="1">
                <a:latin typeface="Source Sans Pro" panose="020B0503030403020204" pitchFamily="34" charset="0"/>
                <a:ea typeface="Source Sans Pro" panose="020B0503030403020204" pitchFamily="34" charset="0"/>
              </a:rPr>
              <a:t>Moghr</a:t>
            </a:r>
            <a:endParaRPr lang="en-GB" sz="1600" b="1" noProof="0" dirty="0">
              <a:latin typeface="Source Sans Pro" panose="020B0503030403020204" pitchFamily="34" charset="0"/>
              <a:ea typeface="Source Sans Pro" panose="020B0503030403020204" pitchFamily="34" charset="0"/>
            </a:endParaRPr>
          </a:p>
          <a:p>
            <a:pPr>
              <a:buNone/>
            </a:pPr>
            <a:endParaRPr lang="en-GB" sz="1600" b="1" noProof="0" dirty="0">
              <a:latin typeface="Source Sans Pro" panose="020B0503030403020204" pitchFamily="34" charset="0"/>
              <a:ea typeface="Source Sans Pro" panose="020B0503030403020204" pitchFamily="34" charset="0"/>
            </a:endParaRPr>
          </a:p>
          <a:p>
            <a:r>
              <a:rPr lang="en-GB" sz="1600" dirty="0">
                <a:latin typeface="Source Sans Pro" panose="020B0503030403020204" pitchFamily="34" charset="0"/>
                <a:ea typeface="Source Sans Pro" panose="020B0503030403020204" pitchFamily="34" charset="0"/>
              </a:rPr>
              <a:t>Context: One of the most vulnerable areas of the city. Around 2.000 families in an area of 113,000 m2. Building collapse emergency since February 2026. </a:t>
            </a:r>
            <a:r>
              <a:rPr lang="en-US" sz="1600" dirty="0">
                <a:latin typeface="Source Sans Pro" panose="020B0503030403020204" pitchFamily="34" charset="0"/>
                <a:ea typeface="Source Sans Pro" panose="020B0503030403020204" pitchFamily="34" charset="0"/>
              </a:rPr>
              <a:t>Insufficient accessible and safe public spaces, particularly for women and children. </a:t>
            </a:r>
            <a:endParaRPr lang="en-GB" sz="1600" dirty="0">
              <a:latin typeface="Source Sans Pro" panose="020B0503030403020204" pitchFamily="34" charset="0"/>
              <a:ea typeface="Source Sans Pro" panose="020B0503030403020204" pitchFamily="34" charset="0"/>
            </a:endParaRPr>
          </a:p>
          <a:p>
            <a:pPr>
              <a:buNone/>
            </a:pPr>
            <a:endParaRPr lang="en-GB" sz="1600" u="sng" dirty="0">
              <a:latin typeface="Source Sans Pro" panose="020B0503030403020204" pitchFamily="34" charset="0"/>
              <a:ea typeface="Source Sans Pro" panose="020B0503030403020204" pitchFamily="34" charset="0"/>
            </a:endParaRPr>
          </a:p>
          <a:p>
            <a:pPr>
              <a:buNone/>
            </a:pPr>
            <a:r>
              <a:rPr lang="en-GB" sz="1600" u="sng" noProof="0" dirty="0">
                <a:latin typeface="Source Sans Pro" panose="020B0503030403020204" pitchFamily="34" charset="0"/>
                <a:ea typeface="Source Sans Pro" panose="020B0503030403020204" pitchFamily="34" charset="0"/>
              </a:rPr>
              <a:t>Diagnosis</a:t>
            </a:r>
          </a:p>
          <a:p>
            <a:r>
              <a:rPr lang="en-GB" sz="1600" i="1" noProof="0" dirty="0">
                <a:latin typeface="Source Sans Pro" panose="020B0503030403020204" pitchFamily="34" charset="0"/>
                <a:ea typeface="Source Sans Pro" panose="020B0503030403020204" pitchFamily="34" charset="0"/>
              </a:rPr>
              <a:t>Goal: to identify everyday life needs, safety and mobility issues, and access to public space of women and other underrepresented groups.</a:t>
            </a:r>
          </a:p>
          <a:p>
            <a:endParaRPr lang="en-GB" sz="1600" noProof="0" dirty="0">
              <a:latin typeface="Source Sans Pro" panose="020B0503030403020204" pitchFamily="34" charset="0"/>
              <a:ea typeface="Source Sans Pro" panose="020B0503030403020204" pitchFamily="34" charset="0"/>
            </a:endParaRPr>
          </a:p>
          <a:p>
            <a:r>
              <a:rPr lang="en-GB" sz="1600" noProof="0" dirty="0">
                <a:latin typeface="Source Sans Pro" panose="020B0503030403020204" pitchFamily="34" charset="0"/>
                <a:ea typeface="Source Sans Pro" panose="020B0503030403020204" pitchFamily="34" charset="0"/>
              </a:rPr>
              <a:t>Key stakeholders: municipality, and local women’s and community-based associations (i.e. people with disabilities), 3 schools.</a:t>
            </a:r>
          </a:p>
          <a:p>
            <a:endParaRPr lang="en-GB" sz="1600" noProof="0" dirty="0">
              <a:latin typeface="Source Sans Pro" panose="020B0503030403020204" pitchFamily="34" charset="0"/>
              <a:ea typeface="Source Sans Pro" panose="020B0503030403020204" pitchFamily="34" charset="0"/>
            </a:endParaRPr>
          </a:p>
          <a:p>
            <a:r>
              <a:rPr lang="en-GB" sz="1600" noProof="0" dirty="0">
                <a:latin typeface="Source Sans Pro" panose="020B0503030403020204" pitchFamily="34" charset="0"/>
                <a:ea typeface="Source Sans Pro" panose="020B0503030403020204" pitchFamily="34" charset="0"/>
              </a:rPr>
              <a:t>Participants profile (104) – intersectional approach:</a:t>
            </a:r>
          </a:p>
          <a:p>
            <a:endParaRPr lang="en-GB" sz="1600" noProof="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endParaRPr lang="en-GB" sz="1600" noProof="0" dirty="0">
              <a:latin typeface="Source Sans Pro" panose="020B0503030403020204" pitchFamily="34" charset="0"/>
              <a:ea typeface="Source Sans Pro" panose="020B0503030403020204" pitchFamily="34" charset="0"/>
            </a:endParaRPr>
          </a:p>
          <a:p>
            <a:r>
              <a:rPr lang="en-GB" sz="1600" noProof="0" dirty="0">
                <a:latin typeface="Source Sans Pro" panose="020B0503030403020204" pitchFamily="34" charset="0"/>
                <a:ea typeface="Source Sans Pro" panose="020B0503030403020204" pitchFamily="34" charset="0"/>
              </a:rPr>
              <a:t>Participatory activities:</a:t>
            </a:r>
          </a:p>
          <a:p>
            <a:pPr marL="342900" indent="-342900">
              <a:buFont typeface="Arial" panose="020B0604020202020204" pitchFamily="34" charset="0"/>
              <a:buChar char="•"/>
            </a:pPr>
            <a:r>
              <a:rPr lang="en-GB" sz="1600" noProof="0" dirty="0">
                <a:latin typeface="Source Sans Pro" panose="020B0503030403020204" pitchFamily="34" charset="0"/>
                <a:ea typeface="Source Sans Pro" panose="020B0503030403020204" pitchFamily="34" charset="0"/>
              </a:rPr>
              <a:t>Two participatory assessment workshops with a total of 16 women </a:t>
            </a:r>
          </a:p>
          <a:p>
            <a:pPr marL="342900" indent="-342900">
              <a:buFont typeface="Arial" panose="020B0604020202020204" pitchFamily="34" charset="0"/>
              <a:buChar char="•"/>
            </a:pPr>
            <a:r>
              <a:rPr lang="en-GB" sz="1600" noProof="0" dirty="0">
                <a:latin typeface="Source Sans Pro" panose="020B0503030403020204" pitchFamily="34" charset="0"/>
                <a:ea typeface="Source Sans Pro" panose="020B0503030403020204" pitchFamily="34" charset="0"/>
              </a:rPr>
              <a:t>Two neighbourhood observation visits combined with 68 intercept surveys </a:t>
            </a:r>
          </a:p>
          <a:p>
            <a:pPr marL="342900" indent="-342900">
              <a:buFont typeface="Arial" panose="020B0604020202020204" pitchFamily="34" charset="0"/>
              <a:buChar char="•"/>
            </a:pPr>
            <a:r>
              <a:rPr lang="en-GB" sz="1600" noProof="0" dirty="0">
                <a:latin typeface="Source Sans Pro" panose="020B0503030403020204" pitchFamily="34" charset="0"/>
                <a:ea typeface="Source Sans Pro" panose="020B0503030403020204" pitchFamily="34" charset="0"/>
              </a:rPr>
              <a:t>Two key informant interviews </a:t>
            </a:r>
          </a:p>
          <a:p>
            <a:pPr marL="342900" indent="-342900">
              <a:buFont typeface="Arial" panose="020B0604020202020204" pitchFamily="34" charset="0"/>
              <a:buChar char="•"/>
            </a:pPr>
            <a:r>
              <a:rPr lang="en-GB" sz="1600" noProof="0" dirty="0">
                <a:latin typeface="Source Sans Pro" panose="020B0503030403020204" pitchFamily="34" charset="0"/>
                <a:ea typeface="Source Sans Pro" panose="020B0503030403020204" pitchFamily="34" charset="0"/>
              </a:rPr>
              <a:t>Two exploratory walk with the group of women and young women</a:t>
            </a:r>
          </a:p>
          <a:p>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B2FDBAD3-E1C7-3673-FC39-1CA1CECA6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graphicFrame>
        <p:nvGraphicFramePr>
          <p:cNvPr id="5" name="Chart 1">
            <a:extLst>
              <a:ext uri="{FF2B5EF4-FFF2-40B4-BE49-F238E27FC236}">
                <a16:creationId xmlns:a16="http://schemas.microsoft.com/office/drawing/2014/main" id="{0506D42C-2227-B3EC-3B7F-9EDE906C653E}"/>
              </a:ext>
            </a:extLst>
          </p:cNvPr>
          <p:cNvGraphicFramePr/>
          <p:nvPr>
            <p:extLst>
              <p:ext uri="{D42A27DB-BD31-4B8C-83A1-F6EECF244321}">
                <p14:modId xmlns:p14="http://schemas.microsoft.com/office/powerpoint/2010/main" val="4030998195"/>
              </p:ext>
            </p:extLst>
          </p:nvPr>
        </p:nvGraphicFramePr>
        <p:xfrm>
          <a:off x="357336" y="3521552"/>
          <a:ext cx="2660650" cy="1386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
            <a:extLst>
              <a:ext uri="{FF2B5EF4-FFF2-40B4-BE49-F238E27FC236}">
                <a16:creationId xmlns:a16="http://schemas.microsoft.com/office/drawing/2014/main" id="{64B2A3D3-FF20-20C7-B54B-CA1CCB39F422}"/>
              </a:ext>
            </a:extLst>
          </p:cNvPr>
          <p:cNvGraphicFramePr/>
          <p:nvPr>
            <p:extLst>
              <p:ext uri="{D42A27DB-BD31-4B8C-83A1-F6EECF244321}">
                <p14:modId xmlns:p14="http://schemas.microsoft.com/office/powerpoint/2010/main" val="3468195220"/>
              </p:ext>
            </p:extLst>
          </p:nvPr>
        </p:nvGraphicFramePr>
        <p:xfrm>
          <a:off x="3429363" y="3695723"/>
          <a:ext cx="2862580" cy="13366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202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37EE-DE40-CA14-5580-E22EBA52A3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B6C655-450E-FFE5-9D2B-9D9F3FD9F5FD}"/>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C396BA78-62EA-1F2B-A21A-F13F49D5356E}"/>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8DE499F0-EDC5-6C03-408F-866F4595CA64}"/>
              </a:ext>
            </a:extLst>
          </p:cNvPr>
          <p:cNvSpPr txBox="1"/>
          <p:nvPr/>
        </p:nvSpPr>
        <p:spPr>
          <a:xfrm>
            <a:off x="179768" y="81934"/>
            <a:ext cx="8256661" cy="2800767"/>
          </a:xfrm>
          <a:prstGeom prst="rect">
            <a:avLst/>
          </a:prstGeom>
          <a:noFill/>
        </p:spPr>
        <p:txBody>
          <a:bodyPr wrap="square" rtlCol="0">
            <a:spAutoFit/>
          </a:bodyPr>
          <a:lstStyle/>
          <a:p>
            <a:pPr>
              <a:buNone/>
            </a:pPr>
            <a:r>
              <a:rPr lang="en-GB" sz="1600" b="1" dirty="0">
                <a:latin typeface="Source Sans Pro" panose="020B0503030403020204" pitchFamily="34" charset="0"/>
                <a:ea typeface="Source Sans Pro" panose="020B0503030403020204" pitchFamily="34" charset="0"/>
              </a:rPr>
              <a:t>Key findings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Absence of safe, accessible, women and girls sensitive, and </a:t>
            </a:r>
            <a:r>
              <a:rPr lang="en-US" sz="1600" dirty="0">
                <a:solidFill>
                  <a:schemeClr val="accent5"/>
                </a:solidFill>
                <a:latin typeface="Source Sans Pro" panose="020B0503030403020204" pitchFamily="34" charset="0"/>
                <a:ea typeface="Source Sans Pro" panose="020B0503030403020204" pitchFamily="34" charset="0"/>
              </a:rPr>
              <a:t>green public spaces </a:t>
            </a:r>
            <a:r>
              <a:rPr lang="en-US" sz="1600" dirty="0">
                <a:latin typeface="Source Sans Pro" panose="020B0503030403020204" pitchFamily="34" charset="0"/>
                <a:ea typeface="Source Sans Pro" panose="020B0503030403020204" pitchFamily="34" charset="0"/>
              </a:rPr>
              <a:t>for women and adolescent girls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Heightened vulnerability of women and girls to </a:t>
            </a:r>
            <a:r>
              <a:rPr lang="en-US" sz="1600" dirty="0">
                <a:solidFill>
                  <a:schemeClr val="accent5"/>
                </a:solidFill>
                <a:latin typeface="Source Sans Pro" panose="020B0503030403020204" pitchFamily="34" charset="0"/>
                <a:ea typeface="Source Sans Pro" panose="020B0503030403020204" pitchFamily="34" charset="0"/>
              </a:rPr>
              <a:t>building collapse and emergencies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Limited awareness of </a:t>
            </a:r>
            <a:r>
              <a:rPr lang="en-US" sz="1600" dirty="0">
                <a:solidFill>
                  <a:schemeClr val="accent5"/>
                </a:solidFill>
                <a:latin typeface="Source Sans Pro" panose="020B0503030403020204" pitchFamily="34" charset="0"/>
                <a:ea typeface="Source Sans Pro" panose="020B0503030403020204" pitchFamily="34" charset="0"/>
              </a:rPr>
              <a:t>safety procedures</a:t>
            </a:r>
            <a:r>
              <a:rPr lang="en-US" sz="1600" dirty="0">
                <a:latin typeface="Source Sans Pro" panose="020B0503030403020204" pitchFamily="34" charset="0"/>
                <a:ea typeface="Source Sans Pro" panose="020B0503030403020204" pitchFamily="34" charset="0"/>
              </a:rPr>
              <a:t>, housing rights, and reporting mechanisms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Urban layouts that hinder </a:t>
            </a:r>
            <a:r>
              <a:rPr lang="en-US" sz="1600" dirty="0">
                <a:solidFill>
                  <a:schemeClr val="accent5"/>
                </a:solidFill>
                <a:latin typeface="Source Sans Pro" panose="020B0503030403020204" pitchFamily="34" charset="0"/>
                <a:ea typeface="Source Sans Pro" panose="020B0503030403020204" pitchFamily="34" charset="0"/>
              </a:rPr>
              <a:t>emergency response </a:t>
            </a:r>
            <a:r>
              <a:rPr lang="en-US" sz="1600" dirty="0">
                <a:latin typeface="Source Sans Pro" panose="020B0503030403020204" pitchFamily="34" charset="0"/>
                <a:ea typeface="Source Sans Pro" panose="020B0503030403020204" pitchFamily="34" charset="0"/>
              </a:rPr>
              <a:t>and access to services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Limited access to safe play and </a:t>
            </a:r>
            <a:r>
              <a:rPr lang="en-US" sz="1600" dirty="0">
                <a:solidFill>
                  <a:schemeClr val="accent5"/>
                </a:solidFill>
                <a:latin typeface="Source Sans Pro" panose="020B0503030403020204" pitchFamily="34" charset="0"/>
                <a:ea typeface="Source Sans Pro" panose="020B0503030403020204" pitchFamily="34" charset="0"/>
              </a:rPr>
              <a:t>recreational spaces for children</a:t>
            </a:r>
            <a:r>
              <a:rPr lang="en-US" sz="1600" dirty="0">
                <a:latin typeface="Source Sans Pro" panose="020B0503030403020204" pitchFamily="34" charset="0"/>
                <a:ea typeface="Source Sans Pro" panose="020B0503030403020204" pitchFamily="34" charset="0"/>
              </a:rPr>
              <a:t>, increasing caregiving strain on mothers</a:t>
            </a:r>
          </a:p>
          <a:p>
            <a:pPr marL="285750" indent="-285750">
              <a:buFont typeface="Arial" panose="020B0604020202020204" pitchFamily="34" charset="0"/>
              <a:buChar char="•"/>
            </a:pPr>
            <a:r>
              <a:rPr lang="en-US" sz="1600" dirty="0">
                <a:solidFill>
                  <a:schemeClr val="accent5"/>
                </a:solidFill>
                <a:latin typeface="Source Sans Pro" panose="020B0503030403020204" pitchFamily="34" charset="0"/>
                <a:ea typeface="Source Sans Pro" panose="020B0503030403020204" pitchFamily="34" charset="0"/>
              </a:rPr>
              <a:t>Under-recognized women-led initiatives </a:t>
            </a:r>
            <a:r>
              <a:rPr lang="en-US" sz="1600" dirty="0">
                <a:latin typeface="Source Sans Pro" panose="020B0503030403020204" pitchFamily="34" charset="0"/>
                <a:ea typeface="Source Sans Pro" panose="020B0503030403020204" pitchFamily="34" charset="0"/>
              </a:rPr>
              <a:t>and informal neighborhood governance</a:t>
            </a:r>
          </a:p>
          <a:p>
            <a:pPr>
              <a:buNone/>
            </a:pPr>
            <a:endParaRPr lang="en-GB" sz="1600" b="1" dirty="0">
              <a:latin typeface="Source Sans Pro" panose="020B0503030403020204" pitchFamily="34" charset="0"/>
              <a:ea typeface="Source Sans Pro" panose="020B0503030403020204" pitchFamily="34" charset="0"/>
            </a:endParaRPr>
          </a:p>
          <a:p>
            <a:pPr>
              <a:buNone/>
            </a:pP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C08A40E1-43AA-5643-ECB4-829B055F6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graphicFrame>
        <p:nvGraphicFramePr>
          <p:cNvPr id="5" name="Chart 1">
            <a:extLst>
              <a:ext uri="{FF2B5EF4-FFF2-40B4-BE49-F238E27FC236}">
                <a16:creationId xmlns:a16="http://schemas.microsoft.com/office/drawing/2014/main" id="{17944156-1113-4AC5-4345-C8035ED48FBC}"/>
              </a:ext>
            </a:extLst>
          </p:cNvPr>
          <p:cNvGraphicFramePr/>
          <p:nvPr/>
        </p:nvGraphicFramePr>
        <p:xfrm>
          <a:off x="179768" y="2196445"/>
          <a:ext cx="2660650" cy="1386840"/>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35.jpg">
            <a:extLst>
              <a:ext uri="{FF2B5EF4-FFF2-40B4-BE49-F238E27FC236}">
                <a16:creationId xmlns:a16="http://schemas.microsoft.com/office/drawing/2014/main" id="{F5F566A7-263C-F838-29C7-C63B8F61C9B0}"/>
              </a:ext>
            </a:extLst>
          </p:cNvPr>
          <p:cNvPicPr/>
          <p:nvPr/>
        </p:nvPicPr>
        <p:blipFill>
          <a:blip r:embed="rId5"/>
          <a:srcRect/>
          <a:stretch>
            <a:fillRect/>
          </a:stretch>
        </p:blipFill>
        <p:spPr>
          <a:xfrm>
            <a:off x="1510093" y="2889865"/>
            <a:ext cx="5759450" cy="3236595"/>
          </a:xfrm>
          <a:prstGeom prst="rect">
            <a:avLst/>
          </a:prstGeom>
          <a:ln/>
        </p:spPr>
      </p:pic>
    </p:spTree>
    <p:extLst>
      <p:ext uri="{BB962C8B-B14F-4D97-AF65-F5344CB8AC3E}">
        <p14:creationId xmlns:p14="http://schemas.microsoft.com/office/powerpoint/2010/main" val="78945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298F-7A69-698E-8DC3-6E793FA1C7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1470E9-D51F-C417-C1CC-76F55EF13AF4}"/>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04478B43-C3A9-8D49-94FE-241FD9E5F8F2}"/>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B26484F6-225A-0602-45B3-BD8543A52476}"/>
              </a:ext>
            </a:extLst>
          </p:cNvPr>
          <p:cNvSpPr txBox="1"/>
          <p:nvPr/>
        </p:nvSpPr>
        <p:spPr>
          <a:xfrm>
            <a:off x="179768" y="81934"/>
            <a:ext cx="8256661" cy="3046988"/>
          </a:xfrm>
          <a:prstGeom prst="rect">
            <a:avLst/>
          </a:prstGeom>
          <a:noFill/>
        </p:spPr>
        <p:txBody>
          <a:bodyPr wrap="square" rtlCol="0">
            <a:spAutoFit/>
          </a:bodyPr>
          <a:lstStyle/>
          <a:p>
            <a:pPr>
              <a:buNone/>
            </a:pPr>
            <a:r>
              <a:rPr lang="en-GB" sz="1600" b="1" dirty="0">
                <a:latin typeface="Source Sans Pro" panose="020B0503030403020204" pitchFamily="34" charset="0"/>
                <a:ea typeface="Source Sans Pro" panose="020B0503030403020204" pitchFamily="34" charset="0"/>
              </a:rPr>
              <a:t>Action Plan</a:t>
            </a:r>
          </a:p>
          <a:p>
            <a:pPr>
              <a:buNone/>
            </a:pPr>
            <a:r>
              <a:rPr lang="en-US" sz="1600" dirty="0">
                <a:latin typeface="Source Sans Pro" panose="020B0503030403020204" pitchFamily="34" charset="0"/>
                <a:ea typeface="Source Sans Pro" panose="020B0503030403020204" pitchFamily="34" charset="0"/>
              </a:rPr>
              <a:t>40 interventions under 6 main strategies were identified to improve different elements of the everyday life of women and girls in the neighborhood:</a:t>
            </a:r>
          </a:p>
          <a:p>
            <a:pPr>
              <a:buNone/>
            </a:pPr>
            <a:endParaRPr lang="en-US" sz="1600" dirty="0">
              <a:latin typeface="Source Sans Pro" panose="020B0503030403020204" pitchFamily="34" charset="0"/>
              <a:ea typeface="Source Sans Pro" panose="020B0503030403020204" pitchFamily="34" charset="0"/>
            </a:endParaRP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Create Inclusive, Women and Girls-Sensitive, and </a:t>
            </a:r>
            <a:r>
              <a:rPr lang="en-US" sz="1600" dirty="0">
                <a:solidFill>
                  <a:schemeClr val="accent5"/>
                </a:solidFill>
                <a:latin typeface="Source Sans Pro" panose="020B0503030403020204" pitchFamily="34" charset="0"/>
                <a:ea typeface="Source Sans Pro" panose="020B0503030403020204" pitchFamily="34" charset="0"/>
              </a:rPr>
              <a:t>Green Public Spaces</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Enhance </a:t>
            </a:r>
            <a:r>
              <a:rPr lang="en-US" sz="1600" dirty="0">
                <a:solidFill>
                  <a:schemeClr val="accent5"/>
                </a:solidFill>
                <a:latin typeface="Source Sans Pro" panose="020B0503030403020204" pitchFamily="34" charset="0"/>
                <a:ea typeface="Source Sans Pro" panose="020B0503030403020204" pitchFamily="34" charset="0"/>
              </a:rPr>
              <a:t>Safety and Emergency Preparedness </a:t>
            </a:r>
            <a:r>
              <a:rPr lang="en-US" sz="1600" dirty="0">
                <a:latin typeface="Source Sans Pro" panose="020B0503030403020204" pitchFamily="34" charset="0"/>
                <a:ea typeface="Source Sans Pro" panose="020B0503030403020204" pitchFamily="34" charset="0"/>
              </a:rPr>
              <a:t>in the Built Environment</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Enhance safety and accessibility of pedestrian </a:t>
            </a:r>
            <a:r>
              <a:rPr lang="en-US" sz="1600" dirty="0">
                <a:solidFill>
                  <a:schemeClr val="accent5"/>
                </a:solidFill>
                <a:latin typeface="Source Sans Pro" panose="020B0503030403020204" pitchFamily="34" charset="0"/>
                <a:ea typeface="Source Sans Pro" panose="020B0503030403020204" pitchFamily="34" charset="0"/>
              </a:rPr>
              <a:t>mobility network</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Create </a:t>
            </a:r>
            <a:r>
              <a:rPr lang="en-US" sz="1600" dirty="0">
                <a:solidFill>
                  <a:schemeClr val="accent5"/>
                </a:solidFill>
                <a:latin typeface="Source Sans Pro" panose="020B0503030403020204" pitchFamily="34" charset="0"/>
                <a:ea typeface="Source Sans Pro" panose="020B0503030403020204" pitchFamily="34" charset="0"/>
              </a:rPr>
              <a:t>care-sensitive infrastructure </a:t>
            </a:r>
            <a:r>
              <a:rPr lang="en-US" sz="1600" dirty="0">
                <a:latin typeface="Source Sans Pro" panose="020B0503030403020204" pitchFamily="34" charset="0"/>
                <a:ea typeface="Source Sans Pro" panose="020B0503030403020204" pitchFamily="34" charset="0"/>
              </a:rPr>
              <a:t>and daily life needs</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Support </a:t>
            </a:r>
            <a:r>
              <a:rPr lang="en-US" sz="1600" dirty="0">
                <a:solidFill>
                  <a:schemeClr val="accent5"/>
                </a:solidFill>
                <a:latin typeface="Source Sans Pro" panose="020B0503030403020204" pitchFamily="34" charset="0"/>
                <a:ea typeface="Source Sans Pro" panose="020B0503030403020204" pitchFamily="34" charset="0"/>
              </a:rPr>
              <a:t>women-led community initiatives</a:t>
            </a:r>
          </a:p>
          <a:p>
            <a:pPr marL="342900" indent="-342900">
              <a:buFont typeface="+mj-lt"/>
              <a:buAutoNum type="arabicPeriod"/>
            </a:pPr>
            <a:r>
              <a:rPr lang="en-US" sz="1600" dirty="0">
                <a:latin typeface="Source Sans Pro" panose="020B0503030403020204" pitchFamily="34" charset="0"/>
                <a:ea typeface="Source Sans Pro" panose="020B0503030403020204" pitchFamily="34" charset="0"/>
              </a:rPr>
              <a:t>Promote Inclusive </a:t>
            </a:r>
            <a:r>
              <a:rPr lang="en-US" sz="1600" dirty="0">
                <a:solidFill>
                  <a:schemeClr val="accent5"/>
                </a:solidFill>
                <a:latin typeface="Source Sans Pro" panose="020B0503030403020204" pitchFamily="34" charset="0"/>
                <a:ea typeface="Source Sans Pro" panose="020B0503030403020204" pitchFamily="34" charset="0"/>
              </a:rPr>
              <a:t>Information Access </a:t>
            </a:r>
            <a:r>
              <a:rPr lang="en-US" sz="1600" dirty="0">
                <a:latin typeface="Source Sans Pro" panose="020B0503030403020204" pitchFamily="34" charset="0"/>
                <a:ea typeface="Source Sans Pro" panose="020B0503030403020204" pitchFamily="34" charset="0"/>
              </a:rPr>
              <a:t>and Rights Awareness</a:t>
            </a:r>
          </a:p>
          <a:p>
            <a:pPr>
              <a:buNone/>
            </a:pPr>
            <a:endParaRPr lang="en-GB" sz="1600" b="1" dirty="0">
              <a:latin typeface="Source Sans Pro" panose="020B0503030403020204" pitchFamily="34" charset="0"/>
              <a:ea typeface="Source Sans Pro" panose="020B0503030403020204" pitchFamily="34" charset="0"/>
            </a:endParaRPr>
          </a:p>
          <a:p>
            <a:pPr>
              <a:buNone/>
            </a:pP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EA940D4A-7E54-B38C-82CD-61805C5C8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4" name="Picture 1">
            <a:extLst>
              <a:ext uri="{FF2B5EF4-FFF2-40B4-BE49-F238E27FC236}">
                <a16:creationId xmlns:a16="http://schemas.microsoft.com/office/drawing/2014/main" id="{A7070D52-A07F-3B98-C29D-F54898FA5575}"/>
              </a:ext>
            </a:extLst>
          </p:cNvPr>
          <p:cNvPicPr>
            <a:picLocks noChangeAspect="1"/>
          </p:cNvPicPr>
          <p:nvPr/>
        </p:nvPicPr>
        <p:blipFill>
          <a:blip r:embed="rId4"/>
          <a:stretch>
            <a:fillRect/>
          </a:stretch>
        </p:blipFill>
        <p:spPr>
          <a:xfrm>
            <a:off x="821416" y="2612571"/>
            <a:ext cx="7190469" cy="4045531"/>
          </a:xfrm>
          <a:prstGeom prst="rect">
            <a:avLst/>
          </a:prstGeom>
        </p:spPr>
      </p:pic>
    </p:spTree>
    <p:extLst>
      <p:ext uri="{BB962C8B-B14F-4D97-AF65-F5344CB8AC3E}">
        <p14:creationId xmlns:p14="http://schemas.microsoft.com/office/powerpoint/2010/main" val="197004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A5BD-7282-AFA1-6797-5508C5DA4B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7FABA7-EE3B-7A92-0A98-7474BB8EA2B5}"/>
              </a:ext>
            </a:extLst>
          </p:cNvPr>
          <p:cNvSpPr/>
          <p:nvPr/>
        </p:nvSpPr>
        <p:spPr>
          <a:xfrm>
            <a:off x="8651863" y="0"/>
            <a:ext cx="3540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ue and black logo&#10;&#10;Description automatically generated">
            <a:extLst>
              <a:ext uri="{FF2B5EF4-FFF2-40B4-BE49-F238E27FC236}">
                <a16:creationId xmlns:a16="http://schemas.microsoft.com/office/drawing/2014/main" id="{2D75517B-A96A-727B-EC0A-54584CD189D2}"/>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9481742" y="6010507"/>
            <a:ext cx="2710257" cy="847493"/>
          </a:xfrm>
          <a:prstGeom prst="rect">
            <a:avLst/>
          </a:prstGeom>
        </p:spPr>
      </p:pic>
      <p:sp>
        <p:nvSpPr>
          <p:cNvPr id="11" name="TextBox 10">
            <a:extLst>
              <a:ext uri="{FF2B5EF4-FFF2-40B4-BE49-F238E27FC236}">
                <a16:creationId xmlns:a16="http://schemas.microsoft.com/office/drawing/2014/main" id="{F3064175-BF69-234C-BE29-CD4ACA0BDC75}"/>
              </a:ext>
            </a:extLst>
          </p:cNvPr>
          <p:cNvSpPr txBox="1"/>
          <p:nvPr/>
        </p:nvSpPr>
        <p:spPr>
          <a:xfrm>
            <a:off x="179768" y="81934"/>
            <a:ext cx="8256661" cy="3293209"/>
          </a:xfrm>
          <a:prstGeom prst="rect">
            <a:avLst/>
          </a:prstGeom>
          <a:noFill/>
        </p:spPr>
        <p:txBody>
          <a:bodyPr wrap="square" rtlCol="0">
            <a:spAutoFit/>
          </a:bodyPr>
          <a:lstStyle/>
          <a:p>
            <a:pPr>
              <a:buNone/>
            </a:pPr>
            <a:r>
              <a:rPr lang="en-GB" sz="1600" b="1" dirty="0">
                <a:latin typeface="Source Sans Pro" panose="020B0503030403020204" pitchFamily="34" charset="0"/>
                <a:ea typeface="Source Sans Pro" panose="020B0503030403020204" pitchFamily="34" charset="0"/>
              </a:rPr>
              <a:t>Pilot interventions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Incremental </a:t>
            </a:r>
            <a:r>
              <a:rPr lang="en-US" sz="1600" b="1" dirty="0">
                <a:solidFill>
                  <a:schemeClr val="accent5"/>
                </a:solidFill>
                <a:latin typeface="Source Sans Pro" panose="020B0503030403020204" pitchFamily="34" charset="0"/>
                <a:ea typeface="Source Sans Pro" panose="020B0503030403020204" pitchFamily="34" charset="0"/>
              </a:rPr>
              <a:t>upgrading of a key stairway </a:t>
            </a:r>
            <a:r>
              <a:rPr lang="en-US" sz="1600" dirty="0">
                <a:latin typeface="Source Sans Pro" panose="020B0503030403020204" pitchFamily="34" charset="0"/>
                <a:ea typeface="Source Sans Pro" panose="020B0503030403020204" pitchFamily="34" charset="0"/>
              </a:rPr>
              <a:t>that connects two main roads and is heavily used by schoolgirls returning from a nearby school. The stairway offers sufficient spatial width to accommodate a range of small scale improvements, including </a:t>
            </a:r>
            <a:r>
              <a:rPr lang="en-US" sz="1600" dirty="0">
                <a:solidFill>
                  <a:schemeClr val="accent5"/>
                </a:solidFill>
                <a:latin typeface="Source Sans Pro" panose="020B0503030403020204" pitchFamily="34" charset="0"/>
                <a:ea typeface="Source Sans Pro" panose="020B0503030403020204" pitchFamily="34" charset="0"/>
              </a:rPr>
              <a:t>lighting, shading, handrails, surface repairs, rest stops, and play opportunities </a:t>
            </a:r>
            <a:r>
              <a:rPr lang="en-US" sz="1600" dirty="0">
                <a:latin typeface="Source Sans Pro" panose="020B0503030403020204" pitchFamily="34" charset="0"/>
                <a:ea typeface="Source Sans Pro" panose="020B0503030403020204" pitchFamily="34" charset="0"/>
              </a:rPr>
              <a:t>(24.000 EUR)</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A complementary soft intervention to establish a </a:t>
            </a:r>
            <a:r>
              <a:rPr lang="en-US" sz="1600" b="1" dirty="0">
                <a:solidFill>
                  <a:schemeClr val="accent5"/>
                </a:solidFill>
                <a:latin typeface="Source Sans Pro" panose="020B0503030403020204" pitchFamily="34" charset="0"/>
                <a:ea typeface="Source Sans Pro" panose="020B0503030403020204" pitchFamily="34" charset="0"/>
              </a:rPr>
              <a:t>multi format community information system </a:t>
            </a:r>
            <a:r>
              <a:rPr lang="en-US" sz="1600" dirty="0">
                <a:latin typeface="Source Sans Pro" panose="020B0503030403020204" pitchFamily="34" charset="0"/>
                <a:ea typeface="Source Sans Pro" panose="020B0503030403020204" pitchFamily="34" charset="0"/>
              </a:rPr>
              <a:t>(e.g. icon based posters, information boards, and voice messages) aimed at improving women’s and girls’ access to trusted, clear, and locally relevant information on safety procedures, housing rights, evacuation steps, and available reporting mechanisms, addressing vulnerabilities heightened by building collapse risks and weak communication channels.</a:t>
            </a:r>
          </a:p>
          <a:p>
            <a:pPr>
              <a:buNone/>
            </a:pPr>
            <a:endParaRPr lang="en-GB" sz="1600" b="1" dirty="0">
              <a:latin typeface="Source Sans Pro" panose="020B0503030403020204" pitchFamily="34" charset="0"/>
              <a:ea typeface="Source Sans Pro" panose="020B0503030403020204" pitchFamily="34" charset="0"/>
            </a:endParaRPr>
          </a:p>
          <a:p>
            <a:pPr>
              <a:buNone/>
            </a:pPr>
            <a:endParaRPr lang="en-GB" sz="1600" noProof="0" dirty="0">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F4140D88-E59E-D933-0379-CA5476973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021" y="215295"/>
            <a:ext cx="2710258" cy="1523776"/>
          </a:xfrm>
          <a:prstGeom prst="rect">
            <a:avLst/>
          </a:prstGeom>
        </p:spPr>
      </p:pic>
      <p:pic>
        <p:nvPicPr>
          <p:cNvPr id="5" name="Imagen 4">
            <a:extLst>
              <a:ext uri="{FF2B5EF4-FFF2-40B4-BE49-F238E27FC236}">
                <a16:creationId xmlns:a16="http://schemas.microsoft.com/office/drawing/2014/main" id="{CA5FA58D-E779-8B53-3C88-4A1DBA19F440}"/>
              </a:ext>
            </a:extLst>
          </p:cNvPr>
          <p:cNvPicPr>
            <a:picLocks noChangeAspect="1"/>
          </p:cNvPicPr>
          <p:nvPr/>
        </p:nvPicPr>
        <p:blipFill>
          <a:blip r:embed="rId4"/>
          <a:stretch>
            <a:fillRect/>
          </a:stretch>
        </p:blipFill>
        <p:spPr>
          <a:xfrm>
            <a:off x="1670503" y="2820942"/>
            <a:ext cx="5759450" cy="3841115"/>
          </a:xfrm>
          <a:prstGeom prst="rect">
            <a:avLst/>
          </a:prstGeom>
        </p:spPr>
      </p:pic>
    </p:spTree>
    <p:extLst>
      <p:ext uri="{BB962C8B-B14F-4D97-AF65-F5344CB8AC3E}">
        <p14:creationId xmlns:p14="http://schemas.microsoft.com/office/powerpoint/2010/main" val="1780212094"/>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1973</TotalTime>
  <Words>1515</Words>
  <Application>Microsoft Office PowerPoint</Application>
  <PresentationFormat>Panorámica</PresentationFormat>
  <Paragraphs>189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Aptos</vt:lpstr>
      <vt:lpstr>Aptos Display</vt:lpstr>
      <vt:lpstr>Arial</vt:lpstr>
      <vt:lpstr>Calibri</vt:lpstr>
      <vt:lpstr>Montserrat</vt:lpstr>
      <vt:lpstr>Source Sans Pro</vt:lpstr>
      <vt:lpstr>Tema de l'Office</vt:lpstr>
      <vt:lpstr>MedCities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MedCities</vt:lpstr>
    </vt:vector>
  </TitlesOfParts>
  <Company>Area Metropolitana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MedCities</dc:title>
  <dc:creator>López Baeta, Mireia</dc:creator>
  <cp:lastModifiedBy>Viedma Alonso, Noe</cp:lastModifiedBy>
  <cp:revision>16</cp:revision>
  <dcterms:created xsi:type="dcterms:W3CDTF">2024-10-21T11:04:22Z</dcterms:created>
  <dcterms:modified xsi:type="dcterms:W3CDTF">2026-04-27T15:05:38Z</dcterms:modified>
</cp:coreProperties>
</file>