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9" r:id="rId3"/>
    <p:sldId id="260" r:id="rId4"/>
    <p:sldId id="264" r:id="rId5"/>
    <p:sldId id="281" r:id="rId6"/>
    <p:sldId id="283" r:id="rId7"/>
    <p:sldId id="287" r:id="rId8"/>
    <p:sldId id="285" r:id="rId9"/>
    <p:sldId id="289" r:id="rId10"/>
    <p:sldId id="292" r:id="rId11"/>
    <p:sldId id="279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0" roundtripDataSignature="AMtx7mhkKQ7G6/hAxzWXM+hgB00Iqcp7w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2C6D"/>
    <a:srgbClr val="CCECFF"/>
    <a:srgbClr val="008BCC"/>
    <a:srgbClr val="1076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7959D81-67EA-48D5-984D-03C53D9A3B69}">
  <a:tblStyle styleId="{77959D81-67EA-48D5-984D-03C53D9A3B6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84" autoAdjust="0"/>
    <p:restoredTop sz="93447" autoAdjust="0"/>
  </p:normalViewPr>
  <p:slideViewPr>
    <p:cSldViewPr snapToGrid="0">
      <p:cViewPr varScale="1">
        <p:scale>
          <a:sx n="84" d="100"/>
          <a:sy n="84" d="100"/>
        </p:scale>
        <p:origin x="77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Relationship Id="rId30" Type="http://customschemas.google.com/relationships/presentationmetadata" Target="meta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CCFED8B9-44ED-F843-7DF8-4A1625CFF3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7CF3995-F182-5AA8-9026-78389246D05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C96345-162D-4CFE-91FB-09C4D64C7BD4}" type="datetimeFigureOut">
              <a:rPr lang="es-ES" smtClean="0"/>
              <a:t>22/11/2024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95A7C72-5560-F900-1416-0E979D97681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F5033C6-F0B2-883B-3CCB-E6AFA5AF200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6A202-FD0D-4F09-8C93-FEAFC2F86A9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525089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hf hdr="0" dt="0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04E94BAE-02F9-F633-282D-AFF85360B8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>
            <a:extLst>
              <a:ext uri="{FF2B5EF4-FFF2-40B4-BE49-F238E27FC236}">
                <a16:creationId xmlns:a16="http://schemas.microsoft.com/office/drawing/2014/main" id="{C0437D07-3625-722D-607E-8F8E7E2B536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>
            <a:extLst>
              <a:ext uri="{FF2B5EF4-FFF2-40B4-BE49-F238E27FC236}">
                <a16:creationId xmlns:a16="http://schemas.microsoft.com/office/drawing/2014/main" id="{DD84CF4F-21A8-C41E-B22A-F23C7C41BF9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fr" sz="1100" b="1" dirty="0">
                <a:solidFill>
                  <a:srgbClr val="000000"/>
                </a:solidFill>
                <a:effectLst/>
                <a:latin typeface="Raleway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Contexte politique et gouvernance </a:t>
            </a:r>
            <a:r>
              <a:rPr lang="fr" sz="1100" dirty="0">
                <a:solidFill>
                  <a:srgbClr val="000000"/>
                </a:solidFill>
                <a:effectLst/>
                <a:latin typeface="Raleway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: Quel est le rôle des municipalités dans les politiques de l’emploi dans votre pays ? Quelles sont leurs compétences ? Expliquez brièvement la structure de gouvernance (niveaux local, régional et national), les politiques pertinentes et les éventuels cadres réglementaires en matière d’emploi.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688245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Google Shape;542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43" name="Google Shape;543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9B58ABF9-39D7-FF8E-60BF-7331B80F9F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>
            <a:extLst>
              <a:ext uri="{FF2B5EF4-FFF2-40B4-BE49-F238E27FC236}">
                <a16:creationId xmlns:a16="http://schemas.microsoft.com/office/drawing/2014/main" id="{204F1AD7-FEDD-F4C8-F31C-C286B605767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>
            <a:extLst>
              <a:ext uri="{FF2B5EF4-FFF2-40B4-BE49-F238E27FC236}">
                <a16:creationId xmlns:a16="http://schemas.microsoft.com/office/drawing/2014/main" id="{7CCE1902-10DE-0109-2BCE-300BB975253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fr" sz="1100" b="1" dirty="0">
                <a:solidFill>
                  <a:srgbClr val="000000"/>
                </a:solidFill>
                <a:effectLst/>
                <a:latin typeface="Raleway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Contexte politique et gouvernance </a:t>
            </a:r>
            <a:r>
              <a:rPr lang="fr" sz="1100" dirty="0">
                <a:solidFill>
                  <a:srgbClr val="000000"/>
                </a:solidFill>
                <a:effectLst/>
                <a:latin typeface="Raleway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: Quel est le rôle des municipalités dans les politiques de l’emploi dans votre pays ? Quelles sont leurs compétences ? Expliquez brièvement la structure de gouvernance (niveaux local, régional et national), les politiques pertinentes et les éventuels cadres réglementaires en matière d’emploi.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452650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CC292ABA-6567-2CD1-3844-856FEEBA10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>
            <a:extLst>
              <a:ext uri="{FF2B5EF4-FFF2-40B4-BE49-F238E27FC236}">
                <a16:creationId xmlns:a16="http://schemas.microsoft.com/office/drawing/2014/main" id="{A6329AFB-6D03-B14F-ACF9-1939F974322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>
            <a:extLst>
              <a:ext uri="{FF2B5EF4-FFF2-40B4-BE49-F238E27FC236}">
                <a16:creationId xmlns:a16="http://schemas.microsoft.com/office/drawing/2014/main" id="{BB31B7B0-0FA6-AA12-DCDF-E56FA39DECD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endParaRPr lang="en-GB" sz="1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4608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A8B77BC4-464A-E77C-CC9A-D12470509B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>
            <a:extLst>
              <a:ext uri="{FF2B5EF4-FFF2-40B4-BE49-F238E27FC236}">
                <a16:creationId xmlns:a16="http://schemas.microsoft.com/office/drawing/2014/main" id="{F01564D7-38BA-064E-F9D2-EBE9AB0D0A8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>
            <a:extLst>
              <a:ext uri="{FF2B5EF4-FFF2-40B4-BE49-F238E27FC236}">
                <a16:creationId xmlns:a16="http://schemas.microsoft.com/office/drawing/2014/main" id="{3D03A657-C0E9-4226-A7A9-E793444DDE6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fr" sz="1800" b="1" dirty="0">
                <a:solidFill>
                  <a:srgbClr val="000000"/>
                </a:solidFill>
                <a:effectLst/>
                <a:latin typeface="Raleway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Potentiel de réplication/mise à l'échelle/intégration </a:t>
            </a:r>
            <a:r>
              <a:rPr lang="fr" sz="1800" dirty="0">
                <a:solidFill>
                  <a:srgbClr val="000000"/>
                </a:solidFill>
                <a:effectLst/>
                <a:latin typeface="Raleway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: Évaluer le potentiel de réplication de l'initiative dans d'autres municipalités de la région méditerranéenne ou de régions similaires. Mettre en évidence les facteurs qui contribuent à la scalabilité.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endParaRPr lang="en-GB" sz="1800" dirty="0">
              <a:solidFill>
                <a:srgbClr val="000000"/>
              </a:solidFill>
              <a:effectLst/>
              <a:latin typeface="Raleway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70881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590FC156-9958-79CE-0A66-2FF5B1B861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>
            <a:extLst>
              <a:ext uri="{FF2B5EF4-FFF2-40B4-BE49-F238E27FC236}">
                <a16:creationId xmlns:a16="http://schemas.microsoft.com/office/drawing/2014/main" id="{135F33E3-0624-12DD-25C0-E255AB9A04B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>
            <a:extLst>
              <a:ext uri="{FF2B5EF4-FFF2-40B4-BE49-F238E27FC236}">
                <a16:creationId xmlns:a16="http://schemas.microsoft.com/office/drawing/2014/main" id="{656E55E0-819E-FF62-8859-CC9E34639EE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fr" sz="1800" b="1" dirty="0">
                <a:solidFill>
                  <a:srgbClr val="000000"/>
                </a:solidFill>
                <a:effectLst/>
                <a:latin typeface="Raleway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Potentiel de réplication/mise à l'échelle/intégration </a:t>
            </a:r>
            <a:r>
              <a:rPr lang="fr" sz="1800" dirty="0">
                <a:solidFill>
                  <a:srgbClr val="000000"/>
                </a:solidFill>
                <a:effectLst/>
                <a:latin typeface="Raleway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: Évaluer le potentiel de réplication de l'initiative dans d'autres municipalités de la région méditerranéenne ou de régions similaires. Mettre en évidence les facteurs qui contribuent à la scalabilité.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endParaRPr lang="en-GB" sz="1800" dirty="0">
              <a:solidFill>
                <a:srgbClr val="000000"/>
              </a:solidFill>
              <a:effectLst/>
              <a:latin typeface="Raleway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861203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D0506960-3B3C-90F0-FEAB-82F88B2FF3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>
            <a:extLst>
              <a:ext uri="{FF2B5EF4-FFF2-40B4-BE49-F238E27FC236}">
                <a16:creationId xmlns:a16="http://schemas.microsoft.com/office/drawing/2014/main" id="{57851CB2-7936-CC49-6441-F87D2B71D59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>
            <a:extLst>
              <a:ext uri="{FF2B5EF4-FFF2-40B4-BE49-F238E27FC236}">
                <a16:creationId xmlns:a16="http://schemas.microsoft.com/office/drawing/2014/main" id="{83629F2C-462C-173F-3DF4-26823F850E0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fr" sz="1800" b="1" dirty="0">
                <a:solidFill>
                  <a:srgbClr val="000000"/>
                </a:solidFill>
                <a:effectLst/>
                <a:latin typeface="Raleway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Potentiel de réplication/mise à l'échelle/intégration </a:t>
            </a:r>
            <a:r>
              <a:rPr lang="fr" sz="1800" dirty="0">
                <a:solidFill>
                  <a:srgbClr val="000000"/>
                </a:solidFill>
                <a:effectLst/>
                <a:latin typeface="Raleway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: Évaluer le potentiel de réplication de l'initiative dans d'autres municipalités de la région méditerranéenne ou de régions similaires. Mettre en évidence les facteurs qui contribuent à la scalabilité.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endParaRPr lang="en-GB" sz="1800" dirty="0">
              <a:solidFill>
                <a:srgbClr val="000000"/>
              </a:solidFill>
              <a:effectLst/>
              <a:latin typeface="Raleway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838859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1591DD94-04D3-4AF5-2277-6FF3CC9071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>
            <a:extLst>
              <a:ext uri="{FF2B5EF4-FFF2-40B4-BE49-F238E27FC236}">
                <a16:creationId xmlns:a16="http://schemas.microsoft.com/office/drawing/2014/main" id="{6DCE7328-B46F-B09E-5B21-AD9C3965004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>
            <a:extLst>
              <a:ext uri="{FF2B5EF4-FFF2-40B4-BE49-F238E27FC236}">
                <a16:creationId xmlns:a16="http://schemas.microsoft.com/office/drawing/2014/main" id="{2F03002C-DA30-9CE2-71A7-8ADF6C07EB0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endParaRPr lang="en-GB" sz="1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2297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D2DA852A-4081-5DD8-8EFD-5F011A16A0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>
            <a:extLst>
              <a:ext uri="{FF2B5EF4-FFF2-40B4-BE49-F238E27FC236}">
                <a16:creationId xmlns:a16="http://schemas.microsoft.com/office/drawing/2014/main" id="{8A783A20-A065-9AD3-B36F-FF212422837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>
            <a:extLst>
              <a:ext uri="{FF2B5EF4-FFF2-40B4-BE49-F238E27FC236}">
                <a16:creationId xmlns:a16="http://schemas.microsoft.com/office/drawing/2014/main" id="{1697770A-A715-4519-713A-8ABC40D005F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fr" sz="1800" b="1" dirty="0">
                <a:solidFill>
                  <a:srgbClr val="000000"/>
                </a:solidFill>
                <a:effectLst/>
                <a:latin typeface="Raleway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Potentiel de réplication/mise à l'échelle/intégration </a:t>
            </a:r>
            <a:r>
              <a:rPr lang="fr" sz="1800" dirty="0">
                <a:solidFill>
                  <a:srgbClr val="000000"/>
                </a:solidFill>
                <a:effectLst/>
                <a:latin typeface="Raleway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: Évaluer le potentiel de réplication de l'initiative dans d'autres municipalités de la région méditerranéenne ou de régions similaires. Mettre en évidence les facteurs qui contribuent à la scalabilité.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endParaRPr lang="en-GB" sz="1800" dirty="0">
              <a:solidFill>
                <a:srgbClr val="000000"/>
              </a:solidFill>
              <a:effectLst/>
              <a:latin typeface="Raleway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173760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3E3A0185-0D29-F27B-7A71-390293F40B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>
            <a:extLst>
              <a:ext uri="{FF2B5EF4-FFF2-40B4-BE49-F238E27FC236}">
                <a16:creationId xmlns:a16="http://schemas.microsoft.com/office/drawing/2014/main" id="{826F938E-302E-6FD3-A563-2D1D8D06186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>
            <a:extLst>
              <a:ext uri="{FF2B5EF4-FFF2-40B4-BE49-F238E27FC236}">
                <a16:creationId xmlns:a16="http://schemas.microsoft.com/office/drawing/2014/main" id="{20076A22-8CB0-9F7A-4964-FC1E4E0C86D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fr" sz="1800" b="1" dirty="0">
                <a:solidFill>
                  <a:srgbClr val="000000"/>
                </a:solidFill>
                <a:effectLst/>
                <a:latin typeface="Raleway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Potentiel de réplication/mise à l'échelle/intégration </a:t>
            </a:r>
            <a:r>
              <a:rPr lang="fr" sz="1800" dirty="0">
                <a:solidFill>
                  <a:srgbClr val="000000"/>
                </a:solidFill>
                <a:effectLst/>
                <a:latin typeface="Raleway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: Évaluer le potentiel de réplication de l'initiative dans d'autres municipalités de la région méditerranéenne ou de régions similaires. Mettre en évidence les facteurs qui contribuent à la scalabilité.</a:t>
            </a: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endParaRPr lang="en-GB" sz="1800" dirty="0">
              <a:solidFill>
                <a:srgbClr val="000000"/>
              </a:solidFill>
              <a:effectLst/>
              <a:latin typeface="Raleway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43260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7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Font typeface="Arial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7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-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2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-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medcities.org/" TargetMode="Externa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Google Shape;56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4150" y="228600"/>
            <a:ext cx="1145886" cy="4914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9" name="Image 3" descr="Imatge que conté text, Font, logotip, Gràfics  Descripció generada automàticament">
            <a:extLst>
              <a:ext uri="{FF2B5EF4-FFF2-40B4-BE49-F238E27FC236}">
                <a16:creationId xmlns:a16="http://schemas.microsoft.com/office/drawing/2014/main" id="{56C4E63D-887D-6460-BA82-2F9D2C8CE5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0171" y="4506452"/>
            <a:ext cx="1766600" cy="317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Image 2" descr="Imatge que conté Font, Gràfics, disseny gràfic, logotip  Descripció generada automàticament">
            <a:extLst>
              <a:ext uri="{FF2B5EF4-FFF2-40B4-BE49-F238E27FC236}">
                <a16:creationId xmlns:a16="http://schemas.microsoft.com/office/drawing/2014/main" id="{AEFAB572-45E0-58D4-7F61-D9321F49A2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1642" y="319781"/>
            <a:ext cx="1680798" cy="361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BAB3C38-8FF7-A2DA-5F56-844EAD7276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3636" y="4018676"/>
            <a:ext cx="3608216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" altLang="es-ES" sz="1000" b="0" i="1" u="none" strike="noStrike" cap="none" normalizeH="0" baseline="0" dirty="0">
                <a:ln>
                  <a:noFill/>
                </a:ln>
                <a:solidFill>
                  <a:srgbClr val="2F2D70"/>
                </a:solidFill>
                <a:effectLst/>
                <a:latin typeface="Source Sans Pro" panose="020B0503030403020204" pitchFamily="34" charset="0"/>
                <a:ea typeface="Calibri" panose="020F0502020204030204" pitchFamily="34" charset="0"/>
                <a:cs typeface="Courier New" panose="02070309020205020404" pitchFamily="49" charset="0"/>
              </a:rPr>
              <a:t>Dans le cadre du projet TT- </a:t>
            </a:r>
            <a:r>
              <a:rPr kumimoji="0" lang="fr" altLang="es-ES" sz="1000" b="0" i="1" u="none" strike="noStrike" cap="none" normalizeH="0" baseline="0" dirty="0" err="1">
                <a:ln>
                  <a:noFill/>
                </a:ln>
                <a:solidFill>
                  <a:srgbClr val="2F2D70"/>
                </a:solidFill>
                <a:effectLst/>
                <a:latin typeface="Source Sans Pro" panose="020B0503030403020204" pitchFamily="34" charset="0"/>
                <a:ea typeface="Calibri" panose="020F0502020204030204" pitchFamily="34" charset="0"/>
                <a:cs typeface="Courier New" panose="02070309020205020404" pitchFamily="49" charset="0"/>
              </a:rPr>
              <a:t>Emploi </a:t>
            </a:r>
            <a:r>
              <a:rPr kumimoji="0" lang="fr" altLang="es-ES" sz="1000" b="0" i="1" u="none" strike="noStrike" cap="none" normalizeH="0" baseline="0" dirty="0">
                <a:ln>
                  <a:noFill/>
                </a:ln>
                <a:solidFill>
                  <a:srgbClr val="2F2D70"/>
                </a:solidFill>
                <a:effectLst/>
                <a:latin typeface="Source Sans Pro" panose="020B0503030403020204" pitchFamily="34" charset="0"/>
                <a:ea typeface="Calibri" panose="020F0502020204030204" pitchFamily="34" charset="0"/>
                <a:cs typeface="Courier New" panose="02070309020205020404" pitchFamily="49" charset="0"/>
              </a:rPr>
              <a:t>:</a:t>
            </a:r>
            <a:endParaRPr kumimoji="0" lang="es-ES" altLang="es-E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ource Sans Pro" panose="020B0503030403020204" pitchFamily="34" charset="0"/>
              <a:cs typeface="Courier New" panose="02070309020205020404" pitchFamily="49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FB6E9F1-D354-C721-79AD-7489ADC043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8171" y="414178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s-E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kumimoji="0" lang="en-US" alt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" name="Picture 1" descr="logo">
            <a:extLst>
              <a:ext uri="{FF2B5EF4-FFF2-40B4-BE49-F238E27FC236}">
                <a16:creationId xmlns:a16="http://schemas.microsoft.com/office/drawing/2014/main" id="{92EB5247-D1AB-A458-E23A-ED7C1C53084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4296" y="71278"/>
            <a:ext cx="523875" cy="767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CB4AACB8-8FF6-11E6-0B0E-C25794CDDD2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4296" y="4356157"/>
            <a:ext cx="1466850" cy="61785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D14CE4CF-43D6-087B-7B0F-080D9BB2C3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3414" y="4077899"/>
            <a:ext cx="179335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" altLang="es-ES" sz="1000" b="0" i="1" u="none" strike="noStrike" cap="none" normalizeH="0" baseline="0" dirty="0">
                <a:ln>
                  <a:noFill/>
                </a:ln>
                <a:solidFill>
                  <a:srgbClr val="2F2D7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Avec le soutien de :</a:t>
            </a:r>
            <a:endParaRPr kumimoji="0" lang="es-ES" altLang="es-E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BB50D032-EF51-49EF-281E-EC0A3CB38C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3636" y="840929"/>
            <a:ext cx="7018804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b="1" dirty="0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Initiatives locales pour le développement économique et la promotion du territoire dans la Méditerranée : le cas de l’emploi et de la culture</a:t>
            </a:r>
            <a:endParaRPr lang="es-ES" sz="2800" b="1" dirty="0">
              <a:latin typeface="Source Sans Pro" panose="020B0503030403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" sz="1800" b="1" dirty="0">
                <a:effectLst/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s-ES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2000" dirty="0">
                <a:solidFill>
                  <a:srgbClr val="1F4E79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Séminaire annuel MedCités 2024</a:t>
            </a:r>
          </a:p>
          <a:p>
            <a:pPr algn="ctr"/>
            <a:endParaRPr lang="es-ES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1800" dirty="0">
                <a:solidFill>
                  <a:srgbClr val="1F4E79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Tanger (Maroc) et en ligne </a:t>
            </a:r>
            <a:endParaRPr lang="es-ES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1800" dirty="0">
                <a:solidFill>
                  <a:srgbClr val="1F4E79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27 novembre 2024, 9 :00 – 13 :30</a:t>
            </a:r>
            <a:endParaRPr lang="es-ES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fr" altLang="es-ES" sz="1600" b="1" dirty="0">
                <a:solidFill>
                  <a:srgbClr val="2E2C6D"/>
                </a:solidFill>
                <a:latin typeface="Trebuchet MS" panose="020B0603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b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6A6A2E7E-F8D4-E28A-D48D-B9414454CB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Google Shape;56;p1">
            <a:extLst>
              <a:ext uri="{FF2B5EF4-FFF2-40B4-BE49-F238E27FC236}">
                <a16:creationId xmlns:a16="http://schemas.microsoft.com/office/drawing/2014/main" id="{F2082304-D7B1-9586-BF94-DC12ADF69170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4150" y="228600"/>
            <a:ext cx="1145886" cy="49149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3E938AC-D137-8593-1D9A-C1F8AAB5A3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8171" y="414178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s-E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kumimoji="0" lang="en-US" alt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023FC835-D9FF-3618-8FEE-B3D2542C34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7859" y="1642620"/>
            <a:ext cx="7237691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fr-FR" sz="2000" b="1" dirty="0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13 :15 – 13 :30 Conclusions</a:t>
            </a:r>
          </a:p>
          <a:p>
            <a:pPr algn="just"/>
            <a:endParaRPr lang="fr-FR" sz="2000" dirty="0">
              <a:solidFill>
                <a:srgbClr val="1F4E79"/>
              </a:solidFill>
              <a:latin typeface="Source Sans Pro" panose="020B0503030403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fr-FR" sz="2000" dirty="0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•	M. Josep Canals, secrétaire générale de MedCités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fr" altLang="es-ES" sz="1600" b="1" dirty="0">
                <a:solidFill>
                  <a:srgbClr val="2E2C6D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b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60143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5" name="Google Shape;545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4150" y="228600"/>
            <a:ext cx="1145886" cy="4914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6" name="Google Shape;546;p25" descr="MedCities_logo_H.jp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026825" y="432888"/>
            <a:ext cx="1799125" cy="566100"/>
          </a:xfrm>
          <a:prstGeom prst="rect">
            <a:avLst/>
          </a:prstGeom>
          <a:noFill/>
          <a:ln>
            <a:noFill/>
          </a:ln>
        </p:spPr>
      </p:pic>
      <p:sp>
        <p:nvSpPr>
          <p:cNvPr id="547" name="Google Shape;547;p25"/>
          <p:cNvSpPr txBox="1"/>
          <p:nvPr/>
        </p:nvSpPr>
        <p:spPr>
          <a:xfrm>
            <a:off x="1471843" y="1316557"/>
            <a:ext cx="6681423" cy="32723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</a:pPr>
            <a:endParaRPr sz="4500" b="1" i="0" u="none" strike="noStrike" cap="none">
              <a:solidFill>
                <a:srgbClr val="006DB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DB8"/>
              </a:buClr>
              <a:buSzPts val="4500"/>
              <a:buFont typeface="Calibri"/>
              <a:buNone/>
            </a:pPr>
            <a:r>
              <a:rPr lang="fr" sz="4500" b="1" i="0" u="none" strike="noStrike" cap="none">
                <a:solidFill>
                  <a:srgbClr val="006DB8"/>
                </a:solidFill>
                <a:latin typeface="Calibri"/>
                <a:ea typeface="Calibri"/>
                <a:cs typeface="Calibri"/>
                <a:sym typeface="Calibri"/>
              </a:rPr>
              <a:t>Merci!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DB8"/>
              </a:buClr>
              <a:buSzPts val="4500"/>
              <a:buFont typeface="Calibri"/>
              <a:buNone/>
            </a:pPr>
            <a:r>
              <a:rPr lang="fr" sz="4500" b="1" i="0" u="none" strike="noStrike" cap="none">
                <a:solidFill>
                  <a:srgbClr val="006DB8"/>
                </a:solidFill>
                <a:latin typeface="Calibri"/>
                <a:ea typeface="Calibri"/>
                <a:cs typeface="Calibri"/>
                <a:sym typeface="Calibri"/>
              </a:rPr>
              <a:t>Merci!</a:t>
            </a:r>
            <a:endParaRPr sz="4500" b="1" i="0" u="none" strike="noStrike" cap="none">
              <a:solidFill>
                <a:srgbClr val="006DB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DB8"/>
              </a:buClr>
              <a:buSzPts val="4500"/>
              <a:buFont typeface="Calibri"/>
              <a:buNone/>
            </a:pPr>
            <a:r>
              <a:rPr lang="fr" sz="4500" b="1" i="0" u="none" strike="noStrike" cap="none">
                <a:solidFill>
                  <a:srgbClr val="006DB8"/>
                </a:solidFill>
                <a:latin typeface="Calibri"/>
                <a:ea typeface="Calibri"/>
                <a:cs typeface="Calibri"/>
                <a:sym typeface="Calibri"/>
              </a:rPr>
              <a:t>شُكْراً</a:t>
            </a:r>
            <a:endParaRPr sz="4500" b="1" i="0" u="none" strike="noStrike" cap="none">
              <a:solidFill>
                <a:srgbClr val="006DB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DB8"/>
              </a:buClr>
              <a:buSzPts val="4500"/>
              <a:buFont typeface="Calibri"/>
              <a:buNone/>
            </a:pPr>
            <a:r>
              <a:rPr lang="fr" sz="4500" b="1" i="0" u="none" strike="noStrike" cap="none">
                <a:solidFill>
                  <a:srgbClr val="006DB8"/>
                </a:solidFill>
                <a:latin typeface="Calibri"/>
                <a:ea typeface="Calibri"/>
                <a:cs typeface="Calibri"/>
                <a:sym typeface="Calibri"/>
              </a:rPr>
              <a:t>Merci!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575756"/>
              </a:buClr>
              <a:buSzPts val="1400"/>
              <a:buFont typeface="Calibri"/>
              <a:buNone/>
            </a:pPr>
            <a:r>
              <a:rPr lang="fr" sz="1400" b="0" i="0" u="none" strike="noStrike" cap="none">
                <a:solidFill>
                  <a:srgbClr val="575756"/>
                </a:solidFill>
                <a:latin typeface="Calibri"/>
                <a:ea typeface="Calibri"/>
                <a:cs typeface="Calibri"/>
                <a:sym typeface="Calibri"/>
              </a:rPr>
              <a:t>contact@medcities.org</a:t>
            </a:r>
            <a:endParaRPr sz="1400" b="0" i="0" u="none" strike="noStrike" cap="none">
              <a:solidFill>
                <a:srgbClr val="57575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575756"/>
              </a:buClr>
              <a:buSzPts val="1400"/>
              <a:buFont typeface="Calibri"/>
              <a:buNone/>
            </a:pPr>
            <a:r>
              <a:rPr lang="fr" sz="1400" b="0" i="0" u="sng" strike="noStrike" cap="none">
                <a:solidFill>
                  <a:srgbClr val="575756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www.medcities.org</a:t>
            </a:r>
            <a:endParaRPr sz="1400" b="0" i="0" u="none" strike="noStrike" cap="none">
              <a:solidFill>
                <a:srgbClr val="57575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A93CB"/>
              </a:buClr>
              <a:buSzPts val="4500"/>
              <a:buFont typeface="Calibri"/>
              <a:buNone/>
            </a:pPr>
            <a:r>
              <a:rPr lang="fr" sz="4500" b="1" i="0" u="none" strike="noStrike" cap="none">
                <a:solidFill>
                  <a:srgbClr val="1A93CB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4500" b="1" i="0" u="none" strike="noStrike" cap="none">
              <a:solidFill>
                <a:srgbClr val="57575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98845171-B55B-4390-4DD0-505FE19A0C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Google Shape;56;p1">
            <a:extLst>
              <a:ext uri="{FF2B5EF4-FFF2-40B4-BE49-F238E27FC236}">
                <a16:creationId xmlns:a16="http://schemas.microsoft.com/office/drawing/2014/main" id="{A70AB79B-49E0-4A26-94E0-F6D40F9ED46D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4150" y="228600"/>
            <a:ext cx="1145886" cy="49149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F4D16023-0C9D-BEB8-4431-15F35EB58D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8171" y="414178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s-E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kumimoji="0" lang="en-US" alt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56E81257-CADF-F1FE-5FAF-3F10CA96FB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0069" y="314131"/>
            <a:ext cx="7237691" cy="30675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fr-FR" sz="2000" b="1" dirty="0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9 :00 – 9 :30 Bienvenue institutionnelle</a:t>
            </a:r>
            <a:endParaRPr lang="es-ES" sz="2000" b="1" dirty="0">
              <a:solidFill>
                <a:srgbClr val="1F4E79"/>
              </a:solidFill>
              <a:latin typeface="Source Sans Pro" panose="020B0503030403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fr-FR" sz="2000" dirty="0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 </a:t>
            </a:r>
            <a:endParaRPr lang="es-ES" sz="2000" dirty="0">
              <a:solidFill>
                <a:srgbClr val="1F4E79"/>
              </a:solidFill>
              <a:latin typeface="Source Sans Pro" panose="020B0503030403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fr-FR" sz="2000" dirty="0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M. Mounir </a:t>
            </a:r>
            <a:r>
              <a:rPr lang="fr-FR" sz="2000" dirty="0" err="1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Lymouri</a:t>
            </a:r>
            <a:r>
              <a:rPr lang="fr-FR" sz="2000" dirty="0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, président du Conseil communal de Tanger</a:t>
            </a:r>
            <a:endParaRPr lang="es-ES" sz="2000" dirty="0">
              <a:solidFill>
                <a:srgbClr val="1F4E79"/>
              </a:solidFill>
              <a:latin typeface="Source Sans Pro" panose="020B0503030403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fr-FR" sz="2000" dirty="0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Mme. Habiba El Mouali, représentante du Gouvernement de Catalogne en Afrique du Nord </a:t>
            </a:r>
            <a:endParaRPr lang="es-ES" sz="2000" dirty="0">
              <a:solidFill>
                <a:srgbClr val="1F4E79"/>
              </a:solidFill>
              <a:latin typeface="Source Sans Pro" panose="020B0503030403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fr-FR" sz="2000" dirty="0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Mme. Clare Hart, vice-présidente de Montpellier Méditerranée Métropole représentant la présidence de MedCités</a:t>
            </a:r>
            <a:endParaRPr lang="es-ES" sz="2000" dirty="0">
              <a:solidFill>
                <a:srgbClr val="1F4E79"/>
              </a:solidFill>
              <a:latin typeface="Source Sans Pro" panose="020B0503030403020204" pitchFamily="34" charset="0"/>
              <a:cs typeface="Times New Roman" panose="02020603050405020304" pitchFamily="18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fr" altLang="es-ES" sz="1600" b="1" dirty="0">
                <a:solidFill>
                  <a:srgbClr val="2E2C6D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b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904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EB9BDFAB-F69D-821C-59D1-D0897F9C07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Google Shape;56;p1">
            <a:extLst>
              <a:ext uri="{FF2B5EF4-FFF2-40B4-BE49-F238E27FC236}">
                <a16:creationId xmlns:a16="http://schemas.microsoft.com/office/drawing/2014/main" id="{5D6BA57F-8D93-9451-530C-97B9A793EFD6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4150" y="228600"/>
            <a:ext cx="1145886" cy="49149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2B7DE92-0799-4A7E-5B1E-1100CE3D39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8171" y="414178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s-E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kumimoji="0" lang="en-US" alt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19A4458A-287A-8B7B-CA82-C643667663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083" y="1227297"/>
            <a:ext cx="7064557" cy="3262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b="1" dirty="0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9 :30 – 11 :00</a:t>
            </a:r>
          </a:p>
          <a:p>
            <a:pPr algn="ctr"/>
            <a:endParaRPr lang="fr-FR" sz="2800" b="1" dirty="0">
              <a:solidFill>
                <a:srgbClr val="1F4E79"/>
              </a:solidFill>
              <a:latin typeface="Source Sans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fr-FR" sz="2800" b="1" dirty="0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Session 1: Les municipalités comme promoteurs de l’employabilité et la gouvernance locale de l’emploi</a:t>
            </a:r>
          </a:p>
          <a:p>
            <a:pPr algn="just"/>
            <a:endParaRPr lang="fr-FR" sz="1800" u="sng" dirty="0">
              <a:latin typeface="Source Sans Pro" panose="020B0503030403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s-ES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fr" altLang="es-ES" sz="1600" b="1" dirty="0">
                <a:solidFill>
                  <a:srgbClr val="2E2C6D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b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937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8026F77E-F0FC-09F4-717A-3CF26F7B8D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Google Shape;56;p1">
            <a:extLst>
              <a:ext uri="{FF2B5EF4-FFF2-40B4-BE49-F238E27FC236}">
                <a16:creationId xmlns:a16="http://schemas.microsoft.com/office/drawing/2014/main" id="{CE518090-389D-582C-3841-E68771AB6C1F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4150" y="228600"/>
            <a:ext cx="1145886" cy="49149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BFDA33A-ABF7-09D4-EC6F-7D311E4776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8171" y="414178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s-E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kumimoji="0" lang="en-US" alt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9E922504-D3E1-27F8-BE1E-91273CEEA9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3830" y="228600"/>
            <a:ext cx="7300610" cy="3082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fr-FR" sz="2000" b="1" dirty="0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9:30 – 10 :00 L’expérience pilote du projet TT-Emploi en matière de gouvernance local de l’emploi et promotion de l’employabilité à Tanger et Tétouan</a:t>
            </a:r>
            <a:endParaRPr lang="es-ES" sz="2000" b="1" dirty="0">
              <a:solidFill>
                <a:srgbClr val="1F4E79"/>
              </a:solidFill>
              <a:latin typeface="Source Sans Pro" panose="020B0503030403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fr-FR" sz="2000" dirty="0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 </a:t>
            </a:r>
            <a:endParaRPr lang="es-ES" sz="2000" dirty="0">
              <a:solidFill>
                <a:srgbClr val="1F4E79"/>
              </a:solidFill>
              <a:latin typeface="Source Sans Pro" panose="020B0503030403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fr-FR" sz="2000" dirty="0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M. Josep Canals, Secrétaire General, MedCités </a:t>
            </a:r>
            <a:endParaRPr lang="es-ES" sz="2000" dirty="0">
              <a:solidFill>
                <a:srgbClr val="1F4E79"/>
              </a:solidFill>
              <a:latin typeface="Source Sans Pro" panose="020B0503030403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fr-FR" sz="2000" dirty="0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Mme Laila </a:t>
            </a:r>
            <a:r>
              <a:rPr lang="fr-FR" sz="2000" dirty="0" err="1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Tiguite</a:t>
            </a:r>
            <a:r>
              <a:rPr lang="fr-FR" sz="2000" dirty="0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, Vice-présidente de la commune de Tanger </a:t>
            </a:r>
            <a:endParaRPr lang="es-ES" sz="2000" dirty="0">
              <a:solidFill>
                <a:srgbClr val="1F4E79"/>
              </a:solidFill>
              <a:latin typeface="Source Sans Pro" panose="020B0503030403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fr-FR" sz="2000" dirty="0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M. Nassar Fakih Lanjri, Premier vice-président de la commune de Tétouan</a:t>
            </a:r>
            <a:endParaRPr lang="es-ES" sz="2000" dirty="0">
              <a:solidFill>
                <a:srgbClr val="1F4E79"/>
              </a:solidFill>
              <a:latin typeface="Source Sans Pro" panose="020B0503030403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b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0678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738EFA0A-D745-DD2A-251B-1F15638818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Google Shape;56;p1">
            <a:extLst>
              <a:ext uri="{FF2B5EF4-FFF2-40B4-BE49-F238E27FC236}">
                <a16:creationId xmlns:a16="http://schemas.microsoft.com/office/drawing/2014/main" id="{6F9C42AA-271B-A28B-96A2-06024EBC6942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4150" y="228600"/>
            <a:ext cx="1145886" cy="49149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F630A16-3DA4-51F3-F101-B8E0F2F0C9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8171" y="414178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s-E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kumimoji="0" lang="en-US" alt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09588DA-8FC0-5A71-F8F7-4292478FA0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5730" y="143650"/>
            <a:ext cx="7444120" cy="4555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fr-FR" sz="2000" b="1" dirty="0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10 :00 – 11 :15 Initiatives méditerranées pour la promotion de l’employabilité et l’insertion des jeunes au marché du travail </a:t>
            </a:r>
          </a:p>
          <a:p>
            <a:pPr algn="just"/>
            <a:endParaRPr lang="fr-FR" sz="2000" dirty="0">
              <a:solidFill>
                <a:srgbClr val="1F4E79"/>
              </a:solidFill>
              <a:latin typeface="Source Sans Pro" panose="020B050303040302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fr-FR" sz="2000" dirty="0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Plan d'emploi des jeunes de qualité à Barcelone 2024-2030 : la stratégie de la ville contre le chômage et la précarité de l'emploi des jeunes. </a:t>
            </a:r>
            <a:r>
              <a:rPr lang="fr-FR" sz="2000" i="1" dirty="0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M. Javier Rodriguez, Commissaire aux politiques de l'enfance, de l'adolescence, de la jeunesse et de la LGTBI, Municipalité de Barcelone</a:t>
            </a:r>
            <a:r>
              <a:rPr lang="fr-FR" sz="2000" dirty="0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FontTx/>
              <a:buChar char="-"/>
            </a:pPr>
            <a:r>
              <a:rPr lang="fr-FR" sz="2000" dirty="0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Insertion socioprofessionnelle des jeunes : le rôle de la municipalité et le cas du réseau des écoles de deuxième chance (E2C) à Marseille. </a:t>
            </a:r>
            <a:r>
              <a:rPr lang="fr-FR" sz="2000" i="1" dirty="0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Mme. Yamina </a:t>
            </a:r>
            <a:r>
              <a:rPr lang="fr-FR" sz="2000" i="1" dirty="0" err="1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Boulkerara</a:t>
            </a:r>
            <a:r>
              <a:rPr lang="fr-FR" sz="2000" i="1" dirty="0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, Responsable de la Mission Méditerranée et Mme. Lila </a:t>
            </a:r>
            <a:r>
              <a:rPr lang="fr-FR" sz="2000" i="1" dirty="0" err="1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Somé</a:t>
            </a:r>
            <a:r>
              <a:rPr lang="fr-FR" sz="2000" i="1" dirty="0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, Directrice de l'Ecole de la deuxième chance, Ville de Marseille.</a:t>
            </a:r>
            <a:endParaRPr lang="es-ES" sz="2000" i="1" dirty="0">
              <a:solidFill>
                <a:srgbClr val="1F4E79"/>
              </a:solidFill>
              <a:latin typeface="Source Sans Pro" panose="020B0503030403020204" pitchFamily="34" charset="0"/>
              <a:cs typeface="Times New Roman" panose="02020603050405020304" pitchFamily="18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fr" altLang="es-ES" sz="1600" b="1" dirty="0">
                <a:solidFill>
                  <a:srgbClr val="2E2C6D"/>
                </a:solidFill>
                <a:latin typeface="Trebuchet MS" panose="020B0603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b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293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040DE4A6-729B-DBFF-9684-EA81F97D96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Google Shape;56;p1">
            <a:extLst>
              <a:ext uri="{FF2B5EF4-FFF2-40B4-BE49-F238E27FC236}">
                <a16:creationId xmlns:a16="http://schemas.microsoft.com/office/drawing/2014/main" id="{582F79C3-BBD5-E9D2-050B-0BCFCA9B7ACD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4150" y="228600"/>
            <a:ext cx="1145886" cy="49149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28881EC-5B06-F23E-21E6-04D754889F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8171" y="414178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s-E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kumimoji="0" lang="en-US" alt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ED29C6F0-EB35-3305-E03B-E64FA24E0A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150" y="140315"/>
            <a:ext cx="7444120" cy="4862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fr-FR" sz="2000" b="1" dirty="0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10 :00 – 11 :15 Initiatives méditerranées pour la promotion de l’employabilité et l’insertion des jeunes au marché du travail </a:t>
            </a:r>
          </a:p>
          <a:p>
            <a:pPr algn="just"/>
            <a:endParaRPr lang="fr-FR" sz="2000" dirty="0">
              <a:solidFill>
                <a:srgbClr val="1F4E79"/>
              </a:solidFill>
              <a:latin typeface="Source Sans Pro" panose="020B050303040302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fr-FR" sz="2000" dirty="0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Les initiatives de Zarqa visant à promouvoir l’employabilité et les compétences entrepreneuriales des jeunes, avec un accent particulier sur les réfugiés et les migrants. </a:t>
            </a:r>
            <a:r>
              <a:rPr lang="fr-FR" sz="2000" i="1" dirty="0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M. </a:t>
            </a:r>
            <a:r>
              <a:rPr lang="fr-FR" sz="2000" i="1" dirty="0" err="1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Emad</a:t>
            </a:r>
            <a:r>
              <a:rPr lang="fr-FR" sz="2000" i="1" dirty="0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lang="fr-FR" sz="2000" i="1" dirty="0" err="1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Almomani</a:t>
            </a:r>
            <a:r>
              <a:rPr lang="fr-FR" sz="2000" i="1" dirty="0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, Maire de Zarqa.</a:t>
            </a:r>
            <a:r>
              <a:rPr lang="fr" altLang="es-ES" sz="1600" b="1" i="1" dirty="0">
                <a:solidFill>
                  <a:srgbClr val="2E2C6D"/>
                </a:solidFill>
                <a:latin typeface="Trebuchet MS" panose="020B0603020202020204" pitchFamily="34" charset="0"/>
              </a:rPr>
              <a:t> </a:t>
            </a:r>
          </a:p>
          <a:p>
            <a:pPr marL="342900" indent="-342900" algn="just">
              <a:buFontTx/>
              <a:buChar char="-"/>
            </a:pPr>
            <a:r>
              <a:rPr lang="fr-FR" altLang="es-ES" sz="2000" dirty="0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La stratégie de </a:t>
            </a:r>
            <a:r>
              <a:rPr lang="fr-FR" altLang="es-ES" sz="2000" dirty="0" err="1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Larnaca</a:t>
            </a:r>
            <a:r>
              <a:rPr lang="fr-FR" altLang="es-ES" sz="2000" dirty="0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 pour lutter contre le chômage des jeunes et dynamiser son économie bleue. </a:t>
            </a:r>
            <a:r>
              <a:rPr lang="fr-FR" altLang="es-ES" sz="2000" i="1" dirty="0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M. Andreas Karakatsanis, Conseiller municipal, </a:t>
            </a:r>
            <a:r>
              <a:rPr lang="fr-FR" altLang="es-ES" sz="2000" i="1" dirty="0" err="1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Larnaca</a:t>
            </a:r>
            <a:r>
              <a:rPr lang="fr-FR" altLang="es-ES" sz="2000" i="1" dirty="0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FontTx/>
              <a:buChar char="-"/>
            </a:pPr>
            <a:r>
              <a:rPr lang="fr-FR" altLang="es-ES" sz="2000" dirty="0" err="1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Meslek</a:t>
            </a:r>
            <a:r>
              <a:rPr lang="fr-FR" altLang="es-ES" sz="2000" dirty="0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lang="fr-FR" altLang="es-ES" sz="2000" dirty="0" err="1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Fabrikasi</a:t>
            </a:r>
            <a:r>
              <a:rPr lang="fr-FR" altLang="es-ES" sz="2000" dirty="0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 (</a:t>
            </a:r>
            <a:r>
              <a:rPr lang="fr-FR" altLang="es-ES" sz="2000" dirty="0" err="1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Vocational</a:t>
            </a:r>
            <a:r>
              <a:rPr lang="fr-FR" altLang="es-ES" sz="2000" dirty="0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lang="fr-FR" altLang="es-ES" sz="2000" dirty="0" err="1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Factory</a:t>
            </a:r>
            <a:r>
              <a:rPr lang="fr-FR" altLang="es-ES" sz="2000" dirty="0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): </a:t>
            </a:r>
            <a:r>
              <a:rPr lang="fr-FR" altLang="es-ES" sz="2000" dirty="0" err="1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creating</a:t>
            </a:r>
            <a:r>
              <a:rPr lang="fr-FR" altLang="es-ES" sz="2000" dirty="0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lang="fr-FR" altLang="es-ES" sz="2000" dirty="0" err="1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employment</a:t>
            </a:r>
            <a:r>
              <a:rPr lang="fr-FR" altLang="es-ES" sz="2000" dirty="0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 in Izmir </a:t>
            </a:r>
            <a:r>
              <a:rPr lang="fr-FR" altLang="es-ES" sz="2000" dirty="0" err="1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through</a:t>
            </a:r>
            <a:r>
              <a:rPr lang="fr-FR" altLang="es-ES" sz="2000" dirty="0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lang="fr-FR" altLang="es-ES" sz="2000" dirty="0" err="1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vocational</a:t>
            </a:r>
            <a:r>
              <a:rPr lang="fr-FR" altLang="es-ES" sz="2000" dirty="0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 training programs. </a:t>
            </a:r>
            <a:r>
              <a:rPr lang="fr-FR" altLang="es-ES" sz="2000" i="1" dirty="0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Mme. Ece </a:t>
            </a:r>
            <a:r>
              <a:rPr lang="fr-FR" altLang="es-ES" sz="2000" i="1" dirty="0" err="1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Güran</a:t>
            </a:r>
            <a:r>
              <a:rPr lang="fr-FR" altLang="es-ES" sz="2000" i="1" dirty="0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, Unité de développement et de soutien à l'emploi de la municipalité métropolitaine d'Izmir.</a:t>
            </a:r>
          </a:p>
          <a:p>
            <a:pPr marL="342900" indent="-342900" algn="just">
              <a:buFontTx/>
              <a:buChar char="-"/>
            </a:pPr>
            <a:endParaRPr lang="fr" altLang="es-ES" sz="1600" b="1" dirty="0">
              <a:solidFill>
                <a:srgbClr val="2E2C6D"/>
              </a:solidFill>
              <a:latin typeface="Trebuchet MS" panose="020B0603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b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154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6DCB529D-E779-37EC-D40F-E8AE78EA90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Google Shape;56;p1">
            <a:extLst>
              <a:ext uri="{FF2B5EF4-FFF2-40B4-BE49-F238E27FC236}">
                <a16:creationId xmlns:a16="http://schemas.microsoft.com/office/drawing/2014/main" id="{475FC38F-6F5C-87ED-8373-B219D735785F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4150" y="228600"/>
            <a:ext cx="1145886" cy="49149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C1BC9D2-409F-FCF1-E029-4656D2E798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8171" y="414178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s-E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kumimoji="0" lang="en-US" alt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D1FFA432-5347-3E14-6A3A-1A0B1C4944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9843" y="1362344"/>
            <a:ext cx="7064557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800" b="1" dirty="0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11 :15 – 11 :45</a:t>
            </a:r>
          </a:p>
          <a:p>
            <a:pPr algn="ctr"/>
            <a:endParaRPr lang="fr-FR" sz="2800" b="1" dirty="0">
              <a:solidFill>
                <a:srgbClr val="1F4E79"/>
              </a:solidFill>
              <a:latin typeface="Source Sans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fr-FR" sz="2800" b="1" dirty="0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Pause-café</a:t>
            </a:r>
            <a:endParaRPr lang="fr-FR" sz="1800" u="sng" dirty="0">
              <a:latin typeface="Source Sans Pro" panose="020B0503030403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s-ES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fr" altLang="es-ES" sz="1600" b="1" dirty="0">
                <a:solidFill>
                  <a:srgbClr val="2E2C6D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b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197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9E753B64-645C-FA9A-B032-D6926DF8CC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Google Shape;56;p1">
            <a:extLst>
              <a:ext uri="{FF2B5EF4-FFF2-40B4-BE49-F238E27FC236}">
                <a16:creationId xmlns:a16="http://schemas.microsoft.com/office/drawing/2014/main" id="{0A9F0D3A-DA8E-4D8E-AAEB-48422DC1C85D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4150" y="228600"/>
            <a:ext cx="1145886" cy="49149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23C5EA6-FDB5-B72B-6103-BF5F59814E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8171" y="414178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s-E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kumimoji="0" lang="en-US" alt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E6D17F7-F8D2-240F-95D8-772E282DF3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5730" y="228600"/>
            <a:ext cx="7444120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fr-FR" sz="2000" b="1" dirty="0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11 :45 – 13 :15 Session 2: Le rôle des municipalités dans la promotion de la culture comme vecteur de développement du territoire</a:t>
            </a:r>
            <a:endParaRPr lang="fr-FR" sz="2000" dirty="0">
              <a:solidFill>
                <a:srgbClr val="1F4E79"/>
              </a:solidFill>
              <a:latin typeface="Source Sans Pro" panose="020B050303040302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fr-FR" sz="2000" dirty="0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Tanger : diplomatie culturelle et le tourisme des grands évènements pour l’attractivité territoriale. </a:t>
            </a:r>
            <a:r>
              <a:rPr lang="fr-FR" sz="2000" i="1" dirty="0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M. Abderrahim </a:t>
            </a:r>
            <a:r>
              <a:rPr lang="fr-FR" sz="2000" i="1" dirty="0" err="1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Zebbakh</a:t>
            </a:r>
            <a:r>
              <a:rPr lang="fr-FR" sz="2000" i="1" dirty="0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, responsable de la coopération internationale et de la communication du cabinet du Président de la Mairie de Tanger. </a:t>
            </a:r>
          </a:p>
          <a:p>
            <a:pPr marL="342900" indent="-342900" algn="just">
              <a:buFontTx/>
              <a:buChar char="-"/>
            </a:pPr>
            <a:r>
              <a:rPr lang="fr-FR" sz="2000" dirty="0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Préservation et promotion du patrimoine culturel : le cas de </a:t>
            </a:r>
            <a:r>
              <a:rPr lang="fr-FR" sz="2000" dirty="0" err="1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Madaba</a:t>
            </a:r>
            <a:r>
              <a:rPr lang="fr-FR" sz="2000" dirty="0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. </a:t>
            </a:r>
            <a:r>
              <a:rPr lang="fr-FR" sz="2000" i="1" dirty="0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Mr. </a:t>
            </a:r>
            <a:r>
              <a:rPr lang="fr-FR" sz="2000" i="1" dirty="0" err="1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Aref</a:t>
            </a:r>
            <a:r>
              <a:rPr lang="fr-FR" sz="2000" i="1" dirty="0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lang="fr-FR" sz="2000" i="1" dirty="0" err="1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Alrawjeeh</a:t>
            </a:r>
            <a:r>
              <a:rPr lang="fr-FR" sz="2000" i="1" dirty="0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, Maire du Grand </a:t>
            </a:r>
            <a:r>
              <a:rPr lang="fr-FR" sz="2000" i="1" dirty="0" err="1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Madaba</a:t>
            </a:r>
            <a:r>
              <a:rPr lang="fr-FR" sz="2000" i="1" dirty="0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FontTx/>
              <a:buChar char="-"/>
            </a:pPr>
            <a:r>
              <a:rPr lang="fr-FR" sz="2000" dirty="0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Cité Créative : La promotion des industries culturelles et créatives à Montpellier. </a:t>
            </a:r>
            <a:r>
              <a:rPr lang="fr-FR" sz="2000" i="1" dirty="0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Mme. Clare Hart, vice-présidente de Montpellier Méditerranée Métropole.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fr" altLang="es-ES" sz="1600" b="1" dirty="0">
                <a:solidFill>
                  <a:srgbClr val="2E2C6D"/>
                </a:solidFill>
                <a:latin typeface="Trebuchet MS" panose="020B0603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b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3589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801BCF1F-91C4-B1DF-27B1-C847CA953D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Google Shape;56;p1">
            <a:extLst>
              <a:ext uri="{FF2B5EF4-FFF2-40B4-BE49-F238E27FC236}">
                <a16:creationId xmlns:a16="http://schemas.microsoft.com/office/drawing/2014/main" id="{FEB606B0-D861-7652-964A-945A12AB896B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4150" y="228600"/>
            <a:ext cx="1145886" cy="49149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DFAC959-1A1D-5E42-FB7C-10ADEAC83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8171" y="414178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s-E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kumimoji="0" lang="en-US" alt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3A7771B-3ACF-DFB0-F133-27500A4221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5730" y="382488"/>
            <a:ext cx="7444120" cy="3939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fr-FR" sz="2000" b="1" dirty="0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11 :45 – 13 :15 Session 2: Le rôle des municipalités dans la promotion de la culture comme vecteur de développement du territoire</a:t>
            </a:r>
            <a:endParaRPr lang="fr-FR" sz="2000" dirty="0">
              <a:solidFill>
                <a:srgbClr val="1F4E79"/>
              </a:solidFill>
              <a:latin typeface="Source Sans Pro" panose="020B050303040302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fr-FR" sz="2000" dirty="0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Antalya : La promotion de la culture comme élément clé de la stratégie touristique de la ville : </a:t>
            </a:r>
            <a:r>
              <a:rPr lang="fr-FR" sz="2000" i="1" dirty="0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M. Osman </a:t>
            </a:r>
            <a:r>
              <a:rPr lang="fr-FR" sz="2000" i="1" dirty="0" err="1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Ayık</a:t>
            </a:r>
            <a:r>
              <a:rPr lang="fr-FR" sz="2000" i="1" dirty="0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, Conseiller touristique auprès du maire, municipalité d'Antalya.</a:t>
            </a:r>
          </a:p>
          <a:p>
            <a:pPr marL="342900" indent="-342900" algn="just">
              <a:buFontTx/>
              <a:buChar char="-"/>
            </a:pPr>
            <a:r>
              <a:rPr lang="fr-FR" sz="2000" dirty="0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Tirana (et Alexandrie) Capitale méditerranéenne de la culture et du dialogue 2025: la diplomatie culturelle et les opportunités pour le territoire. </a:t>
            </a:r>
            <a:r>
              <a:rPr lang="fr-FR" sz="2000" i="1" dirty="0">
                <a:solidFill>
                  <a:srgbClr val="1F4E79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M. Genci Kojdheli, Directeur général de l’intégration, de la planification stratégique et du développement économique de la municipalité de Tirana (enligne)</a:t>
            </a:r>
            <a:endParaRPr lang="fr-FR" sz="2000" dirty="0">
              <a:solidFill>
                <a:srgbClr val="1F4E79"/>
              </a:solidFill>
              <a:latin typeface="Source Sans Pro" panose="020B0503030403020204" pitchFamily="34" charset="0"/>
              <a:cs typeface="Times New Roman" panose="02020603050405020304" pitchFamily="18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fr" altLang="es-ES" sz="1600" b="1" dirty="0">
                <a:solidFill>
                  <a:srgbClr val="2E2C6D"/>
                </a:solidFill>
                <a:latin typeface="Trebuchet MS" panose="020B0603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b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624530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775</TotalTime>
  <Words>1020</Words>
  <Application>Microsoft Office PowerPoint</Application>
  <PresentationFormat>Presentación en pantalla (16:9)</PresentationFormat>
  <Paragraphs>79</Paragraphs>
  <Slides>11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Arial</vt:lpstr>
      <vt:lpstr>Calibri</vt:lpstr>
      <vt:lpstr>Raleway</vt:lpstr>
      <vt:lpstr>Source Sans Pro</vt:lpstr>
      <vt:lpstr>Symbol</vt:lpstr>
      <vt:lpstr>Trebuchet MS</vt:lpstr>
      <vt:lpstr>Simple Light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López Baeta, Mireia</dc:creator>
  <cp:lastModifiedBy>Viedma Alonso, Noe</cp:lastModifiedBy>
  <cp:revision>111</cp:revision>
  <dcterms:modified xsi:type="dcterms:W3CDTF">2024-11-22T11:18:27Z</dcterms:modified>
</cp:coreProperties>
</file>