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324" r:id="rId2"/>
    <p:sldId id="326" r:id="rId3"/>
    <p:sldId id="320" r:id="rId4"/>
    <p:sldId id="332" r:id="rId5"/>
    <p:sldId id="337" r:id="rId6"/>
    <p:sldId id="333" r:id="rId7"/>
    <p:sldId id="321" r:id="rId8"/>
    <p:sldId id="323" r:id="rId9"/>
    <p:sldId id="334" r:id="rId10"/>
    <p:sldId id="335" r:id="rId11"/>
    <p:sldId id="336" r:id="rId12"/>
    <p:sldId id="331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199" autoAdjust="0"/>
    <p:restoredTop sz="94660"/>
  </p:normalViewPr>
  <p:slideViewPr>
    <p:cSldViewPr snapToGrid="0">
      <p:cViewPr>
        <p:scale>
          <a:sx n="50" d="100"/>
          <a:sy n="50" d="100"/>
        </p:scale>
        <p:origin x="3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FDEE55-CE0E-4F99-A3D0-FAA5BF117F3B}" type="doc">
      <dgm:prSet loTypeId="urn:microsoft.com/office/officeart/2005/8/layout/hProcess9" loCatId="process" qsTypeId="urn:microsoft.com/office/officeart/2005/8/quickstyle/simple1" qsCatId="simple" csTypeId="urn:microsoft.com/office/officeart/2005/8/colors/colorful1#3" csCatId="colorful" phldr="1"/>
      <dgm:spPr/>
    </dgm:pt>
    <dgm:pt modelId="{39D887BC-AE28-4F92-914F-832B8E0E62F0}">
      <dgm:prSet phldrT="[Texte]"/>
      <dgm:spPr/>
      <dgm:t>
        <a:bodyPr/>
        <a:lstStyle/>
        <a:p>
          <a:pPr rtl="1"/>
          <a:r>
            <a:rPr lang="ar-TN" dirty="0" smtClean="0"/>
            <a:t>الوقاية </a:t>
          </a:r>
          <a:r>
            <a:rPr lang="ar-TN" dirty="0" smtClean="0"/>
            <a:t>من إنتاج النفايات</a:t>
          </a:r>
          <a:endParaRPr lang="fr-FR" dirty="0"/>
        </a:p>
      </dgm:t>
    </dgm:pt>
    <dgm:pt modelId="{4189A38A-CB41-4297-B9DC-0046B5A204C4}" type="parTrans" cxnId="{09E5ADA1-695A-4A19-9DB1-E033DF52B4F1}">
      <dgm:prSet/>
      <dgm:spPr/>
      <dgm:t>
        <a:bodyPr/>
        <a:lstStyle/>
        <a:p>
          <a:endParaRPr lang="fr-FR"/>
        </a:p>
      </dgm:t>
    </dgm:pt>
    <dgm:pt modelId="{82AA65CD-CA42-4CAD-A2D6-14E625E574B0}" type="sibTrans" cxnId="{09E5ADA1-695A-4A19-9DB1-E033DF52B4F1}">
      <dgm:prSet/>
      <dgm:spPr/>
      <dgm:t>
        <a:bodyPr/>
        <a:lstStyle/>
        <a:p>
          <a:endParaRPr lang="fr-FR"/>
        </a:p>
      </dgm:t>
    </dgm:pt>
    <dgm:pt modelId="{B12CB5AF-8685-4C27-9EC5-F59EE3B38978}">
      <dgm:prSet phldrT="[Texte]"/>
      <dgm:spPr/>
      <dgm:t>
        <a:bodyPr/>
        <a:lstStyle/>
        <a:p>
          <a:pPr rtl="1"/>
          <a:r>
            <a:rPr lang="ar-TN" b="1" dirty="0" smtClean="0"/>
            <a:t>جمع ونقل وفرز</a:t>
          </a:r>
          <a:r>
            <a:rPr lang="ar-SA" b="1" dirty="0" smtClean="0"/>
            <a:t> </a:t>
          </a:r>
          <a:r>
            <a:rPr lang="ar-TN" b="1" dirty="0" smtClean="0"/>
            <a:t>الفضلات </a:t>
          </a:r>
        </a:p>
      </dgm:t>
    </dgm:pt>
    <dgm:pt modelId="{32A975C0-8DB1-487A-84A1-13C74522D4CA}" type="parTrans" cxnId="{5B3ABA85-4E4C-4ABC-A66B-35AE84162853}">
      <dgm:prSet/>
      <dgm:spPr/>
      <dgm:t>
        <a:bodyPr/>
        <a:lstStyle/>
        <a:p>
          <a:endParaRPr lang="fr-FR"/>
        </a:p>
      </dgm:t>
    </dgm:pt>
    <dgm:pt modelId="{AD635E64-14CF-4D92-8621-8736015A3D7A}" type="sibTrans" cxnId="{5B3ABA85-4E4C-4ABC-A66B-35AE84162853}">
      <dgm:prSet/>
      <dgm:spPr/>
      <dgm:t>
        <a:bodyPr/>
        <a:lstStyle/>
        <a:p>
          <a:endParaRPr lang="fr-FR"/>
        </a:p>
      </dgm:t>
    </dgm:pt>
    <dgm:pt modelId="{0423C906-F1D5-4A8B-8DF8-C9D7A51E69AE}">
      <dgm:prSet phldrT="[Texte]"/>
      <dgm:spPr/>
      <dgm:t>
        <a:bodyPr/>
        <a:lstStyle/>
        <a:p>
          <a:r>
            <a:rPr lang="ar-TN" b="1" dirty="0" smtClean="0"/>
            <a:t>المعالجة والتثمين والردم</a:t>
          </a:r>
          <a:endParaRPr lang="fr-FR" dirty="0"/>
        </a:p>
      </dgm:t>
    </dgm:pt>
    <dgm:pt modelId="{6FA1CEC5-DC5F-4EDB-B571-CEFFB8BB3B10}" type="parTrans" cxnId="{387329C1-5475-4B0A-BBA5-8C2CFA0279FE}">
      <dgm:prSet/>
      <dgm:spPr/>
      <dgm:t>
        <a:bodyPr/>
        <a:lstStyle/>
        <a:p>
          <a:endParaRPr lang="fr-FR"/>
        </a:p>
      </dgm:t>
    </dgm:pt>
    <dgm:pt modelId="{0FDAFF92-B183-4690-AE84-04148B702DC8}" type="sibTrans" cxnId="{387329C1-5475-4B0A-BBA5-8C2CFA0279FE}">
      <dgm:prSet/>
      <dgm:spPr/>
      <dgm:t>
        <a:bodyPr/>
        <a:lstStyle/>
        <a:p>
          <a:endParaRPr lang="fr-FR"/>
        </a:p>
      </dgm:t>
    </dgm:pt>
    <dgm:pt modelId="{81B1D86D-8DC9-41BE-8CA2-E9B143E0FE6A}" type="pres">
      <dgm:prSet presAssocID="{B7FDEE55-CE0E-4F99-A3D0-FAA5BF117F3B}" presName="CompostProcess" presStyleCnt="0">
        <dgm:presLayoutVars>
          <dgm:dir val="rev"/>
          <dgm:resizeHandles val="exact"/>
        </dgm:presLayoutVars>
      </dgm:prSet>
      <dgm:spPr/>
    </dgm:pt>
    <dgm:pt modelId="{DEB44FA8-DAED-4B67-A48E-D857F85396EA}" type="pres">
      <dgm:prSet presAssocID="{B7FDEE55-CE0E-4F99-A3D0-FAA5BF117F3B}" presName="arrow" presStyleLbl="bgShp" presStyleIdx="0" presStyleCnt="1" custScaleX="116790" custLinFactNeighborX="-1418"/>
      <dgm:spPr/>
    </dgm:pt>
    <dgm:pt modelId="{B0508EC7-B116-425C-BB7A-644F8C870755}" type="pres">
      <dgm:prSet presAssocID="{B7FDEE55-CE0E-4F99-A3D0-FAA5BF117F3B}" presName="linearProcess" presStyleCnt="0"/>
      <dgm:spPr/>
    </dgm:pt>
    <dgm:pt modelId="{0DF86AF1-D11F-450F-9D27-F599CE9AE290}" type="pres">
      <dgm:prSet presAssocID="{39D887BC-AE28-4F92-914F-832B8E0E62F0}" presName="textNode" presStyleLbl="node1" presStyleIdx="0" presStyleCnt="3" custScaleX="62657" custLinFactNeighborX="38091" custLinFactNeighborY="1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76DFDE-C640-4C98-90A6-144E56181A2D}" type="pres">
      <dgm:prSet presAssocID="{82AA65CD-CA42-4CAD-A2D6-14E625E574B0}" presName="sibTrans" presStyleCnt="0"/>
      <dgm:spPr/>
    </dgm:pt>
    <dgm:pt modelId="{C56DB1AA-63EB-4200-B8A6-2E6BBADE2CDE}" type="pres">
      <dgm:prSet presAssocID="{B12CB5AF-8685-4C27-9EC5-F59EE3B38978}" presName="textNode" presStyleLbl="node1" presStyleIdx="1" presStyleCnt="3" custScaleX="637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FE20AC-9A52-4EFF-A05D-91E1AC8578D9}" type="pres">
      <dgm:prSet presAssocID="{AD635E64-14CF-4D92-8621-8736015A3D7A}" presName="sibTrans" presStyleCnt="0"/>
      <dgm:spPr/>
    </dgm:pt>
    <dgm:pt modelId="{135BBA54-0B32-4E75-A348-880500487E78}" type="pres">
      <dgm:prSet presAssocID="{0423C906-F1D5-4A8B-8DF8-C9D7A51E69AE}" presName="textNode" presStyleLbl="node1" presStyleIdx="2" presStyleCnt="3" custLinFactNeighborX="30637" custLinFactNeighborY="-128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145F75F-524A-4B54-9F37-BE500710D08F}" type="presOf" srcId="{B7FDEE55-CE0E-4F99-A3D0-FAA5BF117F3B}" destId="{81B1D86D-8DC9-41BE-8CA2-E9B143E0FE6A}" srcOrd="0" destOrd="0" presId="urn:microsoft.com/office/officeart/2005/8/layout/hProcess9"/>
    <dgm:cxn modelId="{5B3ABA85-4E4C-4ABC-A66B-35AE84162853}" srcId="{B7FDEE55-CE0E-4F99-A3D0-FAA5BF117F3B}" destId="{B12CB5AF-8685-4C27-9EC5-F59EE3B38978}" srcOrd="1" destOrd="0" parTransId="{32A975C0-8DB1-487A-84A1-13C74522D4CA}" sibTransId="{AD635E64-14CF-4D92-8621-8736015A3D7A}"/>
    <dgm:cxn modelId="{09E5ADA1-695A-4A19-9DB1-E033DF52B4F1}" srcId="{B7FDEE55-CE0E-4F99-A3D0-FAA5BF117F3B}" destId="{39D887BC-AE28-4F92-914F-832B8E0E62F0}" srcOrd="0" destOrd="0" parTransId="{4189A38A-CB41-4297-B9DC-0046B5A204C4}" sibTransId="{82AA65CD-CA42-4CAD-A2D6-14E625E574B0}"/>
    <dgm:cxn modelId="{387329C1-5475-4B0A-BBA5-8C2CFA0279FE}" srcId="{B7FDEE55-CE0E-4F99-A3D0-FAA5BF117F3B}" destId="{0423C906-F1D5-4A8B-8DF8-C9D7A51E69AE}" srcOrd="2" destOrd="0" parTransId="{6FA1CEC5-DC5F-4EDB-B571-CEFFB8BB3B10}" sibTransId="{0FDAFF92-B183-4690-AE84-04148B702DC8}"/>
    <dgm:cxn modelId="{64E8EEA4-141D-412E-A92C-C8CE3C5303C5}" type="presOf" srcId="{0423C906-F1D5-4A8B-8DF8-C9D7A51E69AE}" destId="{135BBA54-0B32-4E75-A348-880500487E78}" srcOrd="0" destOrd="0" presId="urn:microsoft.com/office/officeart/2005/8/layout/hProcess9"/>
    <dgm:cxn modelId="{9D0A1E02-F5CA-486D-974F-BB9587C3B862}" type="presOf" srcId="{B12CB5AF-8685-4C27-9EC5-F59EE3B38978}" destId="{C56DB1AA-63EB-4200-B8A6-2E6BBADE2CDE}" srcOrd="0" destOrd="0" presId="urn:microsoft.com/office/officeart/2005/8/layout/hProcess9"/>
    <dgm:cxn modelId="{7023E9C2-1D95-4A96-948B-693CC8FAA713}" type="presOf" srcId="{39D887BC-AE28-4F92-914F-832B8E0E62F0}" destId="{0DF86AF1-D11F-450F-9D27-F599CE9AE290}" srcOrd="0" destOrd="0" presId="urn:microsoft.com/office/officeart/2005/8/layout/hProcess9"/>
    <dgm:cxn modelId="{502B085B-7C5E-4713-8B7E-9ADAF2A3B877}" type="presParOf" srcId="{81B1D86D-8DC9-41BE-8CA2-E9B143E0FE6A}" destId="{DEB44FA8-DAED-4B67-A48E-D857F85396EA}" srcOrd="0" destOrd="0" presId="urn:microsoft.com/office/officeart/2005/8/layout/hProcess9"/>
    <dgm:cxn modelId="{67F9C7F7-8184-4B0F-B1EE-528463CBF444}" type="presParOf" srcId="{81B1D86D-8DC9-41BE-8CA2-E9B143E0FE6A}" destId="{B0508EC7-B116-425C-BB7A-644F8C870755}" srcOrd="1" destOrd="0" presId="urn:microsoft.com/office/officeart/2005/8/layout/hProcess9"/>
    <dgm:cxn modelId="{C06D6E0F-AB22-4BF4-9C44-E8FFD9356054}" type="presParOf" srcId="{B0508EC7-B116-425C-BB7A-644F8C870755}" destId="{0DF86AF1-D11F-450F-9D27-F599CE9AE290}" srcOrd="0" destOrd="0" presId="urn:microsoft.com/office/officeart/2005/8/layout/hProcess9"/>
    <dgm:cxn modelId="{EF31570B-7AF1-4984-8BF4-5AB5814583DD}" type="presParOf" srcId="{B0508EC7-B116-425C-BB7A-644F8C870755}" destId="{8D76DFDE-C640-4C98-90A6-144E56181A2D}" srcOrd="1" destOrd="0" presId="urn:microsoft.com/office/officeart/2005/8/layout/hProcess9"/>
    <dgm:cxn modelId="{8CBE424D-A7CC-4BC8-A0F8-F0EB561161A0}" type="presParOf" srcId="{B0508EC7-B116-425C-BB7A-644F8C870755}" destId="{C56DB1AA-63EB-4200-B8A6-2E6BBADE2CDE}" srcOrd="2" destOrd="0" presId="urn:microsoft.com/office/officeart/2005/8/layout/hProcess9"/>
    <dgm:cxn modelId="{2C1657C1-DD66-4E18-8649-8D9B4B56A0BE}" type="presParOf" srcId="{B0508EC7-B116-425C-BB7A-644F8C870755}" destId="{78FE20AC-9A52-4EFF-A05D-91E1AC8578D9}" srcOrd="3" destOrd="0" presId="urn:microsoft.com/office/officeart/2005/8/layout/hProcess9"/>
    <dgm:cxn modelId="{0632E4FC-6383-43D8-BCB1-019993CC03A0}" type="presParOf" srcId="{B0508EC7-B116-425C-BB7A-644F8C870755}" destId="{135BBA54-0B32-4E75-A348-880500487E7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8803EA-521A-4A78-8D95-8032C528FDB7}" type="doc">
      <dgm:prSet loTypeId="urn:microsoft.com/office/officeart/2005/8/layout/hList2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DB88C144-F7AC-4186-AA89-983F50FF6E56}">
      <dgm:prSet phldrT="[Texte]" custT="1"/>
      <dgm:spPr/>
      <dgm:t>
        <a:bodyPr/>
        <a:lstStyle/>
        <a:p>
          <a:r>
            <a:rPr lang="ar-TN" sz="2400" b="1" u="sng" dirty="0">
              <a:latin typeface="Sakkal Majalla" panose="02000000000000000000" pitchFamily="2" charset="-78"/>
              <a:cs typeface="Sakkal Majalla" panose="02000000000000000000" pitchFamily="2" charset="-78"/>
            </a:rPr>
            <a:t>نقاط القوة</a:t>
          </a:r>
          <a:endParaRPr lang="fr-FR" sz="2400" b="1" u="sng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804E58D-30FD-48BC-BAC5-A08FC595A05F}" type="parTrans" cxnId="{94533797-1353-4E8E-8517-3751F4D3C297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461E72F-0C90-406F-A1E5-C4230F222C8B}" type="sibTrans" cxnId="{94533797-1353-4E8E-8517-3751F4D3C297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B372409-12D3-4294-AF7A-9A008454DCE4}">
      <dgm:prSet phldrT="[Texte]" custT="1"/>
      <dgm:spPr/>
      <dgm:t>
        <a:bodyPr/>
        <a:lstStyle/>
        <a:p>
          <a:pPr rtl="1"/>
          <a:endParaRPr lang="fr-FR" sz="1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6831238-331C-4B83-B365-8456E6F10A30}" type="parTrans" cxnId="{D4B76053-2354-4363-BE6C-9C1FFD925050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7A9F6A4-D5D5-4005-9762-55B6D0EE8DFD}" type="sibTrans" cxnId="{D4B76053-2354-4363-BE6C-9C1FFD925050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7CD7D26-1AB3-4088-BB3A-CF747BD59DBE}">
      <dgm:prSet phldrT="[Texte]" custT="1"/>
      <dgm:spPr>
        <a:solidFill>
          <a:srgbClr val="C5E9C5"/>
        </a:solidFill>
      </dgm:spPr>
      <dgm:t>
        <a:bodyPr/>
        <a:lstStyle/>
        <a:p>
          <a:pPr rtl="1"/>
          <a:r>
            <a:rPr lang="ar-TN" sz="1800" b="1" dirty="0" smtClean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تواصل الرفض </a:t>
          </a:r>
          <a:r>
            <a:rPr lang="ar-TN" sz="1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الاجتماعي لمنظومة </a:t>
          </a:r>
          <a:r>
            <a:rPr lang="ar-TN" sz="1800" b="1" dirty="0" smtClean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التصرف في النفايات </a:t>
          </a:r>
          <a:endParaRPr lang="fr-FR" sz="1800" b="1" dirty="0">
            <a:solidFill>
              <a:srgbClr val="FF000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4426D88-9BCB-4B6A-9AB1-FE102E09488A}" type="parTrans" cxnId="{ECA6AC77-7882-4FD3-9437-F21AAEDCCF32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38F64C3-D421-4631-B418-0CFBBF419E18}" type="sibTrans" cxnId="{ECA6AC77-7882-4FD3-9437-F21AAEDCCF32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9C6EE13-EAE3-4E63-AD96-F06520DC49BE}">
      <dgm:prSet phldrT="[Texte]" custT="1"/>
      <dgm:spPr/>
      <dgm:t>
        <a:bodyPr/>
        <a:lstStyle/>
        <a:p>
          <a:r>
            <a:rPr lang="ar-TN" sz="2400" b="1" u="sng" dirty="0">
              <a:latin typeface="Sakkal Majalla" panose="02000000000000000000" pitchFamily="2" charset="-78"/>
              <a:cs typeface="Sakkal Majalla" panose="02000000000000000000" pitchFamily="2" charset="-78"/>
            </a:rPr>
            <a:t>الفرص</a:t>
          </a:r>
          <a:endParaRPr lang="fr-FR" sz="2400" b="1" u="sng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A7502C2-51B0-4CC7-B8DF-9D3F87BA51D1}" type="parTrans" cxnId="{ED96CB77-465D-49F1-BB6F-F8015DFA8AC7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B6BB88E-6939-41A1-A2EA-76CFB1BB6514}" type="sibTrans" cxnId="{ED96CB77-465D-49F1-BB6F-F8015DFA8AC7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A0A6C5-0782-4F83-A80A-A508AE69EBB0}">
      <dgm:prSet phldrT="[Texte]" custT="1"/>
      <dgm:spPr/>
      <dgm:t>
        <a:bodyPr/>
        <a:lstStyle/>
        <a:p>
          <a:pPr rtl="1"/>
          <a:endParaRPr lang="fr-FR" sz="1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D74D9EC-A889-4B69-894B-D5F306F61F3F}" type="parTrans" cxnId="{92735001-CE8B-4C00-838D-A58361D51B20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9EDC031-7CCD-4395-9B19-C5CD1468E30B}" type="sibTrans" cxnId="{92735001-CE8B-4C00-838D-A58361D51B20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0C15E6F-ADC2-406B-A29D-235AD2C301EA}">
      <dgm:prSet phldrT="[Texte]" custT="1"/>
      <dgm:spPr/>
      <dgm:t>
        <a:bodyPr/>
        <a:lstStyle/>
        <a:p>
          <a:r>
            <a:rPr lang="ar-TN" sz="2400" b="1" u="sng" dirty="0">
              <a:latin typeface="Sakkal Majalla" panose="02000000000000000000" pitchFamily="2" charset="-78"/>
              <a:cs typeface="Sakkal Majalla" panose="02000000000000000000" pitchFamily="2" charset="-78"/>
            </a:rPr>
            <a:t>التحديات</a:t>
          </a:r>
          <a:endParaRPr lang="fr-FR" sz="2400" b="1" u="sng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6C73BC4-8778-4486-BE71-C1506202DD52}" type="parTrans" cxnId="{0DF8DBB0-958A-4AE0-BE87-17B0542EA0B0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262DA94-18D2-45BF-BD4F-0E52120B268F}" type="sibTrans" cxnId="{0DF8DBB0-958A-4AE0-BE87-17B0542EA0B0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8E6D1BC-6A35-4306-969E-2CA168BC5ED0}">
      <dgm:prSet phldrT="[Texte]" custT="1"/>
      <dgm:spPr/>
      <dgm:t>
        <a:bodyPr/>
        <a:lstStyle/>
        <a:p>
          <a:pPr rtl="1"/>
          <a:r>
            <a:rPr lang="ar-TN" sz="1800" b="1" dirty="0">
              <a:latin typeface="Sakkal Majalla" panose="02000000000000000000" pitchFamily="2" charset="-78"/>
              <a:cs typeface="Sakkal Majalla" panose="02000000000000000000" pitchFamily="2" charset="-78"/>
            </a:rPr>
            <a:t>ضرورة الحصول على موافقة الجماعات المحلية</a:t>
          </a:r>
          <a:endParaRPr lang="fr-FR" sz="1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D085D1F-5ABF-479A-9405-8218AB9FF8E1}" type="parTrans" cxnId="{BD35165D-A186-4D9E-8FD4-CE96C485287A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EE5555D-E6B4-4B58-BF79-C5AEEBB3D0D6}" type="sibTrans" cxnId="{BD35165D-A186-4D9E-8FD4-CE96C485287A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BDA4731-D3EA-4433-B987-F9BA2A24614D}">
      <dgm:prSet phldrT="[Texte]" custT="1"/>
      <dgm:spPr/>
      <dgm:t>
        <a:bodyPr/>
        <a:lstStyle/>
        <a:p>
          <a:pPr rtl="1"/>
          <a:r>
            <a:rPr lang="ar-TN" sz="1800" b="1" dirty="0">
              <a:latin typeface="Sakkal Majalla" panose="02000000000000000000" pitchFamily="2" charset="-78"/>
              <a:cs typeface="Sakkal Majalla" panose="02000000000000000000" pitchFamily="2" charset="-78"/>
            </a:rPr>
            <a:t>احداث </a:t>
          </a:r>
          <a:r>
            <a:rPr lang="ar-TN" sz="1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وكالة </a:t>
          </a:r>
          <a:r>
            <a:rPr lang="ar-TN" sz="1800" b="1" dirty="0">
              <a:latin typeface="Sakkal Majalla" panose="02000000000000000000" pitchFamily="2" charset="-78"/>
              <a:cs typeface="Sakkal Majalla" panose="02000000000000000000" pitchFamily="2" charset="-78"/>
            </a:rPr>
            <a:t>لكل ولاية </a:t>
          </a:r>
          <a:r>
            <a:rPr lang="ar-TN" sz="1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أو أكثر لمعالجة الفشل في تحقيق التعاون بين البلديات</a:t>
          </a:r>
          <a:endParaRPr lang="fr-FR" sz="1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2EE85A3-F587-4846-97E9-BAD721B15CA4}" type="parTrans" cxnId="{21D7683E-61FF-4F87-8BC3-B4209D69D72D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96C4C7-9251-47E9-B8DF-D7E6FE39BAF6}" type="sibTrans" cxnId="{21D7683E-61FF-4F87-8BC3-B4209D69D72D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BAD2C52-6B03-4249-B0EA-7E5C674C3C7C}">
      <dgm:prSet phldrT="[Texte]" custT="1"/>
      <dgm:spPr/>
      <dgm:t>
        <a:bodyPr/>
        <a:lstStyle/>
        <a:p>
          <a:pPr rtl="1"/>
          <a:r>
            <a:rPr lang="ar-TN" sz="1800" b="1" dirty="0">
              <a:latin typeface="Sakkal Majalla" panose="02000000000000000000" pitchFamily="2" charset="-78"/>
              <a:cs typeface="Sakkal Majalla" panose="02000000000000000000" pitchFamily="2" charset="-78"/>
            </a:rPr>
            <a:t>التحكم في كلفة الانجاز </a:t>
          </a:r>
          <a:r>
            <a:rPr lang="ar-TN" sz="1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والاستغلال</a:t>
          </a:r>
          <a:endParaRPr lang="fr-FR" sz="1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5A7E311-A209-4A73-A74B-9C660C2E9729}" type="parTrans" cxnId="{0664C958-60BB-4BF8-9E18-53EA164B9DE2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A2CB78F-FDD9-4DE0-A8D8-F649CBAA016E}" type="sibTrans" cxnId="{0664C958-60BB-4BF8-9E18-53EA164B9DE2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CEC3BE6-B815-4520-8259-2FC167248A7F}">
      <dgm:prSet phldrT="[Texte]" custT="1"/>
      <dgm:spPr>
        <a:solidFill>
          <a:srgbClr val="C5E9C5"/>
        </a:solidFill>
      </dgm:spPr>
      <dgm:t>
        <a:bodyPr/>
        <a:lstStyle/>
        <a:p>
          <a:pPr rtl="1"/>
          <a:r>
            <a:rPr lang="ar-TN" sz="1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إجراءات مخالفة </a:t>
          </a:r>
          <a:r>
            <a:rPr lang="ar-TN" sz="1800" b="1" dirty="0" smtClean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لما هو معمول به في الدول المقارنة (دور البلديات)</a:t>
          </a:r>
          <a:endParaRPr lang="fr-FR" sz="1800" b="1" dirty="0">
            <a:solidFill>
              <a:srgbClr val="FF000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34C757F-22CF-4A88-9D16-B9A3B8D688D9}" type="parTrans" cxnId="{BAF6BFF4-B9B9-475E-BFDD-A3ABBC50DF51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D608C0A-B3F0-4939-8ED9-F0094FFD000D}" type="sibTrans" cxnId="{BAF6BFF4-B9B9-475E-BFDD-A3ABBC50DF51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955F4AF-A1BE-4627-8376-93EE0933B5B6}">
      <dgm:prSet phldrT="[Texte]" custT="1"/>
      <dgm:spPr>
        <a:solidFill>
          <a:srgbClr val="C5E9C5"/>
        </a:solidFill>
      </dgm:spPr>
      <dgm:t>
        <a:bodyPr/>
        <a:lstStyle/>
        <a:p>
          <a:pPr rtl="1"/>
          <a:r>
            <a:rPr lang="ar-TN" sz="1800" b="1" dirty="0" smtClean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تلكأ البلديات في المساهمة في تمويل المنظومة </a:t>
          </a:r>
          <a:endParaRPr lang="fr-FR" sz="1800" b="1" dirty="0">
            <a:solidFill>
              <a:srgbClr val="FF000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33B6CB8-D4EE-4600-9001-BEC3C1181152}" type="parTrans" cxnId="{1982ABA4-8524-4CF9-BB09-015997FF6950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2B687C3-CF55-4E28-A372-258D87FDC54F}" type="sibTrans" cxnId="{1982ABA4-8524-4CF9-BB09-015997FF6950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FA4A3C7-FD22-4F4A-BC4D-C38A8F5A848A}">
      <dgm:prSet phldrT="[Texte]" custT="1"/>
      <dgm:spPr/>
      <dgm:t>
        <a:bodyPr/>
        <a:lstStyle/>
        <a:p>
          <a:pPr rtl="1"/>
          <a:r>
            <a:rPr lang="ar-TN" sz="1800" b="1" dirty="0">
              <a:latin typeface="Sakkal Majalla" panose="02000000000000000000" pitchFamily="2" charset="-78"/>
              <a:cs typeface="Sakkal Majalla" panose="02000000000000000000" pitchFamily="2" charset="-78"/>
            </a:rPr>
            <a:t>ضرورة استكمال </a:t>
          </a:r>
          <a:r>
            <a:rPr lang="ar-TN" sz="1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تجسيم بقية المحاور (الجانب المالي </a:t>
          </a:r>
          <a:endParaRPr lang="fr-FR" sz="1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104A255-3C82-4226-84BC-BEFB72F33271}" type="parTrans" cxnId="{04F5ACC6-D96C-4574-B92E-DD4BBAE62B41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A79DC1F-F839-4069-9C65-3758D745CF11}" type="sibTrans" cxnId="{04F5ACC6-D96C-4574-B92E-DD4BBAE62B41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BF5A0E8-C820-4754-9288-57DCA64BEE6D}">
      <dgm:prSet custT="1"/>
      <dgm:spPr/>
      <dgm:t>
        <a:bodyPr/>
        <a:lstStyle/>
        <a:p>
          <a:pPr rtl="1"/>
          <a:endParaRPr lang="fr-FR" sz="1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595269A-3850-4D55-8B2D-3B8C58C89F01}" type="parTrans" cxnId="{70E11EC6-91A5-4DBE-A256-057DCD37C71F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2CF068F-A27A-420E-A848-6DF1D70E059B}" type="sibTrans" cxnId="{70E11EC6-91A5-4DBE-A256-057DCD37C71F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2B7293B-D562-464A-9989-41E4827ED85A}">
      <dgm:prSet phldrT="[Texte]" custT="1"/>
      <dgm:spPr/>
      <dgm:t>
        <a:bodyPr/>
        <a:lstStyle/>
        <a:p>
          <a:pPr rtl="1"/>
          <a:r>
            <a:rPr lang="ar-TN" sz="1800" b="1" dirty="0">
              <a:latin typeface="Sakkal Majalla" panose="02000000000000000000" pitchFamily="2" charset="-78"/>
              <a:cs typeface="Sakkal Majalla" panose="02000000000000000000" pitchFamily="2" charset="-78"/>
            </a:rPr>
            <a:t>مواصلة اعتماد المصبات المراقبة على المدى القصير تفاديا لتفاقم الوضع</a:t>
          </a:r>
          <a:endParaRPr lang="fr-FR" sz="1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76305F2-1D4B-4E8E-A188-4C2F9747F311}" type="parTrans" cxnId="{E0F362AD-C1DC-4672-82BC-67FF90122268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BC090E5-A0E2-4D08-9A64-94C65DDC5C92}" type="sibTrans" cxnId="{E0F362AD-C1DC-4672-82BC-67FF90122268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C595E28-1476-4F91-B294-7C680C6B3C62}">
      <dgm:prSet phldrT="[Texte]" custT="1"/>
      <dgm:spPr/>
      <dgm:t>
        <a:bodyPr/>
        <a:lstStyle/>
        <a:p>
          <a:pPr rtl="1"/>
          <a:r>
            <a:rPr lang="ar-TN" sz="1800" b="1" dirty="0">
              <a:latin typeface="Sakkal Majalla" panose="02000000000000000000" pitchFamily="2" charset="-78"/>
              <a:cs typeface="Sakkal Majalla" panose="02000000000000000000" pitchFamily="2" charset="-78"/>
            </a:rPr>
            <a:t>خطة تواصلية ناجعة بتدخل جميع الأطراف</a:t>
          </a:r>
          <a:endParaRPr lang="fr-FR" sz="1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4971273-7E31-4C36-A24C-C8A4579C810E}" type="parTrans" cxnId="{CBE45D6D-6327-4F14-AE3F-B3182DE420F7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74859DC-499E-4204-9F33-362F4F290226}" type="sibTrans" cxnId="{CBE45D6D-6327-4F14-AE3F-B3182DE420F7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9BD4FC2-A040-425C-9C6B-E61D73A4EEEA}">
      <dgm:prSet phldrT="[Texte]" custT="1"/>
      <dgm:spPr>
        <a:solidFill>
          <a:srgbClr val="C5E9C5"/>
        </a:solidFill>
      </dgm:spPr>
      <dgm:t>
        <a:bodyPr/>
        <a:lstStyle/>
        <a:p>
          <a:pPr rtl="1"/>
          <a:r>
            <a:rPr lang="ar-TN" sz="1800" b="1" dirty="0" smtClean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كلفة فشل الخيار</a:t>
          </a:r>
          <a:endParaRPr lang="fr-FR" sz="1800" b="1" dirty="0">
            <a:solidFill>
              <a:srgbClr val="FF000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FB4FD21-7AA3-4F5E-9467-7D6D6EE5225F}" type="parTrans" cxnId="{928D6AEE-A2F5-44E4-9AE6-10B2BB8AC0B0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0ECE2ED-9F83-43BB-ACF9-DEA25BCCBD47}" type="sibTrans" cxnId="{928D6AEE-A2F5-44E4-9AE6-10B2BB8AC0B0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47D9F7A-C824-4880-AE79-372D1B71A586}">
      <dgm:prSet phldrT="[Texte]" custT="1"/>
      <dgm:spPr/>
      <dgm:t>
        <a:bodyPr/>
        <a:lstStyle/>
        <a:p>
          <a:pPr rtl="1"/>
          <a:r>
            <a:rPr lang="ar-TN" sz="1800" b="1" dirty="0">
              <a:latin typeface="Sakkal Majalla" panose="02000000000000000000" pitchFamily="2" charset="-78"/>
              <a:cs typeface="Sakkal Majalla" panose="02000000000000000000" pitchFamily="2" charset="-78"/>
            </a:rPr>
            <a:t>تخفيف العبء على البلديات</a:t>
          </a:r>
          <a:endParaRPr lang="fr-FR" sz="1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B8BCF64-8A5F-490C-88C1-A47F4BC02D87}" type="parTrans" cxnId="{CF32FEA7-5D45-4CE4-8489-6C45DF5BE6BD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97E78B-A292-48EF-AE54-ADF046929A34}" type="sibTrans" cxnId="{CF32FEA7-5D45-4CE4-8489-6C45DF5BE6BD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572814D-F7EB-4198-ACAD-7AA6FF2CC578}">
      <dgm:prSet phldrT="[Texte]" custT="1"/>
      <dgm:spPr/>
      <dgm:t>
        <a:bodyPr/>
        <a:lstStyle/>
        <a:p>
          <a:pPr rtl="1"/>
          <a:r>
            <a:rPr lang="ar-TN" sz="1800" b="1" dirty="0">
              <a:latin typeface="Sakkal Majalla" panose="02000000000000000000" pitchFamily="2" charset="-78"/>
              <a:cs typeface="Sakkal Majalla" panose="02000000000000000000" pitchFamily="2" charset="-78"/>
            </a:rPr>
            <a:t>توفير العقارات لتجميع النفايات</a:t>
          </a:r>
          <a:endParaRPr lang="fr-FR" sz="1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90BA42-E34F-4177-B0A8-3D1E33227AD9}" type="parTrans" cxnId="{766AEE33-79BE-4DE1-8224-5A07E540D590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E9F08D5-D3FB-47D2-8E48-F2C3E983029C}" type="sibTrans" cxnId="{766AEE33-79BE-4DE1-8224-5A07E540D590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6E6AE76-1E96-4D72-AD67-2E5E59359842}">
      <dgm:prSet custT="1"/>
      <dgm:spPr/>
      <dgm:t>
        <a:bodyPr/>
        <a:lstStyle/>
        <a:p>
          <a:pPr rtl="1"/>
          <a:r>
            <a:rPr lang="ar-TN" sz="1800" b="1" dirty="0">
              <a:latin typeface="Sakkal Majalla" panose="02000000000000000000" pitchFamily="2" charset="-78"/>
              <a:cs typeface="Sakkal Majalla" panose="02000000000000000000" pitchFamily="2" charset="-78"/>
            </a:rPr>
            <a:t>إعادة هيكلة منظومة التصرف في النفايات</a:t>
          </a:r>
          <a:endParaRPr lang="fr-FR" sz="1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8074449-1D77-414C-AC9A-DA34C1A8029E}" type="parTrans" cxnId="{3A829822-DA96-4A2D-AF40-8385011AA945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BE78CA2-AC7C-4716-AC20-DBFDD4A9EEC1}" type="sibTrans" cxnId="{3A829822-DA96-4A2D-AF40-8385011AA945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F86E6DB-CD16-41A2-8092-42287EA11AAB}">
      <dgm:prSet phldrT="[Texte]" custT="1"/>
      <dgm:spPr/>
      <dgm:t>
        <a:bodyPr/>
        <a:lstStyle/>
        <a:p>
          <a:pPr rtl="1"/>
          <a:endParaRPr lang="fr-FR" sz="1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D1279E8-0722-4CD2-9BE8-630677EBABB3}" type="parTrans" cxnId="{C9431A4F-5489-45F9-A257-81CAC7013DDB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5F4242F-BB0D-4985-866E-81824C52BE9D}" type="sibTrans" cxnId="{C9431A4F-5489-45F9-A257-81CAC7013DDB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7BE43E6-66FA-4F3B-8007-8C0BBED89120}">
      <dgm:prSet custT="1"/>
      <dgm:spPr/>
      <dgm:t>
        <a:bodyPr/>
        <a:lstStyle/>
        <a:p>
          <a:pPr rtl="1"/>
          <a:r>
            <a:rPr lang="ar-TN" sz="1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إمكانية الحصول على تمويل المشاريع المتعلقة بالتصرف في النفايات من الممولين الدوليين</a:t>
          </a:r>
          <a:endParaRPr lang="fr-FR" sz="1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3B29ABD-A184-4202-90B5-9F4509FD6E17}" type="parTrans" cxnId="{5F1F138C-60E6-4752-B6EA-9F1E77E66944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D434E15-31CC-4143-81A5-51E2F6A82550}" type="sibTrans" cxnId="{5F1F138C-60E6-4752-B6EA-9F1E77E66944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7042072-E7D6-4F8D-B249-4626E29C75C6}">
      <dgm:prSet custT="1"/>
      <dgm:spPr/>
      <dgm:t>
        <a:bodyPr/>
        <a:lstStyle/>
        <a:p>
          <a:pPr rtl="1"/>
          <a:r>
            <a:rPr lang="ar-TN" sz="1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تأمين مشاركة القطاع الخاص باعتبار توحيد المخاطب والمسؤولية </a:t>
          </a:r>
          <a:endParaRPr lang="fr-FR" sz="1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8BE44C8-AD39-455A-AC1D-80AB016867A3}" type="parTrans" cxnId="{99833B50-4288-487B-96D0-0315BA94E2E9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565AA07-78FB-40DA-9308-E13B39160315}" type="sibTrans" cxnId="{99833B50-4288-487B-96D0-0315BA94E2E9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4594E8-6891-480B-80A2-10FB831AE729}">
      <dgm:prSet phldrT="[Texte]" custT="1"/>
      <dgm:spPr/>
      <dgm:t>
        <a:bodyPr/>
        <a:lstStyle/>
        <a:p>
          <a:r>
            <a:rPr lang="ar-TN" sz="2400" b="1" u="sng" dirty="0">
              <a:latin typeface="Sakkal Majalla" panose="02000000000000000000" pitchFamily="2" charset="-78"/>
              <a:cs typeface="Sakkal Majalla" panose="02000000000000000000" pitchFamily="2" charset="-78"/>
            </a:rPr>
            <a:t>نقاط الضعف</a:t>
          </a:r>
          <a:endParaRPr lang="fr-FR" sz="2400" b="1" u="sng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AFEFAD1-550C-4B7E-9404-0BA348022FFD}" type="sibTrans" cxnId="{70A4761B-E630-44C1-9508-EF7D6115342B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413CE9C-07C5-4A60-BBD4-94C1D49568FE}" type="parTrans" cxnId="{70A4761B-E630-44C1-9508-EF7D6115342B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B923C11-A3A6-46E5-A894-94439D330A3A}">
      <dgm:prSet phldrT="[Texte]" custT="1"/>
      <dgm:spPr/>
      <dgm:t>
        <a:bodyPr/>
        <a:lstStyle/>
        <a:p>
          <a:pPr rtl="1"/>
          <a:r>
            <a:rPr lang="ar-TN" sz="1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إيجاد مخرج للأزمات البيئة صفاقس</a:t>
          </a:r>
          <a:endParaRPr lang="fr-FR" sz="1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955829D-FB5D-4D70-83A4-3B466723A0FE}" type="parTrans" cxnId="{45CEC128-2811-4ABE-BD4E-40961E26D56E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F0C48F-86C5-477B-A64F-8C7837C29166}" type="sibTrans" cxnId="{45CEC128-2811-4ABE-BD4E-40961E26D56E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5075AD-8D47-430A-AD0A-5B846F0280E8}">
      <dgm:prSet phldrT="[Texte]" custT="1"/>
      <dgm:spPr/>
      <dgm:t>
        <a:bodyPr/>
        <a:lstStyle/>
        <a:p>
          <a:pPr rtl="1"/>
          <a:r>
            <a:rPr lang="ar-TN" sz="1800" b="1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تجميع كافة مراحل التصرف في النفايات (الوقاية ، الجمع ، النقل ، الفرز ، المعالجة)</a:t>
          </a:r>
          <a:endParaRPr lang="fr-FR" sz="1800" b="1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51169CB-7663-47DE-BBB9-EDCA6C56CF02}" type="parTrans" cxnId="{478CB4BC-D660-4C39-BFAD-9A503602E20B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AE37264-58CA-4D38-A9A3-25D9B84431DB}" type="sibTrans" cxnId="{478CB4BC-D660-4C39-BFAD-9A503602E20B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94208FC-DC72-48E7-9268-6907BD421FF4}">
      <dgm:prSet phldrT="[Texte]" custT="1"/>
      <dgm:spPr>
        <a:solidFill>
          <a:srgbClr val="C5E9C5"/>
        </a:solidFill>
      </dgm:spPr>
      <dgm:t>
        <a:bodyPr/>
        <a:lstStyle/>
        <a:p>
          <a:pPr rtl="1"/>
          <a:r>
            <a:rPr lang="ar-TN" sz="1800" b="1" dirty="0" smtClean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ثقل الإجراءات الإدارية : التخصيص ، التمويل </a:t>
          </a:r>
          <a:r>
            <a:rPr lang="ar-SA" sz="1800" b="1" dirty="0" smtClean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...</a:t>
          </a:r>
          <a:endParaRPr lang="fr-FR" sz="1800" b="1" dirty="0">
            <a:solidFill>
              <a:srgbClr val="FF000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9D82BD0-6B8D-42F4-B90A-1987EBE8216D}" type="parTrans" cxnId="{7611674B-910F-4AEE-A27D-272DA8D78418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7C95401-50AD-47FA-A7A5-71ECAE1B8E8F}" type="sibTrans" cxnId="{7611674B-910F-4AEE-A27D-272DA8D78418}">
      <dgm:prSet/>
      <dgm:spPr/>
      <dgm:t>
        <a:bodyPr/>
        <a:lstStyle/>
        <a:p>
          <a:endParaRPr lang="fr-FR" sz="180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40837F1-C710-4C33-A7E4-9835438EE419}" type="pres">
      <dgm:prSet presAssocID="{768803EA-521A-4A78-8D95-8032C528FDB7}" presName="linearFlow" presStyleCnt="0">
        <dgm:presLayoutVars>
          <dgm:dir val="rev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DBBEBA41-9A72-4B06-81E1-C7ABA0F58356}" type="pres">
      <dgm:prSet presAssocID="{DB88C144-F7AC-4186-AA89-983F50FF6E56}" presName="compositeNode" presStyleCnt="0">
        <dgm:presLayoutVars>
          <dgm:bulletEnabled val="1"/>
        </dgm:presLayoutVars>
      </dgm:prSet>
      <dgm:spPr/>
    </dgm:pt>
    <dgm:pt modelId="{17F01B6A-2A7B-461D-B06F-3F18EDDB7179}" type="pres">
      <dgm:prSet presAssocID="{DB88C144-F7AC-4186-AA89-983F50FF6E56}" presName="image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fr-FR"/>
        </a:p>
      </dgm:t>
      <dgm:extLst>
        <a:ext uri="{E40237B7-FDA0-4F09-8148-C483321AD2D9}">
          <dgm14:cNvPr xmlns:dgm14="http://schemas.microsoft.com/office/drawing/2010/diagram" id="0" name="" descr="Signe du pouce levé "/>
        </a:ext>
      </dgm:extLst>
    </dgm:pt>
    <dgm:pt modelId="{05A15F8D-9DA7-40C2-B6F7-3CB4BA83EC47}" type="pres">
      <dgm:prSet presAssocID="{DB88C144-F7AC-4186-AA89-983F50FF6E56}" presName="childNode" presStyleLbl="node1" presStyleIdx="0" presStyleCnt="4" custScaleX="152644" custScaleY="113920" custLinFactNeighborX="3421" custLinFactNeighborY="34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3089B2D-4A3B-4D5D-834B-52C0985BC367}" type="pres">
      <dgm:prSet presAssocID="{DB88C144-F7AC-4186-AA89-983F50FF6E56}" presName="parentNode" presStyleLbl="revTx" presStyleIdx="0" presStyleCnt="4" custLinFactX="79513" custLinFactNeighborX="100000" custLinFactNeighborY="4628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B22277A-9806-47B4-B468-9B4ECE21383A}" type="pres">
      <dgm:prSet presAssocID="{C461E72F-0C90-406F-A1E5-C4230F222C8B}" presName="sibTrans" presStyleCnt="0"/>
      <dgm:spPr/>
    </dgm:pt>
    <dgm:pt modelId="{6D6A5591-8B5A-4AD7-8871-E40FE8EE4D83}" type="pres">
      <dgm:prSet presAssocID="{F14594E8-6891-480B-80A2-10FB831AE729}" presName="compositeNode" presStyleCnt="0">
        <dgm:presLayoutVars>
          <dgm:bulletEnabled val="1"/>
        </dgm:presLayoutVars>
      </dgm:prSet>
      <dgm:spPr/>
    </dgm:pt>
    <dgm:pt modelId="{484AC0F9-59DA-4724-B552-A6413A330D11}" type="pres">
      <dgm:prSet presAssocID="{F14594E8-6891-480B-80A2-10FB831AE729}" presName="image" presStyleLbl="fgImgPlace1" presStyleIdx="1" presStyleCnt="4" custLinFactNeighborX="12091" custLinFactNeighborY="-21460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fr-FR"/>
        </a:p>
      </dgm:t>
      <dgm:extLst>
        <a:ext uri="{E40237B7-FDA0-4F09-8148-C483321AD2D9}">
          <dgm14:cNvPr xmlns:dgm14="http://schemas.microsoft.com/office/drawing/2010/diagram" id="0" name="" descr="Batterie vide"/>
        </a:ext>
      </dgm:extLst>
    </dgm:pt>
    <dgm:pt modelId="{8EB41DC2-4D07-474C-AB80-E9C6A24D4EE5}" type="pres">
      <dgm:prSet presAssocID="{F14594E8-6891-480B-80A2-10FB831AE729}" presName="childNode" presStyleLbl="node1" presStyleIdx="1" presStyleCnt="4" custScaleX="129666" custScaleY="113920" custLinFactNeighborY="38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AD04E7-35B5-4813-82C0-24EBCED12012}" type="pres">
      <dgm:prSet presAssocID="{F14594E8-6891-480B-80A2-10FB831AE729}" presName="parentNode" presStyleLbl="revTx" presStyleIdx="1" presStyleCnt="4" custLinFactX="10160" custLinFactNeighborX="100000" custLinFactNeighborY="78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7821FC-90DB-4350-8C77-53B9E286AEC5}" type="pres">
      <dgm:prSet presAssocID="{7AFEFAD1-550C-4B7E-9404-0BA348022FFD}" presName="sibTrans" presStyleCnt="0"/>
      <dgm:spPr/>
    </dgm:pt>
    <dgm:pt modelId="{61B0683B-642E-42E2-AC76-EF4EE8835B72}" type="pres">
      <dgm:prSet presAssocID="{A9C6EE13-EAE3-4E63-AD96-F06520DC49BE}" presName="compositeNode" presStyleCnt="0">
        <dgm:presLayoutVars>
          <dgm:bulletEnabled val="1"/>
        </dgm:presLayoutVars>
      </dgm:prSet>
      <dgm:spPr/>
    </dgm:pt>
    <dgm:pt modelId="{80BFD9A6-3C46-4435-BD1B-720D7AE7D92A}" type="pres">
      <dgm:prSet presAssocID="{A9C6EE13-EAE3-4E63-AD96-F06520DC49BE}" presName="image" presStyleLbl="fgImgPlace1" presStyleIdx="2" presStyleCnt="4" custLinFactNeighborX="4209" custLinFactNeighborY="-14031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fr-FR"/>
        </a:p>
      </dgm:t>
      <dgm:extLst>
        <a:ext uri="{E40237B7-FDA0-4F09-8148-C483321AD2D9}">
          <dgm14:cNvPr xmlns:dgm14="http://schemas.microsoft.com/office/drawing/2010/diagram" id="0" name="" descr="Ampoule et engrenage"/>
        </a:ext>
      </dgm:extLst>
    </dgm:pt>
    <dgm:pt modelId="{597B0D5F-F72C-4B90-B24F-35511ECBAD4C}" type="pres">
      <dgm:prSet presAssocID="{A9C6EE13-EAE3-4E63-AD96-F06520DC49BE}" presName="childNode" presStyleLbl="node1" presStyleIdx="2" presStyleCnt="4" custScaleX="142942" custScaleY="113920" custLinFactNeighborX="2697" custLinFactNeighborY="382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1FC742-4B39-4AFA-B45E-E7D1A1F3A537}" type="pres">
      <dgm:prSet presAssocID="{A9C6EE13-EAE3-4E63-AD96-F06520DC49BE}" presName="parentNode" presStyleLbl="revTx" presStyleIdx="2" presStyleCnt="4" custLinFactX="15533" custLinFactNeighborX="100000" custLinFactNeighborY="445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614C88-35B0-4AAB-9149-AF0B37A6A3D9}" type="pres">
      <dgm:prSet presAssocID="{CB6BB88E-6939-41A1-A2EA-76CFB1BB6514}" presName="sibTrans" presStyleCnt="0"/>
      <dgm:spPr/>
    </dgm:pt>
    <dgm:pt modelId="{DEC8801C-D5E1-4E62-A587-62DF24CB9A65}" type="pres">
      <dgm:prSet presAssocID="{B0C15E6F-ADC2-406B-A29D-235AD2C301EA}" presName="compositeNode" presStyleCnt="0">
        <dgm:presLayoutVars>
          <dgm:bulletEnabled val="1"/>
        </dgm:presLayoutVars>
      </dgm:prSet>
      <dgm:spPr/>
    </dgm:pt>
    <dgm:pt modelId="{DEFE1FC3-2258-4D0E-BA6D-19CE478DF215}" type="pres">
      <dgm:prSet presAssocID="{B0C15E6F-ADC2-406B-A29D-235AD2C301EA}" presName="image" presStyleLbl="fgImgPlace1" presStyleIdx="3" presStyleCnt="4" custLinFactNeighborX="5612" custLinFactNeighborY="-14031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fr-FR"/>
        </a:p>
      </dgm:t>
      <dgm:extLst>
        <a:ext uri="{E40237B7-FDA0-4F09-8148-C483321AD2D9}">
          <dgm14:cNvPr xmlns:dgm14="http://schemas.microsoft.com/office/drawing/2010/diagram" id="0" name="" descr="Avertissement"/>
        </a:ext>
      </dgm:extLst>
    </dgm:pt>
    <dgm:pt modelId="{D1BB910C-24B9-4694-9CBC-D76009B30C75}" type="pres">
      <dgm:prSet presAssocID="{B0C15E6F-ADC2-406B-A29D-235AD2C301EA}" presName="childNode" presStyleLbl="node1" presStyleIdx="3" presStyleCnt="4" custScaleX="146950" custScaleY="113920" custLinFactNeighborX="5819" custLinFactNeighborY="680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05FF77-C81A-4758-BFF2-CD93791DBE8F}" type="pres">
      <dgm:prSet presAssocID="{B0C15E6F-ADC2-406B-A29D-235AD2C301EA}" presName="parentNode" presStyleLbl="revTx" presStyleIdx="3" presStyleCnt="4" custLinFactX="26280" custLinFactNeighborX="100000" custLinFactNeighborY="786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A829822-DA96-4A2D-AF40-8385011AA945}" srcId="{A9C6EE13-EAE3-4E63-AD96-F06520DC49BE}" destId="{16E6AE76-1E96-4D72-AD67-2E5E59359842}" srcOrd="1" destOrd="0" parTransId="{28074449-1D77-414C-AC9A-DA34C1A8029E}" sibTransId="{3BE78CA2-AC7C-4716-AC20-DBFDD4A9EEC1}"/>
    <dgm:cxn modelId="{49AB2F31-8251-4A53-94EC-37C98D407DFC}" type="presOf" srcId="{A9C6EE13-EAE3-4E63-AD96-F06520DC49BE}" destId="{191FC742-4B39-4AFA-B45E-E7D1A1F3A537}" srcOrd="0" destOrd="0" presId="urn:microsoft.com/office/officeart/2005/8/layout/hList2"/>
    <dgm:cxn modelId="{70E11EC6-91A5-4DBE-A256-057DCD37C71F}" srcId="{B0C15E6F-ADC2-406B-A29D-235AD2C301EA}" destId="{CBF5A0E8-C820-4754-9288-57DCA64BEE6D}" srcOrd="5" destOrd="0" parTransId="{8595269A-3850-4D55-8B2D-3B8C58C89F01}" sibTransId="{72CF068F-A27A-420E-A848-6DF1D70E059B}"/>
    <dgm:cxn modelId="{04F5ACC6-D96C-4574-B92E-DD4BBAE62B41}" srcId="{B0C15E6F-ADC2-406B-A29D-235AD2C301EA}" destId="{6FA4A3C7-FD22-4F4A-BC4D-C38A8F5A848A}" srcOrd="1" destOrd="0" parTransId="{3104A255-3C82-4226-84BC-BEFB72F33271}" sibTransId="{5A79DC1F-F839-4069-9C65-3758D745CF11}"/>
    <dgm:cxn modelId="{DAB829CF-682D-4022-949D-DBF74FCDC6B1}" type="presOf" srcId="{16E6AE76-1E96-4D72-AD67-2E5E59359842}" destId="{597B0D5F-F72C-4B90-B24F-35511ECBAD4C}" srcOrd="0" destOrd="1" presId="urn:microsoft.com/office/officeart/2005/8/layout/hList2"/>
    <dgm:cxn modelId="{57715F78-66B8-492B-944D-6264ACA1C2CA}" type="presOf" srcId="{768803EA-521A-4A78-8D95-8032C528FDB7}" destId="{440837F1-C710-4C33-A7E4-9835438EE419}" srcOrd="0" destOrd="0" presId="urn:microsoft.com/office/officeart/2005/8/layout/hList2"/>
    <dgm:cxn modelId="{CC49DFEC-B504-4CA7-B4B3-F5A4B7BFD9CB}" type="presOf" srcId="{6FA4A3C7-FD22-4F4A-BC4D-C38A8F5A848A}" destId="{D1BB910C-24B9-4694-9CBC-D76009B30C75}" srcOrd="0" destOrd="1" presId="urn:microsoft.com/office/officeart/2005/8/layout/hList2"/>
    <dgm:cxn modelId="{1982ABA4-8524-4CF9-BB09-015997FF6950}" srcId="{F14594E8-6891-480B-80A2-10FB831AE729}" destId="{9955F4AF-A1BE-4627-8376-93EE0933B5B6}" srcOrd="2" destOrd="0" parTransId="{733B6CB8-D4EE-4600-9001-BEC3C1181152}" sibTransId="{A2B687C3-CF55-4E28-A372-258D87FDC54F}"/>
    <dgm:cxn modelId="{ED96CB77-465D-49F1-BB6F-F8015DFA8AC7}" srcId="{768803EA-521A-4A78-8D95-8032C528FDB7}" destId="{A9C6EE13-EAE3-4E63-AD96-F06520DC49BE}" srcOrd="2" destOrd="0" parTransId="{8A7502C2-51B0-4CC7-B8DF-9D3F87BA51D1}" sibTransId="{CB6BB88E-6939-41A1-A2EA-76CFB1BB6514}"/>
    <dgm:cxn modelId="{C9431A4F-5489-45F9-A257-81CAC7013DDB}" srcId="{DB88C144-F7AC-4186-AA89-983F50FF6E56}" destId="{5F86E6DB-CD16-41A2-8092-42287EA11AAB}" srcOrd="6" destOrd="0" parTransId="{DD1279E8-0722-4CD2-9BE8-630677EBABB3}" sibTransId="{E5F4242F-BB0D-4985-866E-81824C52BE9D}"/>
    <dgm:cxn modelId="{94533797-1353-4E8E-8517-3751F4D3C297}" srcId="{768803EA-521A-4A78-8D95-8032C528FDB7}" destId="{DB88C144-F7AC-4186-AA89-983F50FF6E56}" srcOrd="0" destOrd="0" parTransId="{B804E58D-30FD-48BC-BAC5-A08FC595A05F}" sibTransId="{C461E72F-0C90-406F-A1E5-C4230F222C8B}"/>
    <dgm:cxn modelId="{053891D8-045D-40F1-8486-8692A2BDB7F7}" type="presOf" srcId="{7B923C11-A3A6-46E5-A894-94439D330A3A}" destId="{05A15F8D-9DA7-40C2-B6F7-3CB4BA83EC47}" srcOrd="0" destOrd="1" presId="urn:microsoft.com/office/officeart/2005/8/layout/hList2"/>
    <dgm:cxn modelId="{417AFA73-0073-43F4-BA07-C79CCABCA0D7}" type="presOf" srcId="{5CEC3BE6-B815-4520-8259-2FC167248A7F}" destId="{8EB41DC2-4D07-474C-AB80-E9C6A24D4EE5}" srcOrd="0" destOrd="1" presId="urn:microsoft.com/office/officeart/2005/8/layout/hList2"/>
    <dgm:cxn modelId="{E0F362AD-C1DC-4672-82BC-67FF90122268}" srcId="{B0C15E6F-ADC2-406B-A29D-235AD2C301EA}" destId="{52B7293B-D562-464A-9989-41E4827ED85A}" srcOrd="2" destOrd="0" parTransId="{576305F2-1D4B-4E8E-A188-4C2F9747F311}" sibTransId="{2BC090E5-A0E2-4D08-9A64-94C65DDC5C92}"/>
    <dgm:cxn modelId="{BAF6BFF4-B9B9-475E-BFDD-A3ABBC50DF51}" srcId="{F14594E8-6891-480B-80A2-10FB831AE729}" destId="{5CEC3BE6-B815-4520-8259-2FC167248A7F}" srcOrd="1" destOrd="0" parTransId="{234C757F-22CF-4A88-9D16-B9A3B8D688D9}" sibTransId="{6D608C0A-B3F0-4939-8ED9-F0094FFD000D}"/>
    <dgm:cxn modelId="{70A4761B-E630-44C1-9508-EF7D6115342B}" srcId="{768803EA-521A-4A78-8D95-8032C528FDB7}" destId="{F14594E8-6891-480B-80A2-10FB831AE729}" srcOrd="1" destOrd="0" parTransId="{9413CE9C-07C5-4A60-BBD4-94C1D49568FE}" sibTransId="{7AFEFAD1-550C-4B7E-9404-0BA348022FFD}"/>
    <dgm:cxn modelId="{92735001-CE8B-4C00-838D-A58361D51B20}" srcId="{A9C6EE13-EAE3-4E63-AD96-F06520DC49BE}" destId="{7FA0A6C5-0782-4F83-A80A-A508AE69EBB0}" srcOrd="0" destOrd="0" parTransId="{8D74D9EC-A889-4B69-894B-D5F306F61F3F}" sibTransId="{59EDC031-7CCD-4395-9B19-C5CD1468E30B}"/>
    <dgm:cxn modelId="{F4C2AD58-477B-43ED-9CBF-CB2290082C12}" type="presOf" srcId="{8BDA4731-D3EA-4433-B987-F9BA2A24614D}" destId="{05A15F8D-9DA7-40C2-B6F7-3CB4BA83EC47}" srcOrd="0" destOrd="2" presId="urn:microsoft.com/office/officeart/2005/8/layout/hList2"/>
    <dgm:cxn modelId="{ECA6AC77-7882-4FD3-9437-F21AAEDCCF32}" srcId="{F14594E8-6891-480B-80A2-10FB831AE729}" destId="{B7CD7D26-1AB3-4088-BB3A-CF747BD59DBE}" srcOrd="0" destOrd="0" parTransId="{84426D88-9BCB-4B6A-9AB1-FE102E09488A}" sibTransId="{738F64C3-D421-4631-B418-0CFBBF419E18}"/>
    <dgm:cxn modelId="{F2287D93-B4B9-4588-87A6-A8B75DD84AA7}" type="presOf" srcId="{07042072-E7D6-4F8D-B249-4626E29C75C6}" destId="{597B0D5F-F72C-4B90-B24F-35511ECBAD4C}" srcOrd="0" destOrd="3" presId="urn:microsoft.com/office/officeart/2005/8/layout/hList2"/>
    <dgm:cxn modelId="{928D6AEE-A2F5-44E4-9AE6-10B2BB8AC0B0}" srcId="{F14594E8-6891-480B-80A2-10FB831AE729}" destId="{49BD4FC2-A040-425C-9C6B-E61D73A4EEEA}" srcOrd="3" destOrd="0" parTransId="{6FB4FD21-7AA3-4F5E-9467-7D6D6EE5225F}" sibTransId="{00ECE2ED-9F83-43BB-ACF9-DEA25BCCBD47}"/>
    <dgm:cxn modelId="{21D7683E-61FF-4F87-8BC3-B4209D69D72D}" srcId="{DB88C144-F7AC-4186-AA89-983F50FF6E56}" destId="{8BDA4731-D3EA-4433-B987-F9BA2A24614D}" srcOrd="2" destOrd="0" parTransId="{42EE85A3-F587-4846-97E9-BAD721B15CA4}" sibTransId="{5D96C4C7-9251-47E9-B8DF-D7E6FE39BAF6}"/>
    <dgm:cxn modelId="{0DF8DBB0-958A-4AE0-BE87-17B0542EA0B0}" srcId="{768803EA-521A-4A78-8D95-8032C528FDB7}" destId="{B0C15E6F-ADC2-406B-A29D-235AD2C301EA}" srcOrd="3" destOrd="0" parTransId="{16C73BC4-8778-4486-BE71-C1506202DD52}" sibTransId="{B262DA94-18D2-45BF-BD4F-0E52120B268F}"/>
    <dgm:cxn modelId="{99833B50-4288-487B-96D0-0315BA94E2E9}" srcId="{A9C6EE13-EAE3-4E63-AD96-F06520DC49BE}" destId="{07042072-E7D6-4F8D-B249-4626E29C75C6}" srcOrd="3" destOrd="0" parTransId="{98BE44C8-AD39-455A-AC1D-80AB016867A3}" sibTransId="{C565AA07-78FB-40DA-9308-E13B39160315}"/>
    <dgm:cxn modelId="{5C628055-9743-4490-901A-7BD2A877BF38}" type="presOf" srcId="{894208FC-DC72-48E7-9268-6907BD421FF4}" destId="{8EB41DC2-4D07-474C-AB80-E9C6A24D4EE5}" srcOrd="0" destOrd="4" presId="urn:microsoft.com/office/officeart/2005/8/layout/hList2"/>
    <dgm:cxn modelId="{BB4BBD68-D8A7-4E09-832F-A813D6AF0BCA}" type="presOf" srcId="{EC595E28-1476-4F91-B294-7C680C6B3C62}" destId="{D1BB910C-24B9-4694-9CBC-D76009B30C75}" srcOrd="0" destOrd="3" presId="urn:microsoft.com/office/officeart/2005/8/layout/hList2"/>
    <dgm:cxn modelId="{67279CD5-0480-4DBB-853F-E0A1B2F9A579}" type="presOf" srcId="{DB88C144-F7AC-4186-AA89-983F50FF6E56}" destId="{83089B2D-4A3B-4D5D-834B-52C0985BC367}" srcOrd="0" destOrd="0" presId="urn:microsoft.com/office/officeart/2005/8/layout/hList2"/>
    <dgm:cxn modelId="{33992F54-DA08-4F76-A73C-546A17A39D13}" type="presOf" srcId="{AB372409-12D3-4294-AF7A-9A008454DCE4}" destId="{05A15F8D-9DA7-40C2-B6F7-3CB4BA83EC47}" srcOrd="0" destOrd="0" presId="urn:microsoft.com/office/officeart/2005/8/layout/hList2"/>
    <dgm:cxn modelId="{D4B76053-2354-4363-BE6C-9C1FFD925050}" srcId="{DB88C144-F7AC-4186-AA89-983F50FF6E56}" destId="{AB372409-12D3-4294-AF7A-9A008454DCE4}" srcOrd="0" destOrd="0" parTransId="{96831238-331C-4B83-B365-8456E6F10A30}" sibTransId="{B7A9F6A4-D5D5-4005-9762-55B6D0EE8DFD}"/>
    <dgm:cxn modelId="{45CEC128-2811-4ABE-BD4E-40961E26D56E}" srcId="{DB88C144-F7AC-4186-AA89-983F50FF6E56}" destId="{7B923C11-A3A6-46E5-A894-94439D330A3A}" srcOrd="1" destOrd="0" parTransId="{0955829D-FB5D-4D70-83A4-3B466723A0FE}" sibTransId="{7FF0C48F-86C5-477B-A64F-8C7837C29166}"/>
    <dgm:cxn modelId="{478CB4BC-D660-4C39-BFAD-9A503602E20B}" srcId="{DB88C144-F7AC-4186-AA89-983F50FF6E56}" destId="{535075AD-8D47-430A-AD0A-5B846F0280E8}" srcOrd="4" destOrd="0" parTransId="{751169CB-7663-47DE-BBB9-EDCA6C56CF02}" sibTransId="{FAE37264-58CA-4D38-A9A3-25D9B84431DB}"/>
    <dgm:cxn modelId="{9908F047-1182-4108-8464-09C0B2FBF68E}" type="presOf" srcId="{9955F4AF-A1BE-4627-8376-93EE0933B5B6}" destId="{8EB41DC2-4D07-474C-AB80-E9C6A24D4EE5}" srcOrd="0" destOrd="2" presId="urn:microsoft.com/office/officeart/2005/8/layout/hList2"/>
    <dgm:cxn modelId="{CF32FEA7-5D45-4CE4-8489-6C45DF5BE6BD}" srcId="{DB88C144-F7AC-4186-AA89-983F50FF6E56}" destId="{B47D9F7A-C824-4880-AE79-372D1B71A586}" srcOrd="5" destOrd="0" parTransId="{9B8BCF64-8A5F-490C-88C1-A47F4BC02D87}" sibTransId="{5397E78B-A292-48EF-AE54-ADF046929A34}"/>
    <dgm:cxn modelId="{664CACF6-B074-4BF7-B11B-4CD961B4F053}" type="presOf" srcId="{B0C15E6F-ADC2-406B-A29D-235AD2C301EA}" destId="{3C05FF77-C81A-4758-BFF2-CD93791DBE8F}" srcOrd="0" destOrd="0" presId="urn:microsoft.com/office/officeart/2005/8/layout/hList2"/>
    <dgm:cxn modelId="{108C7F19-7701-4040-A8C8-02E376D05EAF}" type="presOf" srcId="{52B7293B-D562-464A-9989-41E4827ED85A}" destId="{D1BB910C-24B9-4694-9CBC-D76009B30C75}" srcOrd="0" destOrd="2" presId="urn:microsoft.com/office/officeart/2005/8/layout/hList2"/>
    <dgm:cxn modelId="{318D7A13-5BA2-4D3B-B171-EC20B21BDD17}" type="presOf" srcId="{49BD4FC2-A040-425C-9C6B-E61D73A4EEEA}" destId="{8EB41DC2-4D07-474C-AB80-E9C6A24D4EE5}" srcOrd="0" destOrd="3" presId="urn:microsoft.com/office/officeart/2005/8/layout/hList2"/>
    <dgm:cxn modelId="{0664C958-60BB-4BF8-9E18-53EA164B9DE2}" srcId="{DB88C144-F7AC-4186-AA89-983F50FF6E56}" destId="{1BAD2C52-6B03-4249-B0EA-7E5C674C3C7C}" srcOrd="3" destOrd="0" parTransId="{55A7E311-A209-4A73-A74B-9C660C2E9729}" sibTransId="{3A2CB78F-FDD9-4DE0-A8D8-F649CBAA016E}"/>
    <dgm:cxn modelId="{CBE45D6D-6327-4F14-AE3F-B3182DE420F7}" srcId="{B0C15E6F-ADC2-406B-A29D-235AD2C301EA}" destId="{EC595E28-1476-4F91-B294-7C680C6B3C62}" srcOrd="3" destOrd="0" parTransId="{44971273-7E31-4C36-A24C-C8A4579C810E}" sibTransId="{674859DC-499E-4204-9F33-362F4F290226}"/>
    <dgm:cxn modelId="{1F486316-D77F-4D55-BF84-10E39E7E100C}" type="presOf" srcId="{F14594E8-6891-480B-80A2-10FB831AE729}" destId="{4BAD04E7-35B5-4813-82C0-24EBCED12012}" srcOrd="0" destOrd="0" presId="urn:microsoft.com/office/officeart/2005/8/layout/hList2"/>
    <dgm:cxn modelId="{2704215D-E612-43B5-B312-649BF329D4C0}" type="presOf" srcId="{B47D9F7A-C824-4880-AE79-372D1B71A586}" destId="{05A15F8D-9DA7-40C2-B6F7-3CB4BA83EC47}" srcOrd="0" destOrd="5" presId="urn:microsoft.com/office/officeart/2005/8/layout/hList2"/>
    <dgm:cxn modelId="{F6913F31-6427-4EFD-B13D-F4B4F5729510}" type="presOf" srcId="{CBF5A0E8-C820-4754-9288-57DCA64BEE6D}" destId="{D1BB910C-24B9-4694-9CBC-D76009B30C75}" srcOrd="0" destOrd="5" presId="urn:microsoft.com/office/officeart/2005/8/layout/hList2"/>
    <dgm:cxn modelId="{DA02D330-F647-4074-A5FD-195217C826A5}" type="presOf" srcId="{5F86E6DB-CD16-41A2-8092-42287EA11AAB}" destId="{05A15F8D-9DA7-40C2-B6F7-3CB4BA83EC47}" srcOrd="0" destOrd="6" presId="urn:microsoft.com/office/officeart/2005/8/layout/hList2"/>
    <dgm:cxn modelId="{2732F2A7-3B84-4373-B22A-8AD5B8BA925D}" type="presOf" srcId="{B7CD7D26-1AB3-4088-BB3A-CF747BD59DBE}" destId="{8EB41DC2-4D07-474C-AB80-E9C6A24D4EE5}" srcOrd="0" destOrd="0" presId="urn:microsoft.com/office/officeart/2005/8/layout/hList2"/>
    <dgm:cxn modelId="{5F1F138C-60E6-4752-B6EA-9F1E77E66944}" srcId="{A9C6EE13-EAE3-4E63-AD96-F06520DC49BE}" destId="{07BE43E6-66FA-4F3B-8007-8C0BBED89120}" srcOrd="2" destOrd="0" parTransId="{63B29ABD-A184-4202-90B5-9F4509FD6E17}" sibTransId="{AD434E15-31CC-4143-81A5-51E2F6A82550}"/>
    <dgm:cxn modelId="{7611674B-910F-4AEE-A27D-272DA8D78418}" srcId="{F14594E8-6891-480B-80A2-10FB831AE729}" destId="{894208FC-DC72-48E7-9268-6907BD421FF4}" srcOrd="4" destOrd="0" parTransId="{79D82BD0-6B8D-42F4-B90A-1987EBE8216D}" sibTransId="{37C95401-50AD-47FA-A7A5-71ECAE1B8E8F}"/>
    <dgm:cxn modelId="{24BA1674-73CC-4D0C-9056-E99E4370DD73}" type="presOf" srcId="{7FA0A6C5-0782-4F83-A80A-A508AE69EBB0}" destId="{597B0D5F-F72C-4B90-B24F-35511ECBAD4C}" srcOrd="0" destOrd="0" presId="urn:microsoft.com/office/officeart/2005/8/layout/hList2"/>
    <dgm:cxn modelId="{02A79385-E134-4A02-B1C1-9EAF138311C8}" type="presOf" srcId="{4572814D-F7EB-4198-ACAD-7AA6FF2CC578}" destId="{D1BB910C-24B9-4694-9CBC-D76009B30C75}" srcOrd="0" destOrd="4" presId="urn:microsoft.com/office/officeart/2005/8/layout/hList2"/>
    <dgm:cxn modelId="{07E0EA25-2454-4705-AE3D-671F58DCC6E6}" type="presOf" srcId="{B8E6D1BC-6A35-4306-969E-2CA168BC5ED0}" destId="{D1BB910C-24B9-4694-9CBC-D76009B30C75}" srcOrd="0" destOrd="0" presId="urn:microsoft.com/office/officeart/2005/8/layout/hList2"/>
    <dgm:cxn modelId="{766AEE33-79BE-4DE1-8224-5A07E540D590}" srcId="{B0C15E6F-ADC2-406B-A29D-235AD2C301EA}" destId="{4572814D-F7EB-4198-ACAD-7AA6FF2CC578}" srcOrd="4" destOrd="0" parTransId="{2090BA42-E34F-4177-B0A8-3D1E33227AD9}" sibTransId="{DE9F08D5-D3FB-47D2-8E48-F2C3E983029C}"/>
    <dgm:cxn modelId="{D1239174-AF2C-4AA9-8C49-CC58E893C38A}" type="presOf" srcId="{1BAD2C52-6B03-4249-B0EA-7E5C674C3C7C}" destId="{05A15F8D-9DA7-40C2-B6F7-3CB4BA83EC47}" srcOrd="0" destOrd="3" presId="urn:microsoft.com/office/officeart/2005/8/layout/hList2"/>
    <dgm:cxn modelId="{9F1AEADF-C017-4A1D-87FD-2F637348DF63}" type="presOf" srcId="{535075AD-8D47-430A-AD0A-5B846F0280E8}" destId="{05A15F8D-9DA7-40C2-B6F7-3CB4BA83EC47}" srcOrd="0" destOrd="4" presId="urn:microsoft.com/office/officeart/2005/8/layout/hList2"/>
    <dgm:cxn modelId="{BD35165D-A186-4D9E-8FD4-CE96C485287A}" srcId="{B0C15E6F-ADC2-406B-A29D-235AD2C301EA}" destId="{B8E6D1BC-6A35-4306-969E-2CA168BC5ED0}" srcOrd="0" destOrd="0" parTransId="{6D085D1F-5ABF-479A-9405-8218AB9FF8E1}" sibTransId="{9EE5555D-E6B4-4B58-BF79-C5AEEBB3D0D6}"/>
    <dgm:cxn modelId="{068AB2A9-2FF4-4083-BC13-0732A909023F}" type="presOf" srcId="{07BE43E6-66FA-4F3B-8007-8C0BBED89120}" destId="{597B0D5F-F72C-4B90-B24F-35511ECBAD4C}" srcOrd="0" destOrd="2" presId="urn:microsoft.com/office/officeart/2005/8/layout/hList2"/>
    <dgm:cxn modelId="{2F5FD633-FB4B-4F8A-9C2E-C0BCAF8CF7FF}" type="presParOf" srcId="{440837F1-C710-4C33-A7E4-9835438EE419}" destId="{DBBEBA41-9A72-4B06-81E1-C7ABA0F58356}" srcOrd="0" destOrd="0" presId="urn:microsoft.com/office/officeart/2005/8/layout/hList2"/>
    <dgm:cxn modelId="{CA9FC384-0751-49D9-AC12-6DEAA96F781C}" type="presParOf" srcId="{DBBEBA41-9A72-4B06-81E1-C7ABA0F58356}" destId="{17F01B6A-2A7B-461D-B06F-3F18EDDB7179}" srcOrd="0" destOrd="0" presId="urn:microsoft.com/office/officeart/2005/8/layout/hList2"/>
    <dgm:cxn modelId="{481166BC-B813-49A5-81D6-5C629B840482}" type="presParOf" srcId="{DBBEBA41-9A72-4B06-81E1-C7ABA0F58356}" destId="{05A15F8D-9DA7-40C2-B6F7-3CB4BA83EC47}" srcOrd="1" destOrd="0" presId="urn:microsoft.com/office/officeart/2005/8/layout/hList2"/>
    <dgm:cxn modelId="{B848C72B-CBC9-4B58-B92C-92EAA781045A}" type="presParOf" srcId="{DBBEBA41-9A72-4B06-81E1-C7ABA0F58356}" destId="{83089B2D-4A3B-4D5D-834B-52C0985BC367}" srcOrd="2" destOrd="0" presId="urn:microsoft.com/office/officeart/2005/8/layout/hList2"/>
    <dgm:cxn modelId="{F5A686CB-98AF-4E1D-B139-B455739CF82A}" type="presParOf" srcId="{440837F1-C710-4C33-A7E4-9835438EE419}" destId="{8B22277A-9806-47B4-B468-9B4ECE21383A}" srcOrd="1" destOrd="0" presId="urn:microsoft.com/office/officeart/2005/8/layout/hList2"/>
    <dgm:cxn modelId="{496204C9-D8D4-46EF-B681-880D8A879857}" type="presParOf" srcId="{440837F1-C710-4C33-A7E4-9835438EE419}" destId="{6D6A5591-8B5A-4AD7-8871-E40FE8EE4D83}" srcOrd="2" destOrd="0" presId="urn:microsoft.com/office/officeart/2005/8/layout/hList2"/>
    <dgm:cxn modelId="{32127AEB-630D-4BD7-AE86-898DAF8C32C0}" type="presParOf" srcId="{6D6A5591-8B5A-4AD7-8871-E40FE8EE4D83}" destId="{484AC0F9-59DA-4724-B552-A6413A330D11}" srcOrd="0" destOrd="0" presId="urn:microsoft.com/office/officeart/2005/8/layout/hList2"/>
    <dgm:cxn modelId="{2CD11A97-9B36-43B7-A73A-2D6A80DAB099}" type="presParOf" srcId="{6D6A5591-8B5A-4AD7-8871-E40FE8EE4D83}" destId="{8EB41DC2-4D07-474C-AB80-E9C6A24D4EE5}" srcOrd="1" destOrd="0" presId="urn:microsoft.com/office/officeart/2005/8/layout/hList2"/>
    <dgm:cxn modelId="{34A12C2A-F24B-445D-963F-9EDBD5722C39}" type="presParOf" srcId="{6D6A5591-8B5A-4AD7-8871-E40FE8EE4D83}" destId="{4BAD04E7-35B5-4813-82C0-24EBCED12012}" srcOrd="2" destOrd="0" presId="urn:microsoft.com/office/officeart/2005/8/layout/hList2"/>
    <dgm:cxn modelId="{E6FC245E-85A3-4A22-A4D0-A3B21AF9AA4B}" type="presParOf" srcId="{440837F1-C710-4C33-A7E4-9835438EE419}" destId="{167821FC-90DB-4350-8C77-53B9E286AEC5}" srcOrd="3" destOrd="0" presId="urn:microsoft.com/office/officeart/2005/8/layout/hList2"/>
    <dgm:cxn modelId="{1FB96DEA-C4C0-4D0D-8577-DEE45ED3176A}" type="presParOf" srcId="{440837F1-C710-4C33-A7E4-9835438EE419}" destId="{61B0683B-642E-42E2-AC76-EF4EE8835B72}" srcOrd="4" destOrd="0" presId="urn:microsoft.com/office/officeart/2005/8/layout/hList2"/>
    <dgm:cxn modelId="{10EB6BCC-E622-4BAA-BE86-5896840D77A2}" type="presParOf" srcId="{61B0683B-642E-42E2-AC76-EF4EE8835B72}" destId="{80BFD9A6-3C46-4435-BD1B-720D7AE7D92A}" srcOrd="0" destOrd="0" presId="urn:microsoft.com/office/officeart/2005/8/layout/hList2"/>
    <dgm:cxn modelId="{5C242348-130E-439C-A5D2-87682601EF0B}" type="presParOf" srcId="{61B0683B-642E-42E2-AC76-EF4EE8835B72}" destId="{597B0D5F-F72C-4B90-B24F-35511ECBAD4C}" srcOrd="1" destOrd="0" presId="urn:microsoft.com/office/officeart/2005/8/layout/hList2"/>
    <dgm:cxn modelId="{17246A03-2804-4F55-BC0E-15EB89B6F4E0}" type="presParOf" srcId="{61B0683B-642E-42E2-AC76-EF4EE8835B72}" destId="{191FC742-4B39-4AFA-B45E-E7D1A1F3A537}" srcOrd="2" destOrd="0" presId="urn:microsoft.com/office/officeart/2005/8/layout/hList2"/>
    <dgm:cxn modelId="{76E3664C-6583-484B-845A-117010F18219}" type="presParOf" srcId="{440837F1-C710-4C33-A7E4-9835438EE419}" destId="{77614C88-35B0-4AAB-9149-AF0B37A6A3D9}" srcOrd="5" destOrd="0" presId="urn:microsoft.com/office/officeart/2005/8/layout/hList2"/>
    <dgm:cxn modelId="{DF7389BC-AE95-4A68-84C9-689FA703A429}" type="presParOf" srcId="{440837F1-C710-4C33-A7E4-9835438EE419}" destId="{DEC8801C-D5E1-4E62-A587-62DF24CB9A65}" srcOrd="6" destOrd="0" presId="urn:microsoft.com/office/officeart/2005/8/layout/hList2"/>
    <dgm:cxn modelId="{539ED6F2-8353-4269-9CCE-C6FA4CD356CF}" type="presParOf" srcId="{DEC8801C-D5E1-4E62-A587-62DF24CB9A65}" destId="{DEFE1FC3-2258-4D0E-BA6D-19CE478DF215}" srcOrd="0" destOrd="0" presId="urn:microsoft.com/office/officeart/2005/8/layout/hList2"/>
    <dgm:cxn modelId="{803BFD0E-FAD7-4EED-97B8-A218B8474FE1}" type="presParOf" srcId="{DEC8801C-D5E1-4E62-A587-62DF24CB9A65}" destId="{D1BB910C-24B9-4694-9CBC-D76009B30C75}" srcOrd="1" destOrd="0" presId="urn:microsoft.com/office/officeart/2005/8/layout/hList2"/>
    <dgm:cxn modelId="{62251C8E-47F5-4391-B3C6-D67106FA6704}" type="presParOf" srcId="{DEC8801C-D5E1-4E62-A587-62DF24CB9A65}" destId="{3C05FF77-C81A-4758-BFF2-CD93791DBE8F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B44FA8-DAED-4B67-A48E-D857F85396EA}">
      <dsp:nvSpPr>
        <dsp:cNvPr id="0" name=""/>
        <dsp:cNvSpPr/>
      </dsp:nvSpPr>
      <dsp:spPr>
        <a:xfrm>
          <a:off x="0" y="0"/>
          <a:ext cx="7577242" cy="3284313"/>
        </a:xfrm>
        <a:prstGeom prst="lef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F86AF1-D11F-450F-9D27-F599CE9AE290}">
      <dsp:nvSpPr>
        <dsp:cNvPr id="0" name=""/>
        <dsp:cNvSpPr/>
      </dsp:nvSpPr>
      <dsp:spPr>
        <a:xfrm>
          <a:off x="5300409" y="987632"/>
          <a:ext cx="1539371" cy="13137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TN" sz="2400" kern="1200" dirty="0" smtClean="0"/>
            <a:t>الوقاية </a:t>
          </a:r>
          <a:r>
            <a:rPr lang="ar-TN" sz="2400" kern="1200" dirty="0" smtClean="0"/>
            <a:t>من إنتاج النفايات</a:t>
          </a:r>
          <a:endParaRPr lang="fr-FR" sz="2400" kern="1200" dirty="0"/>
        </a:p>
      </dsp:txBody>
      <dsp:txXfrm>
        <a:off x="5364540" y="1051763"/>
        <a:ext cx="1411109" cy="1185463"/>
      </dsp:txXfrm>
    </dsp:sp>
    <dsp:sp modelId="{C56DB1AA-63EB-4200-B8A6-2E6BBADE2CDE}">
      <dsp:nvSpPr>
        <dsp:cNvPr id="0" name=""/>
        <dsp:cNvSpPr/>
      </dsp:nvSpPr>
      <dsp:spPr>
        <a:xfrm>
          <a:off x="3492553" y="985293"/>
          <a:ext cx="1565192" cy="131372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TN" sz="2400" b="1" kern="1200" dirty="0" smtClean="0"/>
            <a:t>جمع ونقل وفرز</a:t>
          </a:r>
          <a:r>
            <a:rPr lang="ar-SA" sz="2400" b="1" kern="1200" dirty="0" smtClean="0"/>
            <a:t> </a:t>
          </a:r>
          <a:r>
            <a:rPr lang="ar-TN" sz="2400" b="1" kern="1200" dirty="0" smtClean="0"/>
            <a:t>الفضلات </a:t>
          </a:r>
        </a:p>
      </dsp:txBody>
      <dsp:txXfrm>
        <a:off x="3556684" y="1049424"/>
        <a:ext cx="1436930" cy="1185463"/>
      </dsp:txXfrm>
    </dsp:sp>
    <dsp:sp modelId="{135BBA54-0B32-4E75-A348-880500487E78}">
      <dsp:nvSpPr>
        <dsp:cNvPr id="0" name=""/>
        <dsp:cNvSpPr/>
      </dsp:nvSpPr>
      <dsp:spPr>
        <a:xfrm>
          <a:off x="913840" y="968386"/>
          <a:ext cx="2456822" cy="131372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TN" sz="2400" b="1" kern="1200" dirty="0" smtClean="0"/>
            <a:t>المعالجة والتثمين والردم</a:t>
          </a:r>
          <a:endParaRPr lang="fr-FR" sz="2400" kern="1200" dirty="0"/>
        </a:p>
      </dsp:txBody>
      <dsp:txXfrm>
        <a:off x="977971" y="1032517"/>
        <a:ext cx="2328560" cy="11854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089B2D-4A3B-4D5D-834B-52C0985BC367}">
      <dsp:nvSpPr>
        <dsp:cNvPr id="0" name=""/>
        <dsp:cNvSpPr/>
      </dsp:nvSpPr>
      <dsp:spPr>
        <a:xfrm rot="5400000">
          <a:off x="9615912" y="2305573"/>
          <a:ext cx="3455078" cy="319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1755" tIns="0" rIns="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TN" sz="2400" b="1" u="sng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نقاط القوة</a:t>
          </a:r>
          <a:endParaRPr lang="fr-FR" sz="2400" b="1" u="sng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9615912" y="2305573"/>
        <a:ext cx="3455078" cy="319470"/>
      </dsp:txXfrm>
    </dsp:sp>
    <dsp:sp modelId="{05A15F8D-9DA7-40C2-B6F7-3CB4BA83EC47}">
      <dsp:nvSpPr>
        <dsp:cNvPr id="0" name=""/>
        <dsp:cNvSpPr/>
      </dsp:nvSpPr>
      <dsp:spPr>
        <a:xfrm>
          <a:off x="8654501" y="454867"/>
          <a:ext cx="2429024" cy="393602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281755" rIns="128016" bIns="128016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إيجاد مخرج للأزمات البيئة صفاقس</a:t>
          </a:r>
          <a:endParaRPr lang="fr-FR" sz="1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احداث </a:t>
          </a:r>
          <a:r>
            <a:rPr lang="ar-TN" sz="1800" b="1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وكالة </a:t>
          </a:r>
          <a:r>
            <a:rPr lang="ar-TN" sz="18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لكل ولاية </a:t>
          </a:r>
          <a:r>
            <a:rPr lang="ar-TN" sz="1800" b="1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أو أكثر لمعالجة الفشل في تحقيق التعاون بين البلديات</a:t>
          </a:r>
          <a:endParaRPr lang="fr-FR" sz="1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التحكم في كلفة الانجاز </a:t>
          </a:r>
          <a:r>
            <a:rPr lang="ar-TN" sz="1800" b="1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والاستغلال</a:t>
          </a:r>
          <a:endParaRPr lang="fr-FR" sz="1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تجميع كافة مراحل التصرف في النفايات (الوقاية ، الجمع ، النقل ، الفرز ، المعالجة)</a:t>
          </a:r>
          <a:endParaRPr lang="fr-FR" sz="1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تخفيف العبء على البلديات</a:t>
          </a:r>
          <a:endParaRPr lang="fr-FR" sz="1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8654501" y="454867"/>
        <a:ext cx="2429024" cy="3936025"/>
      </dsp:txXfrm>
    </dsp:sp>
    <dsp:sp modelId="{17F01B6A-2A7B-461D-B06F-3F18EDDB7179}">
      <dsp:nvSpPr>
        <dsp:cNvPr id="0" name=""/>
        <dsp:cNvSpPr/>
      </dsp:nvSpPr>
      <dsp:spPr>
        <a:xfrm>
          <a:off x="10290755" y="156167"/>
          <a:ext cx="638940" cy="63894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BAD04E7-35B5-4813-82C0-24EBCED12012}">
      <dsp:nvSpPr>
        <dsp:cNvPr id="0" name=""/>
        <dsp:cNvSpPr/>
      </dsp:nvSpPr>
      <dsp:spPr>
        <a:xfrm rot="5400000">
          <a:off x="6640591" y="2172829"/>
          <a:ext cx="3455078" cy="319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1755" tIns="0" rIns="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TN" sz="2400" b="1" u="sng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نقاط الضعف</a:t>
          </a:r>
          <a:endParaRPr lang="fr-FR" sz="2400" b="1" u="sng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640591" y="2172829"/>
        <a:ext cx="3455078" cy="319470"/>
      </dsp:txXfrm>
    </dsp:sp>
    <dsp:sp modelId="{8EB41DC2-4D07-474C-AB80-E9C6A24D4EE5}">
      <dsp:nvSpPr>
        <dsp:cNvPr id="0" name=""/>
        <dsp:cNvSpPr/>
      </dsp:nvSpPr>
      <dsp:spPr>
        <a:xfrm>
          <a:off x="6029129" y="469378"/>
          <a:ext cx="2063375" cy="3936025"/>
        </a:xfrm>
        <a:prstGeom prst="rect">
          <a:avLst/>
        </a:prstGeom>
        <a:solidFill>
          <a:srgbClr val="C5E9C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281755" rIns="128016" bIns="128016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 smtClean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تواصل الرفض </a:t>
          </a:r>
          <a:r>
            <a:rPr lang="ar-TN" sz="1800" b="1" kern="12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الاجتماعي لمنظومة </a:t>
          </a:r>
          <a:r>
            <a:rPr lang="ar-TN" sz="1800" b="1" kern="1200" dirty="0" smtClean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التصرف في النفايات </a:t>
          </a:r>
          <a:endParaRPr lang="fr-FR" sz="1800" b="1" kern="1200" dirty="0">
            <a:solidFill>
              <a:srgbClr val="FF000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إجراءات مخالفة </a:t>
          </a:r>
          <a:r>
            <a:rPr lang="ar-TN" sz="1800" b="1" kern="1200" dirty="0" smtClean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لما هو معمول به في الدول المقارنة (دور البلديات)</a:t>
          </a:r>
          <a:endParaRPr lang="fr-FR" sz="1800" b="1" kern="1200" dirty="0">
            <a:solidFill>
              <a:srgbClr val="FF000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 smtClean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تلكأ البلديات في المساهمة في تمويل المنظومة </a:t>
          </a:r>
          <a:endParaRPr lang="fr-FR" sz="1800" b="1" kern="1200" dirty="0">
            <a:solidFill>
              <a:srgbClr val="FF000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 smtClean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كلفة فشل الخيار</a:t>
          </a:r>
          <a:endParaRPr lang="fr-FR" sz="1800" b="1" kern="1200" dirty="0">
            <a:solidFill>
              <a:srgbClr val="FF000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 smtClean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ثقل الإجراءات الإدارية : التخصيص ، التمويل </a:t>
          </a:r>
          <a:r>
            <a:rPr lang="ar-SA" sz="1800" b="1" kern="1200" dirty="0" smtClean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...</a:t>
          </a:r>
          <a:endParaRPr lang="fr-FR" sz="1800" b="1" kern="1200" dirty="0">
            <a:solidFill>
              <a:srgbClr val="FF0000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029129" y="469378"/>
        <a:ext cx="2063375" cy="3936025"/>
      </dsp:txXfrm>
    </dsp:sp>
    <dsp:sp modelId="{484AC0F9-59DA-4724-B552-A6413A330D11}">
      <dsp:nvSpPr>
        <dsp:cNvPr id="0" name=""/>
        <dsp:cNvSpPr/>
      </dsp:nvSpPr>
      <dsp:spPr>
        <a:xfrm>
          <a:off x="7614251" y="19050"/>
          <a:ext cx="638940" cy="638940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91FC742-4B39-4AFA-B45E-E7D1A1F3A537}">
      <dsp:nvSpPr>
        <dsp:cNvPr id="0" name=""/>
        <dsp:cNvSpPr/>
      </dsp:nvSpPr>
      <dsp:spPr>
        <a:xfrm rot="5400000">
          <a:off x="4064625" y="2299596"/>
          <a:ext cx="3455078" cy="319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1755" tIns="0" rIns="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TN" sz="2400" b="1" u="sng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الفرص</a:t>
          </a:r>
          <a:endParaRPr lang="fr-FR" sz="2400" b="1" u="sng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064625" y="2299596"/>
        <a:ext cx="3455078" cy="319470"/>
      </dsp:txXfrm>
    </dsp:sp>
    <dsp:sp modelId="{597B0D5F-F72C-4B90-B24F-35511ECBAD4C}">
      <dsp:nvSpPr>
        <dsp:cNvPr id="0" name=""/>
        <dsp:cNvSpPr/>
      </dsp:nvSpPr>
      <dsp:spPr>
        <a:xfrm>
          <a:off x="3373284" y="469378"/>
          <a:ext cx="2274636" cy="3936025"/>
        </a:xfrm>
        <a:prstGeom prst="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281755" rIns="128016" bIns="128016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إعادة هيكلة منظومة التصرف في النفايات</a:t>
          </a:r>
          <a:endParaRPr lang="fr-FR" sz="1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إمكانية الحصول على تمويل المشاريع المتعلقة بالتصرف في النفايات من الممولين الدوليين</a:t>
          </a:r>
          <a:endParaRPr lang="fr-FR" sz="1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تأمين مشاركة القطاع الخاص باعتبار توحيد المخاطب والمسؤولية </a:t>
          </a:r>
          <a:endParaRPr lang="fr-FR" sz="1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373284" y="469378"/>
        <a:ext cx="2274636" cy="3936025"/>
      </dsp:txXfrm>
    </dsp:sp>
    <dsp:sp modelId="{80BFD9A6-3C46-4435-BD1B-720D7AE7D92A}">
      <dsp:nvSpPr>
        <dsp:cNvPr id="0" name=""/>
        <dsp:cNvSpPr/>
      </dsp:nvSpPr>
      <dsp:spPr>
        <a:xfrm>
          <a:off x="4970758" y="66517"/>
          <a:ext cx="638940" cy="63894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C05FF77-C81A-4758-BFF2-CD93791DBE8F}">
      <dsp:nvSpPr>
        <dsp:cNvPr id="0" name=""/>
        <dsp:cNvSpPr/>
      </dsp:nvSpPr>
      <dsp:spPr>
        <a:xfrm rot="5400000">
          <a:off x="1368307" y="2417276"/>
          <a:ext cx="3455078" cy="3194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1755" tIns="0" rIns="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TN" sz="2400" b="1" u="sng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التحديات</a:t>
          </a:r>
          <a:endParaRPr lang="fr-FR" sz="2400" b="1" u="sng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1368307" y="2417276"/>
        <a:ext cx="3455078" cy="319470"/>
      </dsp:txXfrm>
    </dsp:sp>
    <dsp:sp modelId="{D1BB910C-24B9-4694-9CBC-D76009B30C75}">
      <dsp:nvSpPr>
        <dsp:cNvPr id="0" name=""/>
        <dsp:cNvSpPr/>
      </dsp:nvSpPr>
      <dsp:spPr>
        <a:xfrm>
          <a:off x="660423" y="493562"/>
          <a:ext cx="2338416" cy="3936025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281755" rIns="128016" bIns="128016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ضرورة الحصول على موافقة الجماعات المحلية</a:t>
          </a:r>
          <a:endParaRPr lang="fr-FR" sz="1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ضرورة استكمال </a:t>
          </a:r>
          <a:r>
            <a:rPr lang="ar-TN" sz="1800" b="1" kern="1200" dirty="0" smtClean="0">
              <a:latin typeface="Sakkal Majalla" panose="02000000000000000000" pitchFamily="2" charset="-78"/>
              <a:cs typeface="Sakkal Majalla" panose="02000000000000000000" pitchFamily="2" charset="-78"/>
            </a:rPr>
            <a:t>تجسيم بقية المحاور (الجانب المالي </a:t>
          </a:r>
          <a:endParaRPr lang="fr-FR" sz="1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مواصلة اعتماد المصبات المراقبة على المدى القصير تفاديا لتفاقم الوضع</a:t>
          </a:r>
          <a:endParaRPr lang="fr-FR" sz="1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خطة تواصلية ناجعة بتدخل جميع الأطراف</a:t>
          </a:r>
          <a:endParaRPr lang="fr-FR" sz="1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TN" sz="1800" b="1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توفير العقارات لتجميع النفايات</a:t>
          </a:r>
          <a:endParaRPr lang="fr-FR" sz="1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800" b="1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60423" y="493562"/>
        <a:ext cx="2338416" cy="3936025"/>
      </dsp:txXfrm>
    </dsp:sp>
    <dsp:sp modelId="{DEFE1FC3-2258-4D0E-BA6D-19CE478DF215}">
      <dsp:nvSpPr>
        <dsp:cNvPr id="0" name=""/>
        <dsp:cNvSpPr/>
      </dsp:nvSpPr>
      <dsp:spPr>
        <a:xfrm>
          <a:off x="2249071" y="66517"/>
          <a:ext cx="638940" cy="638940"/>
        </a:xfrm>
        <a:prstGeom prst="rect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3142C-2D7E-4ABE-B5A0-6BD878CBCDAF}" type="datetimeFigureOut">
              <a:rPr lang="fr-FR" smtClean="0"/>
              <a:t>26/09/2023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A31F9-EAF8-4B62-8A5C-B3AF18EE52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330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03402-F1E9-4CC0-BE3C-BAAA365A49F5}" type="datetime3">
              <a:rPr lang="fr-FR" smtClean="0"/>
              <a:t>26.09.23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BE-5EE8-4F09-BBC5-7AB87DCDD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772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ABD16-0D74-41B5-B8A8-65112280B323}" type="datetime3">
              <a:rPr lang="fr-FR" smtClean="0"/>
              <a:t>26.09.23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BE-5EE8-4F09-BBC5-7AB87DCDD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06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3670-E37C-4EE1-BEEC-E3E22C72A290}" type="datetime3">
              <a:rPr lang="fr-FR" smtClean="0"/>
              <a:t>26.09.23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BE-5EE8-4F09-BBC5-7AB87DCDD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7705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esentació personalitzada">
  <p:cSld name="Presentació personalitzada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1"/>
          <p:cNvSpPr txBox="1">
            <a:spLocks noGrp="1"/>
          </p:cNvSpPr>
          <p:nvPr>
            <p:ph type="title"/>
          </p:nvPr>
        </p:nvSpPr>
        <p:spPr>
          <a:xfrm>
            <a:off x="734506" y="150833"/>
            <a:ext cx="10515600" cy="650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body" idx="1"/>
          </p:nvPr>
        </p:nvSpPr>
        <p:spPr>
          <a:xfrm>
            <a:off x="734505" y="1392237"/>
            <a:ext cx="10515599" cy="2036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314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A967-A940-4610-A44D-07EE22AEAD83}" type="datetime3">
              <a:rPr lang="fr-FR" smtClean="0"/>
              <a:t>26.09.23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BE-5EE8-4F09-BBC5-7AB87DCDD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4941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417BB-D67E-41AA-B31C-98AA6F66256F}" type="datetime3">
              <a:rPr lang="fr-FR" smtClean="0"/>
              <a:t>26.09.23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BE-5EE8-4F09-BBC5-7AB87DCDD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1109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E2730-FD5F-450F-88CB-09FEA3933236}" type="datetime3">
              <a:rPr lang="fr-FR" smtClean="0"/>
              <a:t>26.09.23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BE-5EE8-4F09-BBC5-7AB87DCDD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908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87F0-62E2-4D7F-A011-82D4BD2AD947}" type="datetime3">
              <a:rPr lang="fr-FR" smtClean="0"/>
              <a:t>26.09.23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BE-5EE8-4F09-BBC5-7AB87DCDD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09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ED947-7FEC-4514-9BD0-9144C3E0C11A}" type="datetime3">
              <a:rPr lang="fr-FR" smtClean="0"/>
              <a:t>26.09.23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BE-5EE8-4F09-BBC5-7AB87DCDD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49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84D5-4F80-49B0-9EAF-35BE8E1500FA}" type="datetime3">
              <a:rPr lang="fr-FR" smtClean="0"/>
              <a:t>26.09.23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BE-5EE8-4F09-BBC5-7AB87DCDD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785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3B84-C42A-49E0-97F3-ADC7CBB23721}" type="datetime3">
              <a:rPr lang="fr-FR" smtClean="0"/>
              <a:t>26.09.23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BE-5EE8-4F09-BBC5-7AB87DCDD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28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BBC40-162F-4E18-8225-2BE05F4FF157}" type="datetime3">
              <a:rPr lang="fr-FR" smtClean="0"/>
              <a:t>26.09.23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BE-5EE8-4F09-BBC5-7AB87DCDD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10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ACF86-748A-45D3-B27A-F4CE86DC0A49}" type="datetime3">
              <a:rPr lang="fr-FR" smtClean="0"/>
              <a:t>26.09.23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C6EBE-5EE8-4F09-BBC5-7AB87DCDD0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774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Image 1"/>
          <p:cNvSpPr>
            <a:spLocks noChangeAspect="1"/>
          </p:cNvSpPr>
          <p:nvPr/>
        </p:nvSpPr>
        <p:spPr bwMode="auto">
          <a:xfrm>
            <a:off x="5664202" y="981078"/>
            <a:ext cx="5937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9pPr>
          </a:lstStyle>
          <a:p>
            <a:endParaRPr lang="fr-FR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56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9pPr>
          </a:lstStyle>
          <a:p>
            <a:fld id="{D9651D73-8F91-44B1-90C6-FB5A3C086892}" type="slidenum">
              <a:rPr lang="en-US" sz="1200">
                <a:solidFill>
                  <a:srgbClr val="898989"/>
                </a:solidFill>
              </a:rPr>
              <a:pPr/>
              <a:t>1</a:t>
            </a:fld>
            <a:endParaRPr lang="en-US" sz="1200">
              <a:solidFill>
                <a:srgbClr val="898989"/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2121835" y="379713"/>
            <a:ext cx="7920880" cy="5862045"/>
            <a:chOff x="539552" y="395017"/>
            <a:chExt cx="7920880" cy="5379066"/>
          </a:xfrm>
        </p:grpSpPr>
        <p:sp>
          <p:nvSpPr>
            <p:cNvPr id="5" name="Subtitle 2"/>
            <p:cNvSpPr txBox="1">
              <a:spLocks/>
            </p:cNvSpPr>
            <p:nvPr/>
          </p:nvSpPr>
          <p:spPr>
            <a:xfrm>
              <a:off x="539552" y="1563109"/>
              <a:ext cx="7920880" cy="2476072"/>
            </a:xfrm>
            <a:prstGeom prst="rect">
              <a:avLst/>
            </a:prstGeom>
          </p:spPr>
          <p:txBody>
            <a:bodyPr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rtl="1">
                <a:buNone/>
                <a:defRPr/>
              </a:pPr>
              <a:r>
                <a:rPr lang="ar-TN" sz="6000" b="1" spc="50" dirty="0" smtClean="0">
                  <a:ln w="11430">
                    <a:solidFill>
                      <a:schemeClr val="tx2">
                        <a:lumMod val="50000"/>
                      </a:scheme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التعاون بين البلديات في مجال التصرف </a:t>
              </a:r>
              <a:r>
                <a:rPr lang="ar-TN" sz="6000" b="1" spc="50" dirty="0">
                  <a:ln w="11430">
                    <a:solidFill>
                      <a:schemeClr val="tx2">
                        <a:lumMod val="50000"/>
                      </a:schemeClr>
                    </a:solidFill>
                  </a:ln>
                  <a:solidFill>
                    <a:schemeClr val="accent1">
                      <a:lumMod val="50000"/>
                    </a:schemeClr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akkal Majalla" pitchFamily="2" charset="-78"/>
                  <a:cs typeface="Sakkal Majalla" pitchFamily="2" charset="-78"/>
                </a:rPr>
                <a:t>في النفايات المنزلية والشبيهة في تونس</a:t>
              </a:r>
            </a:p>
          </p:txBody>
        </p:sp>
        <p:sp>
          <p:nvSpPr>
            <p:cNvPr id="2051" name="ZoneTexte 7"/>
            <p:cNvSpPr txBox="1">
              <a:spLocks noChangeArrowheads="1"/>
            </p:cNvSpPr>
            <p:nvPr/>
          </p:nvSpPr>
          <p:spPr bwMode="auto">
            <a:xfrm>
              <a:off x="1367567" y="5293972"/>
              <a:ext cx="1880644" cy="480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9pPr>
            </a:lstStyle>
            <a:p>
              <a:pPr algn="r" rtl="1" eaLnBrk="1" hangingPunct="1"/>
              <a:r>
                <a:rPr lang="ar-TN" altLang="fr-FR" sz="2800" b="1" dirty="0" smtClean="0">
                  <a:solidFill>
                    <a:srgbClr val="99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26 </a:t>
              </a:r>
              <a:r>
                <a:rPr lang="ar-TN" altLang="fr-FR" sz="2800" b="1" dirty="0">
                  <a:solidFill>
                    <a:srgbClr val="99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سبتمبر 2023</a:t>
              </a:r>
              <a:endParaRPr lang="fr-FR" altLang="fr-FR" sz="2800" b="1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052" name="ZoneTexte 3"/>
            <p:cNvSpPr txBox="1">
              <a:spLocks noChangeArrowheads="1"/>
            </p:cNvSpPr>
            <p:nvPr/>
          </p:nvSpPr>
          <p:spPr bwMode="auto">
            <a:xfrm>
              <a:off x="2051720" y="407164"/>
              <a:ext cx="4896544" cy="988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AF_El Hada" pitchFamily="2" charset="-78"/>
                </a:defRPr>
              </a:lvl9pPr>
            </a:lstStyle>
            <a:p>
              <a:pPr algn="ctr" rtl="1"/>
              <a:r>
                <a:rPr lang="ar-TN" altLang="fr-FR" b="1" dirty="0">
                  <a:solidFill>
                    <a:srgbClr val="99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الجمهورية التونسية</a:t>
              </a:r>
            </a:p>
            <a:p>
              <a:pPr lvl="0" algn="ctr" rtl="1"/>
              <a:r>
                <a:rPr lang="ar-TN" altLang="fr-FR" b="1" dirty="0">
                  <a:solidFill>
                    <a:srgbClr val="99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وزارة </a:t>
              </a:r>
              <a:r>
                <a:rPr lang="ar-TN" altLang="fr-FR" b="1" dirty="0" smtClean="0">
                  <a:solidFill>
                    <a:srgbClr val="99000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الداخلية</a:t>
              </a:r>
              <a:endParaRPr lang="ar-TN" altLang="fr-FR" b="1" dirty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7" y="395017"/>
              <a:ext cx="684000" cy="10704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4701" y="325290"/>
            <a:ext cx="1094235" cy="1152000"/>
          </a:xfrm>
          <a:prstGeom prst="rect">
            <a:avLst/>
          </a:prstGeom>
        </p:spPr>
      </p:pic>
      <p:sp>
        <p:nvSpPr>
          <p:cNvPr id="10" name="ZoneTexte 7"/>
          <p:cNvSpPr txBox="1">
            <a:spLocks noChangeArrowheads="1"/>
          </p:cNvSpPr>
          <p:nvPr/>
        </p:nvSpPr>
        <p:spPr bwMode="auto">
          <a:xfrm>
            <a:off x="8283943" y="5153917"/>
            <a:ext cx="2565125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F_El Hada" pitchFamily="2" charset="-78"/>
              </a:defRPr>
            </a:lvl9pPr>
          </a:lstStyle>
          <a:p>
            <a:pPr algn="r" rtl="1" eaLnBrk="1" hangingPunct="1"/>
            <a:r>
              <a:rPr lang="ar-TN" altLang="fr-FR" sz="2800" b="1" dirty="0" smtClean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سميرة العبيدي</a:t>
            </a:r>
          </a:p>
          <a:p>
            <a:pPr algn="r" rtl="1" eaLnBrk="1" hangingPunct="1"/>
            <a:r>
              <a:rPr lang="ar-TN" altLang="fr-FR" sz="2000" b="1" dirty="0" smtClean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المديرة العامة للتراتيب والنظافة</a:t>
            </a:r>
          </a:p>
          <a:p>
            <a:pPr algn="r" rtl="1" eaLnBrk="1" hangingPunct="1"/>
            <a:r>
              <a:rPr lang="ar-TN" altLang="fr-FR" sz="2000" b="1" dirty="0" smtClean="0">
                <a:solidFill>
                  <a:srgbClr val="99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والعناية بالمحيط</a:t>
            </a:r>
            <a:endParaRPr lang="fr-FR" altLang="fr-FR" sz="2000" b="1" dirty="0">
              <a:solidFill>
                <a:srgbClr val="99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05451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43096" y="6348055"/>
            <a:ext cx="1173086" cy="365125"/>
          </a:xfrm>
          <a:prstGeom prst="rect">
            <a:avLst/>
          </a:prstGeom>
        </p:spPr>
        <p:txBody>
          <a:bodyPr/>
          <a:lstStyle/>
          <a:p>
            <a:fld id="{1CA92DBB-BC54-4E9F-9D6F-32C3A3806A1E}" type="slidenum">
              <a:rPr lang="x-none" smtClean="0"/>
              <a:pPr/>
              <a:t>10</a:t>
            </a:fld>
            <a:endParaRPr lang="x-none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28600" y="243487"/>
            <a:ext cx="11732490" cy="70423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TN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مشروع المرسوم المتعلق بالوكالات الجهوية أو </a:t>
            </a:r>
            <a:r>
              <a:rPr lang="ar-SA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</a:t>
            </a:r>
            <a:r>
              <a:rPr lang="ar-TN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بين جهوية للتصرف في النفايات المنزلية والمشابهة</a:t>
            </a:r>
          </a:p>
          <a:p>
            <a:endParaRPr lang="fr-FR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6002867" y="4734794"/>
            <a:ext cx="5220392" cy="13234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TN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البلديات </a:t>
            </a:r>
            <a:endParaRPr lang="fr-FR" sz="20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>
              <a:buFont typeface="Wingdings" pitchFamily="2" charset="2"/>
              <a:buChar char="v"/>
            </a:pPr>
            <a:r>
              <a:rPr lang="ar-TN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الوكالة الوطنية للتصرف في النفايات (منظومة </a:t>
            </a:r>
            <a:r>
              <a:rPr lang="ar-TN" sz="2000" b="1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إيكولف</a:t>
            </a:r>
            <a:r>
              <a:rPr lang="ar-TN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)</a:t>
            </a:r>
          </a:p>
          <a:p>
            <a:pPr algn="r" rtl="1">
              <a:buFont typeface="Wingdings" pitchFamily="2" charset="2"/>
              <a:buChar char="v"/>
            </a:pPr>
            <a:r>
              <a:rPr lang="ar-TN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وزارات أخرى (دعم)</a:t>
            </a:r>
            <a:endParaRPr lang="ar-TN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fr-FR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002867" y="4067073"/>
            <a:ext cx="5220391" cy="707886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TN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إحالة الممتلكات المنقولة والعقارية (الحقوق والالتزامات)</a:t>
            </a:r>
          </a:p>
          <a:p>
            <a:pPr algn="r" rtl="1"/>
            <a:r>
              <a:rPr lang="ar-TN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* إلحاق الأعوان المباشرين باعتماد معياري الخبرة والكفاءة</a:t>
            </a:r>
            <a:endParaRPr lang="fr-FR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3096" y="4651848"/>
            <a:ext cx="5076604" cy="132343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TN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TN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وزير الداخلية .</a:t>
            </a:r>
            <a:endParaRPr lang="fr-FR" sz="2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>
              <a:buFont typeface="Wingdings" pitchFamily="2" charset="2"/>
              <a:buChar char="v"/>
            </a:pPr>
            <a:r>
              <a:rPr lang="ar-TN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الوزير المكلف بالبيئة</a:t>
            </a:r>
          </a:p>
          <a:p>
            <a:pPr algn="r" rtl="1">
              <a:buFont typeface="Wingdings" pitchFamily="2" charset="2"/>
              <a:buChar char="v"/>
            </a:pPr>
            <a:r>
              <a:rPr lang="ar-TN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آليات التنسيق بين السل</a:t>
            </a:r>
            <a:r>
              <a:rPr lang="ar-SA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ط</a:t>
            </a:r>
            <a:r>
              <a:rPr lang="ar-TN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ة المركزية والجماعات المحلية </a:t>
            </a:r>
          </a:p>
          <a:p>
            <a:pPr algn="r" rtl="1">
              <a:buFont typeface="Wingdings" pitchFamily="2" charset="2"/>
              <a:buChar char="v"/>
            </a:pPr>
            <a:r>
              <a:rPr lang="ar-TN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TN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أمر لضبط التنظيم الإداري والمالي وطرق التسيير </a:t>
            </a:r>
            <a:r>
              <a:rPr lang="ar-TN" sz="2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</a:t>
            </a:r>
            <a:r>
              <a:rPr lang="ar-TN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المجال </a:t>
            </a:r>
            <a:r>
              <a:rPr lang="ar-TN" sz="2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الترابي</a:t>
            </a:r>
            <a:endParaRPr lang="ar-TN" sz="2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0" name="Diagramme 9"/>
          <p:cNvGraphicFramePr/>
          <p:nvPr>
            <p:extLst/>
          </p:nvPr>
        </p:nvGraphicFramePr>
        <p:xfrm>
          <a:off x="4455695" y="724619"/>
          <a:ext cx="7632848" cy="328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Flèche droite rayée 12"/>
          <p:cNvSpPr/>
          <p:nvPr/>
        </p:nvSpPr>
        <p:spPr>
          <a:xfrm rot="5400000">
            <a:off x="10374047" y="3172453"/>
            <a:ext cx="714380" cy="645190"/>
          </a:xfrm>
          <a:prstGeom prst="stripedRightArrow">
            <a:avLst>
              <a:gd name="adj1" fmla="val 50000"/>
              <a:gd name="adj2" fmla="val 568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droite rayée 13"/>
          <p:cNvSpPr/>
          <p:nvPr/>
        </p:nvSpPr>
        <p:spPr>
          <a:xfrm rot="5400000">
            <a:off x="8498936" y="3143633"/>
            <a:ext cx="714380" cy="645190"/>
          </a:xfrm>
          <a:prstGeom prst="stripedRightArrow">
            <a:avLst>
              <a:gd name="adj1" fmla="val 50000"/>
              <a:gd name="adj2" fmla="val 568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droite rayée 14"/>
          <p:cNvSpPr/>
          <p:nvPr/>
        </p:nvSpPr>
        <p:spPr>
          <a:xfrm rot="5400000">
            <a:off x="6148070" y="3143633"/>
            <a:ext cx="714380" cy="645190"/>
          </a:xfrm>
          <a:prstGeom prst="stripedRightArrow">
            <a:avLst>
              <a:gd name="adj1" fmla="val 50000"/>
              <a:gd name="adj2" fmla="val 568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43096" y="1555399"/>
            <a:ext cx="4378511" cy="22467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1" algn="just" rtl="1">
              <a:defRPr/>
            </a:pPr>
            <a:r>
              <a:rPr lang="ar-TN" sz="2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اللجنة الوطنية </a:t>
            </a:r>
            <a:r>
              <a:rPr lang="ar-TN" sz="2000" b="1" dirty="0" err="1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لحوكمة</a:t>
            </a:r>
            <a:r>
              <a:rPr lang="ar-TN" sz="2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التصرف في النفايات المنزلية والمشابهة برئاسة الحكومة</a:t>
            </a:r>
            <a:r>
              <a:rPr lang="ar-TN" sz="20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:</a:t>
            </a:r>
          </a:p>
          <a:p>
            <a:pPr marL="457200" lvl="1" algn="just" rtl="1">
              <a:defRPr/>
            </a:pPr>
            <a:r>
              <a:rPr lang="ar-TN" sz="20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 متابعة ومرافقة إحداث الوكالات</a:t>
            </a:r>
          </a:p>
          <a:p>
            <a:pPr marL="457200" lvl="1" algn="just" rtl="1">
              <a:defRPr/>
            </a:pPr>
            <a:r>
              <a:rPr lang="ar-TN" sz="20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 متابعة تنفيذ السياسة العامة للدولة </a:t>
            </a:r>
          </a:p>
          <a:p>
            <a:pPr marL="457200" lvl="1" algn="just" rtl="1">
              <a:defRPr/>
            </a:pPr>
            <a:r>
              <a:rPr lang="ar-TN" sz="20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 البت في الإشكاليات المتعلقة بتنفيذ السياسات العامة</a:t>
            </a:r>
            <a:endParaRPr lang="ar-SA" sz="2000" b="1" dirty="0" smtClean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lvl="1" algn="just" rtl="1">
              <a:defRPr/>
            </a:pPr>
            <a:r>
              <a:rPr lang="ar-SA" sz="20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</a:t>
            </a:r>
            <a:r>
              <a:rPr lang="ar-TN" sz="20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تنفيذ برامج التعاون الدولي وإعداد تقارير سنوية</a:t>
            </a:r>
            <a:endParaRPr lang="ar-TN" sz="2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002867" y="6042376"/>
            <a:ext cx="5220391" cy="40011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 rtl="1"/>
            <a:r>
              <a:rPr lang="ar-TN" sz="2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اعتماد المرحلية في إحداث الوكالات</a:t>
            </a:r>
            <a:endParaRPr lang="fr-FR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0544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7500" y="102929"/>
            <a:ext cx="7755765" cy="83898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TN" sz="6000" b="1" spc="50" dirty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ملاحظات بشأن مشروع المرسوم </a:t>
            </a:r>
            <a:endParaRPr lang="fr-FR" sz="60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3072635298"/>
              </p:ext>
            </p:extLst>
          </p:nvPr>
        </p:nvGraphicFramePr>
        <p:xfrm>
          <a:off x="121719" y="977774"/>
          <a:ext cx="11596914" cy="4429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7575" y="5502039"/>
            <a:ext cx="12003741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88900" indent="-88900" algn="r" rtl="1"/>
            <a:r>
              <a:rPr lang="ar-TN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إحكام </a:t>
            </a:r>
            <a:r>
              <a:rPr lang="ar-TN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ادارة المخاطر للمشروع من حيث التحكم في الكلفة </a:t>
            </a:r>
            <a:r>
              <a:rPr lang="ar-TN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والوقت</a:t>
            </a:r>
            <a:r>
              <a:rPr lang="ar-SA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TN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TN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انتهاج المرحلية </a:t>
            </a:r>
            <a:r>
              <a:rPr lang="ar-TN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 خلال نقل الاختصاصات </a:t>
            </a:r>
            <a:r>
              <a:rPr lang="ar-TN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ذات الصبغة المتأكدة والعاجلة </a:t>
            </a:r>
            <a:r>
              <a:rPr lang="ar-TN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التصرف </a:t>
            </a:r>
            <a:r>
              <a:rPr lang="ar-TN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 منشآت معالجة وتثمين النفايات المنزلية </a:t>
            </a:r>
            <a:r>
              <a:rPr lang="ar-TN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والمشابهة، تسيير </a:t>
            </a:r>
            <a:r>
              <a:rPr lang="ar-TN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منظومات </a:t>
            </a:r>
            <a:r>
              <a:rPr lang="ar-TN" sz="2800" b="1" dirty="0" err="1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الرسكلة</a:t>
            </a:r>
            <a:r>
              <a:rPr lang="ar-TN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TN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</a:t>
            </a:r>
            <a:r>
              <a:rPr lang="ar-TN" sz="2800" b="1" dirty="0" err="1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ايكولف</a:t>
            </a:r>
            <a:r>
              <a:rPr lang="ar-TN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TN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التسميد </a:t>
            </a:r>
            <a:r>
              <a:rPr lang="ar-SA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...</a:t>
            </a:r>
            <a:r>
              <a:rPr lang="ar-TN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)على </a:t>
            </a:r>
            <a:r>
              <a:rPr lang="ar-TN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المستوى الجهوي </a:t>
            </a:r>
            <a:r>
              <a:rPr lang="ar-TN" sz="2800" b="1" dirty="0" smtClean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مع تشريك البلدية مركز الولاية (كمية الفضلات ، الإمكانيات)</a:t>
            </a:r>
            <a:endParaRPr lang="fr-FR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8736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A71E-D95B-4190-9702-2670CD2E0CA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 descr="https://scontent.ftun6-1.fna.fbcdn.net/v/t1.0-9/92353928_2765545493561999_3309635419578040320_n.jpg?_nc_cat=105&amp;_nc_sid=8bfeb9&amp;_nc_ohc=lUGbOBj0t-MAX9Q9kEG&amp;_nc_ht=scontent.ftun6-1.fna&amp;oh=3a085f8e3903de73d4e75c7496cd80b5&amp;oe=5F03F39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531440"/>
            <a:ext cx="9134156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https://scontent-mxp1-1.xx.fbcdn.net/v/t1.0-9/14333721_752164608254859_4339994723900700140_n.jpg?oh=33430932bcbab2c5fbdc6d6755032a88&amp;oe=5873721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1504" y="4797152"/>
            <a:ext cx="9145016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4279900" y="2073426"/>
            <a:ext cx="30103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TN" sz="6000" b="1" spc="50" dirty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مع الشكر</a:t>
            </a:r>
            <a:endParaRPr lang="fr-FR" sz="60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33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ar-TN" sz="6000" b="1" spc="50" dirty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akkal Majalla" pitchFamily="2" charset="-78"/>
                <a:ea typeface="+mn-ea"/>
                <a:cs typeface="Sakkal Majalla" pitchFamily="2" charset="-78"/>
              </a:rPr>
              <a:t>الاطار العام</a:t>
            </a:r>
            <a:r>
              <a:rPr lang="ar-TN" dirty="0"/>
              <a:t/>
            </a:r>
            <a:br>
              <a:rPr lang="ar-TN" dirty="0"/>
            </a:br>
            <a:endParaRPr lang="en-US" dirty="0"/>
          </a:p>
        </p:txBody>
      </p:sp>
      <p:sp>
        <p:nvSpPr>
          <p:cNvPr id="14" name="Espace réservé du contenu 13"/>
          <p:cNvSpPr>
            <a:spLocks noGrp="1"/>
          </p:cNvSpPr>
          <p:nvPr>
            <p:ph idx="1"/>
          </p:nvPr>
        </p:nvSpPr>
        <p:spPr>
          <a:xfrm>
            <a:off x="838200" y="1282700"/>
            <a:ext cx="10515600" cy="5308599"/>
          </a:xfrm>
        </p:spPr>
        <p:txBody>
          <a:bodyPr>
            <a:normAutofit fontScale="40000" lnSpcReduction="20000"/>
          </a:bodyPr>
          <a:lstStyle/>
          <a:p>
            <a:pPr marL="0" indent="0" algn="just" rtl="1">
              <a:buNone/>
            </a:pPr>
            <a:r>
              <a:rPr lang="ar-TN" sz="5800" b="1" u="sng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المبدأ </a:t>
            </a:r>
          </a:p>
          <a:p>
            <a:pPr marL="0" indent="0" algn="just" rtl="1">
              <a:buNone/>
            </a:pPr>
            <a:r>
              <a:rPr lang="ar-TN" sz="3600" b="1" dirty="0"/>
              <a:t>	</a:t>
            </a:r>
            <a:r>
              <a:rPr lang="ar-TN" sz="5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</a:t>
            </a:r>
            <a:r>
              <a:rPr lang="ar-TN" sz="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للجماعات المحلية أن تتعاون وأن تنشئ شراكات فيما بينها </a:t>
            </a:r>
            <a:r>
              <a:rPr lang="ar-TN" sz="5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لتنفيذ  برامج </a:t>
            </a:r>
            <a:r>
              <a:rPr lang="ar-TN" sz="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 </a:t>
            </a:r>
            <a:r>
              <a:rPr lang="ar-TN" sz="5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إنجاز أعمال</a:t>
            </a:r>
            <a:r>
              <a:rPr lang="ar-TN" sz="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ذات مصلحة مشتركة ويضبط القانون قواعد التعاون والشراكة</a:t>
            </a:r>
          </a:p>
          <a:p>
            <a:pPr marL="0" indent="0" algn="just" rtl="1">
              <a:buNone/>
            </a:pPr>
            <a:r>
              <a:rPr lang="ar-TN" sz="5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	                         </a:t>
            </a:r>
            <a:r>
              <a:rPr lang="ar-TN" sz="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تكريس قانوني و ترتيبي لمجلات التعاون بين البلديات </a:t>
            </a:r>
          </a:p>
          <a:p>
            <a:pPr algn="just" rtl="1"/>
            <a:r>
              <a:rPr lang="ar-TN" sz="5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القانون </a:t>
            </a:r>
            <a:r>
              <a:rPr lang="ar-TN" sz="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الأساسي للبلديات لسنة </a:t>
            </a:r>
            <a:r>
              <a:rPr lang="ar-TN" sz="5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1975</a:t>
            </a:r>
            <a:endParaRPr lang="ar-TN" sz="5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r>
              <a:rPr lang="ar-TN" sz="5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القانون </a:t>
            </a:r>
            <a:r>
              <a:rPr lang="ar-TN" sz="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عدد 41 لسنة 1996 مؤرخ في 10 جوان 1996متعلق بالنفايات وبمراقبة </a:t>
            </a:r>
            <a:r>
              <a:rPr lang="ar-TN" sz="5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TN" sz="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التصرف فيها </a:t>
            </a:r>
            <a:r>
              <a:rPr lang="ar-TN" sz="5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وإزالتها</a:t>
            </a:r>
            <a:endParaRPr lang="ar-TN" sz="5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r>
              <a:rPr lang="ar-TN" sz="5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منشور </a:t>
            </a:r>
            <a:r>
              <a:rPr lang="ar-TN" sz="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السيد وزير الداخلية عدد 5 المؤرخ في 30 </a:t>
            </a:r>
            <a:r>
              <a:rPr lang="ar-TN" sz="50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افريل</a:t>
            </a:r>
            <a:r>
              <a:rPr lang="ar-TN" sz="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2013 حول دفع الشراكة </a:t>
            </a:r>
            <a:r>
              <a:rPr lang="ar-TN" sz="5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بين </a:t>
            </a:r>
            <a:r>
              <a:rPr lang="ar-TN" sz="5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البلديات </a:t>
            </a:r>
            <a:endParaRPr lang="ar-TN" sz="50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just" rtl="1"/>
            <a:r>
              <a:rPr lang="ar-TN" sz="5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مجلة الجماعات المحلية</a:t>
            </a:r>
          </a:p>
          <a:p>
            <a:pPr algn="just" rtl="1"/>
            <a:r>
              <a:rPr lang="ar-TN" sz="5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الأمر الحكومي عدد 367 لسنة 2016 المتعلق بضبط نسب الفائدة وآجال </a:t>
            </a:r>
            <a:r>
              <a:rPr lang="ar-TN" sz="5000" b="1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إسترجاع</a:t>
            </a:r>
            <a:r>
              <a:rPr lang="ar-TN" sz="5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القروض المسندة من صندوق القروض</a:t>
            </a:r>
            <a:endParaRPr lang="ar-TN" dirty="0"/>
          </a:p>
          <a:p>
            <a:pPr marL="0" indent="0" algn="just" rtl="1">
              <a:buNone/>
            </a:pPr>
            <a:r>
              <a:rPr lang="ar-TN" sz="5900" b="1" u="sng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مجالات  التعاون محددة بصلاحيات </a:t>
            </a:r>
            <a:r>
              <a:rPr lang="ar-TN" sz="5800" b="1" u="sng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البلديات</a:t>
            </a:r>
            <a:r>
              <a:rPr lang="ar-TN" b="1" dirty="0"/>
              <a:t> </a:t>
            </a:r>
            <a:r>
              <a:rPr lang="ar-TN" dirty="0"/>
              <a:t>: </a:t>
            </a:r>
            <a:r>
              <a:rPr lang="ar-TN" sz="45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الجمع والنقل والفرز </a:t>
            </a:r>
            <a:r>
              <a:rPr lang="ar-TN" sz="45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والرسكلة</a:t>
            </a:r>
            <a:r>
              <a:rPr lang="ar-TN" sz="45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اضافة لتعهد المصبات البلدية </a:t>
            </a:r>
          </a:p>
          <a:p>
            <a:pPr marL="0" indent="0" algn="just" rtl="1">
              <a:buNone/>
            </a:pPr>
            <a:r>
              <a:rPr lang="ar-TN" sz="5900" b="1" u="sng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الأهداف :</a:t>
            </a:r>
          </a:p>
          <a:p>
            <a:pPr marL="285750" indent="-285750" algn="just" rtl="1">
              <a:buFont typeface="Wingdings" panose="05000000000000000000" pitchFamily="2" charset="2"/>
              <a:buChar char="q"/>
            </a:pPr>
            <a:r>
              <a:rPr lang="ar-TN" sz="4300" b="1" dirty="0" err="1">
                <a:latin typeface="Sakkal Majalla" panose="02000000000000000000" pitchFamily="2" charset="-78"/>
                <a:cs typeface="Sakkal Majalla" panose="02000000000000000000" pitchFamily="2" charset="-78"/>
              </a:rPr>
              <a:t>الاقنصاد</a:t>
            </a:r>
            <a:r>
              <a:rPr lang="ar-TN" sz="4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في تكاليف المشاريع التي تتطلب استثمارات </a:t>
            </a:r>
            <a:r>
              <a:rPr lang="ar-TN" sz="4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هامة </a:t>
            </a:r>
            <a:endParaRPr lang="ar-TN" sz="43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285750" indent="-285750" algn="just" rtl="1">
              <a:buFont typeface="Wingdings" panose="05000000000000000000" pitchFamily="2" charset="2"/>
              <a:buChar char="q"/>
            </a:pPr>
            <a:r>
              <a:rPr lang="ar-TN" sz="4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تلافي تشتت المبادرات والمشاريع </a:t>
            </a:r>
            <a:r>
              <a:rPr lang="ar-TN" sz="43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البلدية وترشيد </a:t>
            </a:r>
            <a:r>
              <a:rPr lang="ar-TN" sz="4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التصرف المالي والإداري </a:t>
            </a:r>
          </a:p>
          <a:p>
            <a:pPr marL="285750" indent="-285750" algn="just" rtl="1">
              <a:buFont typeface="Wingdings" panose="05000000000000000000" pitchFamily="2" charset="2"/>
              <a:buChar char="q"/>
            </a:pPr>
            <a:r>
              <a:rPr lang="ar-TN" sz="4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تدعيم المرافق المحلية وخدمات القرب</a:t>
            </a:r>
          </a:p>
          <a:p>
            <a:pPr marL="285750" indent="-285750" algn="just" rtl="1">
              <a:buFont typeface="Wingdings" panose="05000000000000000000" pitchFamily="2" charset="2"/>
              <a:buChar char="q"/>
            </a:pPr>
            <a:r>
              <a:rPr lang="ar-TN" sz="43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تمتين الترابط الترابي والعمراني بين مكونات النسيج البلدي </a:t>
            </a: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84D5-4F80-49B0-9EAF-35BE8E1500FA}" type="datetime3">
              <a:rPr lang="fr-FR" smtClean="0"/>
              <a:pPr/>
              <a:t>26.09.23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BE-5EE8-4F09-BBC5-7AB87DCDD07C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Flèche gauche 5"/>
          <p:cNvSpPr/>
          <p:nvPr/>
        </p:nvSpPr>
        <p:spPr>
          <a:xfrm>
            <a:off x="9548628" y="2239963"/>
            <a:ext cx="660400" cy="177800"/>
          </a:xfrm>
          <a:prstGeom prst="leftArrow">
            <a:avLst>
              <a:gd name="adj1" fmla="val 10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206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25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iapositive think-cell" r:id="rId4" imgW="360" imgH="360" progId="TCLayout.ActiveDocument.1">
                  <p:embed/>
                </p:oleObj>
              </mc:Choice>
              <mc:Fallback>
                <p:oleObj name="Diapositive think-cell" r:id="rId4" imgW="360" imgH="360" progId="TCLayout.ActiveDocument.1">
                  <p:embed/>
                  <p:pic>
                    <p:nvPicPr>
                      <p:cNvPr id="44034" name="Object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5589" y="1589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4035" name="Picture 5"/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50006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Text Placeholder 1"/>
          <p:cNvSpPr txBox="1">
            <a:spLocks/>
          </p:cNvSpPr>
          <p:nvPr/>
        </p:nvSpPr>
        <p:spPr bwMode="auto">
          <a:xfrm>
            <a:off x="1524001" y="357189"/>
            <a:ext cx="4716463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59886" tIns="71976" rIns="251920" bIns="0">
            <a:spAutoFit/>
          </a:bodyPr>
          <a:lstStyle>
            <a:lvl1pPr>
              <a:lnSpc>
                <a:spcPct val="90000"/>
              </a:lnSpc>
              <a:buFont typeface="Arial Narrow" panose="020B0606020202030204" pitchFamily="34" charset="0"/>
              <a:buChar char="•"/>
              <a:defRPr sz="21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1pPr>
            <a:lvl2pPr marL="742950" indent="-285750">
              <a:lnSpc>
                <a:spcPct val="90000"/>
              </a:lnSpc>
              <a:spcBef>
                <a:spcPts val="1200"/>
              </a:spcBef>
              <a:buFont typeface="Arial Narrow" panose="020B0606020202030204" pitchFamily="34" charset="0"/>
              <a:buChar char="&gt;"/>
              <a:defRPr sz="21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2pPr>
            <a:lvl3pPr marL="1143000" indent="-228600">
              <a:lnSpc>
                <a:spcPct val="90000"/>
              </a:lnSpc>
              <a:spcBef>
                <a:spcPts val="400"/>
              </a:spcBef>
              <a:buFont typeface="Arial Narrow" panose="020B0606020202030204" pitchFamily="34" charset="0"/>
              <a:buChar char="–"/>
              <a:defRPr sz="21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3pPr>
            <a:lvl4pPr marL="1600200" indent="-228600">
              <a:lnSpc>
                <a:spcPct val="90000"/>
              </a:lnSpc>
              <a:spcBef>
                <a:spcPts val="200"/>
              </a:spcBef>
              <a:buFont typeface="Arial Narrow" panose="020B0606020202030204" pitchFamily="34" charset="0"/>
              <a:buChar char="-"/>
              <a:defRPr sz="21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  <a:sym typeface="+mn-lt"/>
              </a:defRPr>
            </a:lvl4pPr>
            <a:lvl5pPr marL="2057400" indent="-228600">
              <a:lnSpc>
                <a:spcPct val="93000"/>
              </a:lnSpc>
              <a:buFont typeface="Arial Narrow" panose="020B0606020202030204" pitchFamily="34" charset="0"/>
              <a:buChar char="»"/>
              <a:defRPr sz="17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Font typeface="Arial Narrow" panose="020B0606020202030204" pitchFamily="34" charset="0"/>
              <a:buChar char="»"/>
              <a:defRPr sz="17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Font typeface="Arial Narrow" panose="020B0606020202030204" pitchFamily="34" charset="0"/>
              <a:buChar char="»"/>
              <a:defRPr sz="17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Font typeface="Arial Narrow" panose="020B0606020202030204" pitchFamily="34" charset="0"/>
              <a:buChar char="»"/>
              <a:defRPr sz="17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Font typeface="Arial Narrow" panose="020B0606020202030204" pitchFamily="34" charset="0"/>
              <a:buChar char="»"/>
              <a:defRPr sz="170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fr-FR" altLang="fr-FR" sz="2000" b="1" dirty="0">
                <a:latin typeface="Arial" panose="020B0604020202020204" pitchFamily="34" charset="0"/>
              </a:rPr>
              <a:t>Ministère des Affaires Locales </a:t>
            </a:r>
          </a:p>
          <a:p>
            <a:pPr algn="ctr" eaLnBrk="1" hangingPunct="1">
              <a:lnSpc>
                <a:spcPct val="100000"/>
              </a:lnSpc>
              <a:buFontTx/>
              <a:buNone/>
            </a:pPr>
            <a:r>
              <a:rPr lang="fr-FR" altLang="fr-FR" sz="2000" b="1" dirty="0">
                <a:latin typeface="Arial" panose="020B0604020202020204" pitchFamily="34" charset="0"/>
              </a:rPr>
              <a:t>et de l’Environnement</a:t>
            </a:r>
            <a:endParaRPr lang="fr-FR" altLang="fr-FR" sz="1600" dirty="0">
              <a:latin typeface="Arial" panose="020B0604020202020204" pitchFamily="34" charset="0"/>
            </a:endParaRPr>
          </a:p>
        </p:txBody>
      </p:sp>
      <p:sp>
        <p:nvSpPr>
          <p:cNvPr id="15" name="Title 3"/>
          <p:cNvSpPr txBox="1">
            <a:spLocks/>
          </p:cNvSpPr>
          <p:nvPr/>
        </p:nvSpPr>
        <p:spPr bwMode="auto">
          <a:xfrm>
            <a:off x="1184275" y="1801813"/>
            <a:ext cx="53403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59886" tIns="0" rIns="251920" bIns="107965" anchor="b">
            <a:spAutoFit/>
          </a:bodyPr>
          <a:lstStyle/>
          <a:p>
            <a:pPr algn="ctr">
              <a:lnSpc>
                <a:spcPct val="90000"/>
              </a:lnSpc>
              <a:defRPr/>
            </a:pPr>
            <a:endParaRPr lang="fr-FR" sz="2000" b="1" kern="0" dirty="0">
              <a:latin typeface="+mj-lt"/>
              <a:ea typeface="+mj-ea"/>
              <a:cs typeface="+mj-cs"/>
              <a:sym typeface="+mn-lt"/>
            </a:endParaRPr>
          </a:p>
          <a:p>
            <a:pPr algn="ctr">
              <a:lnSpc>
                <a:spcPct val="90000"/>
              </a:lnSpc>
              <a:defRPr/>
            </a:pPr>
            <a:r>
              <a:rPr lang="fr-FR" sz="2000" b="1" kern="0" dirty="0">
                <a:latin typeface="+mj-lt"/>
                <a:ea typeface="+mj-ea"/>
                <a:cs typeface="+mj-cs"/>
                <a:sym typeface="+mn-lt"/>
              </a:rPr>
              <a:t>« ETUDE PORTANT SUR LA CREATION D’AGENCES DE GESTION DES SERVICES URBAINS »</a:t>
            </a:r>
            <a:endParaRPr lang="fr-FR" sz="2000" kern="0" dirty="0">
              <a:latin typeface="+mj-lt"/>
              <a:ea typeface="+mj-ea"/>
              <a:cs typeface="+mj-cs"/>
              <a:sym typeface="+mn-lt"/>
            </a:endParaRPr>
          </a:p>
          <a:p>
            <a:pPr algn="ctr">
              <a:lnSpc>
                <a:spcPct val="90000"/>
              </a:lnSpc>
              <a:defRPr/>
            </a:pPr>
            <a:endParaRPr lang="fr-FR" sz="2000" kern="0" dirty="0">
              <a:latin typeface="+mj-lt"/>
              <a:ea typeface="+mj-ea"/>
              <a:cs typeface="+mj-cs"/>
              <a:sym typeface="+mn-lt"/>
            </a:endParaRPr>
          </a:p>
          <a:p>
            <a:pPr algn="ctr">
              <a:lnSpc>
                <a:spcPct val="90000"/>
              </a:lnSpc>
              <a:defRPr/>
            </a:pPr>
            <a:r>
              <a:rPr lang="fr-FR" sz="2000" b="1" i="1" kern="0" dirty="0">
                <a:latin typeface="+mj-lt"/>
                <a:ea typeface="+mj-ea"/>
                <a:cs typeface="+mj-cs"/>
                <a:sym typeface="+mn-lt"/>
              </a:rPr>
              <a:t>Présentation de l’état d’avancement</a:t>
            </a:r>
          </a:p>
        </p:txBody>
      </p:sp>
      <p:sp>
        <p:nvSpPr>
          <p:cNvPr id="17" name="Text Placeholder 2"/>
          <p:cNvSpPr txBox="1">
            <a:spLocks/>
          </p:cNvSpPr>
          <p:nvPr/>
        </p:nvSpPr>
        <p:spPr bwMode="auto">
          <a:xfrm>
            <a:off x="1452562" y="6000751"/>
            <a:ext cx="4200526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59886" tIns="0" rIns="251920" bIns="0" anchor="b">
            <a:spAutoFit/>
          </a:bodyPr>
          <a:lstStyle/>
          <a:p>
            <a:pPr algn="ctr" eaLnBrk="1" hangingPunct="1">
              <a:lnSpc>
                <a:spcPct val="90000"/>
              </a:lnSpc>
              <a:buFont typeface="Arial Narrow" pitchFamily="34" charset="0"/>
              <a:buNone/>
              <a:defRPr/>
            </a:pPr>
            <a:r>
              <a:rPr lang="en-US" sz="1600" b="1" kern="0" dirty="0" err="1">
                <a:sym typeface="+mn-lt"/>
              </a:rPr>
              <a:t>Mechtel</a:t>
            </a:r>
            <a:r>
              <a:rPr lang="en-US" sz="1600" b="1" kern="0" dirty="0">
                <a:sym typeface="+mn-lt"/>
              </a:rPr>
              <a:t> 26/02/ 2018</a:t>
            </a:r>
          </a:p>
        </p:txBody>
      </p:sp>
      <p:pic>
        <p:nvPicPr>
          <p:cNvPr id="44039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5" y="4521200"/>
            <a:ext cx="114300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0" name="Picture 9" descr="www.nomisma.it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1188" y="4310064"/>
            <a:ext cx="200025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Placeholder 1"/>
          <p:cNvSpPr txBox="1">
            <a:spLocks/>
          </p:cNvSpPr>
          <p:nvPr/>
        </p:nvSpPr>
        <p:spPr bwMode="auto">
          <a:xfrm>
            <a:off x="1524001" y="3714751"/>
            <a:ext cx="4200525" cy="62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59886" tIns="71976" rIns="251920" bIns="0">
            <a:spAutoFit/>
          </a:bodyPr>
          <a:lstStyle/>
          <a:p>
            <a:pPr algn="ctr" eaLnBrk="1" hangingPunct="1">
              <a:lnSpc>
                <a:spcPct val="90000"/>
              </a:lnSpc>
              <a:buFont typeface="Arial Narrow" pitchFamily="34" charset="0"/>
              <a:buNone/>
              <a:defRPr/>
            </a:pPr>
            <a:r>
              <a:rPr lang="fr-FR" sz="2000" b="1" kern="0" dirty="0">
                <a:sym typeface="+mn-lt"/>
              </a:rPr>
              <a:t>Le Consortium </a:t>
            </a:r>
          </a:p>
          <a:p>
            <a:pPr algn="ctr" eaLnBrk="1" hangingPunct="1">
              <a:lnSpc>
                <a:spcPct val="90000"/>
              </a:lnSpc>
              <a:buFont typeface="Arial Narrow" pitchFamily="34" charset="0"/>
              <a:buNone/>
              <a:defRPr/>
            </a:pPr>
            <a:r>
              <a:rPr lang="fr-FR" sz="2000" b="1" kern="0" dirty="0" err="1">
                <a:sym typeface="+mn-lt"/>
              </a:rPr>
              <a:t>Nomisma</a:t>
            </a:r>
            <a:r>
              <a:rPr lang="fr-FR" sz="2000" b="1" kern="0" dirty="0">
                <a:sym typeface="+mn-lt"/>
              </a:rPr>
              <a:t> - </a:t>
            </a:r>
            <a:r>
              <a:rPr lang="fr-FR" sz="2000" b="1" kern="0" dirty="0" err="1">
                <a:sym typeface="+mn-lt"/>
              </a:rPr>
              <a:t>Ficom</a:t>
            </a:r>
            <a:endParaRPr lang="en-US" sz="2000" kern="0" dirty="0">
              <a:sym typeface="+mn-lt"/>
            </a:endParaRPr>
          </a:p>
        </p:txBody>
      </p:sp>
      <p:pic>
        <p:nvPicPr>
          <p:cNvPr id="44042" name="Image 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176" y="1844675"/>
            <a:ext cx="3997325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411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TN" sz="6000" b="1" spc="50" dirty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akkal Majalla" pitchFamily="2" charset="-78"/>
                <a:ea typeface="+mn-ea"/>
                <a:cs typeface="Sakkal Majalla" pitchFamily="2" charset="-78"/>
              </a:rPr>
              <a:t>الأشكال والصيغ </a:t>
            </a:r>
            <a:r>
              <a:rPr lang="ar-TN" sz="6000" b="1" spc="50" dirty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akkal Majalla" pitchFamily="2" charset="-78"/>
                <a:ea typeface="+mn-ea"/>
                <a:cs typeface="Sakkal Majalla" pitchFamily="2" charset="-78"/>
              </a:rPr>
              <a:t>المتاحة :3 أنواع</a:t>
            </a:r>
            <a:endParaRPr lang="en-US" sz="60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 pitchFamily="2" charset="-78"/>
              <a:ea typeface="+mn-ea"/>
              <a:cs typeface="Sakkal Majalla" pitchFamily="2" charset="-78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29609" y="1690688"/>
            <a:ext cx="11024191" cy="4486275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TN" dirty="0"/>
              <a:t/>
            </a:r>
            <a:br>
              <a:rPr lang="ar-TN" dirty="0"/>
            </a:b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</a:t>
            </a:r>
            <a:r>
              <a:rPr lang="ar-TN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الشكل التعاقدي </a:t>
            </a: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: يشمل صيغتي الاتفاقيات ، اللزمات</a:t>
            </a:r>
            <a:b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</a:t>
            </a:r>
            <a:r>
              <a:rPr lang="ar-TN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الشكل المؤسساتي </a:t>
            </a: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: احداث منشأة عمومية للتعاون ، وكالة بلدية ، مجمع خدمات</a:t>
            </a:r>
            <a:b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     </a:t>
            </a:r>
            <a:r>
              <a:rPr lang="ar-TN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صيغة اللجنة المشتركة </a:t>
            </a: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: صيغة محدثة بمجلة الجماعات بين البلديات المنتمية لنفس الجهة ويتمثل دور اللجنة في إعداد برنامج تعاون بين بلديات الجهة واقتراح احداث المؤسسات أو مشاريع التعاون المشتركة </a:t>
            </a:r>
            <a:endParaRPr lang="ar-TN" sz="32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TN" sz="3200" b="1" u="sng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قواعد التسيير </a:t>
            </a: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: القواعد المنطبقة على المجلس ورقابة القضاء الإداري والرقابة </a:t>
            </a:r>
            <a:r>
              <a:rPr lang="ar-TN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اللاحقة  </a:t>
            </a: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التجربة السابقة في ظل القوانين الحالية أبرزت فشل التعاون العفوي التلقائي في غياب دور رسمي للدولة منظم بالقانون </a:t>
            </a:r>
            <a:endParaRPr lang="fr-FR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84D5-4F80-49B0-9EAF-35BE8E1500FA}" type="datetime3">
              <a:rPr lang="fr-FR" smtClean="0"/>
              <a:t>26.09.23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BE-5EE8-4F09-BBC5-7AB87DCDD07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163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TN" sz="6000" b="1" spc="50" dirty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akkal Majalla" pitchFamily="2" charset="-78"/>
                <a:ea typeface="+mn-ea"/>
                <a:cs typeface="Sakkal Majalla" pitchFamily="2" charset="-78"/>
              </a:rPr>
              <a:t>إحداث مؤسسة التعاون بين البلديات</a:t>
            </a:r>
            <a:endParaRPr lang="en-US" sz="60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 pitchFamily="2" charset="-78"/>
              <a:ea typeface="+mn-ea"/>
              <a:cs typeface="Sakkal Majalla" pitchFamily="2" charset="-78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329609" y="1690688"/>
            <a:ext cx="11024191" cy="4486275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buNone/>
            </a:pPr>
            <a:r>
              <a:rPr lang="ar-TN" sz="3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الإحداث</a:t>
            </a:r>
            <a:r>
              <a:rPr lang="ar-TN" sz="3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ar-TN" sz="3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يكون بقرار </a:t>
            </a:r>
            <a:r>
              <a:rPr lang="ar-TN" sz="3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مشترك </a:t>
            </a:r>
            <a:r>
              <a:rPr lang="ar-TN" sz="3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من المجالس البلدية ينشر بالجريدة الرسمية(الفصل </a:t>
            </a:r>
            <a:r>
              <a:rPr lang="ar-TN" sz="3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283)</a:t>
            </a:r>
            <a:r>
              <a:rPr lang="ar-TN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TN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TN" sz="32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قبول بلديات جديدة </a:t>
            </a:r>
            <a:r>
              <a:rPr lang="ar-TN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r>
              <a:rPr lang="ar-TN" sz="3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بملحق تعديلي </a:t>
            </a:r>
            <a:r>
              <a:rPr lang="ar-TN" sz="3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لاتفاق </a:t>
            </a:r>
            <a:r>
              <a:rPr lang="ar-TN" sz="3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إحداث المؤسسة (الفصل </a:t>
            </a:r>
            <a:r>
              <a:rPr lang="ar-TN" sz="3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291)</a:t>
            </a: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TN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الإنسحاب من المؤسسة </a:t>
            </a: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r>
              <a:rPr lang="ar-TN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بقرار حر </a:t>
            </a: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ينجر عنه ضبط حقوق والتزامات المنسحب حتى لا يتم إثراء المنسحب على حساب بقية البلديات (الفصل </a:t>
            </a:r>
            <a:r>
              <a:rPr lang="ar-TN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292) </a:t>
            </a:r>
            <a:endParaRPr lang="ar-TN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TN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الموارد</a:t>
            </a: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: </a:t>
            </a:r>
            <a:r>
              <a:rPr lang="ar-TN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مساهمة </a:t>
            </a: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البلديات المشاركة ، مداخيل الأملاك الذاتية \او المنقولة </a:t>
            </a:r>
            <a:r>
              <a:rPr lang="ar-TN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(</a:t>
            </a: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</a:t>
            </a:r>
            <a:r>
              <a:rPr lang="ar-TN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286)</a:t>
            </a:r>
            <a:endParaRPr lang="ar-TN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المداخيل من مختلف الإدارات العمومية ، الجمعيات ، الخواص مقابل الخدمات المسداة ، الاعتمادات المخصصة من الدولة والهبات </a:t>
            </a:r>
            <a:r>
              <a:rPr lang="ar-TN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والوصايا ،الحوافز </a:t>
            </a: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المالية التي تعمل الدولة على وضعها قصد تدعيم مشاريع التعاون من خلال تمتيع المؤسسات بامتيازات </a:t>
            </a:r>
            <a:r>
              <a:rPr lang="ar-TN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جبائية </a:t>
            </a: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ومالية 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TN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TN" sz="3200" b="1" dirty="0" err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الإنخراط</a:t>
            </a:r>
            <a:r>
              <a:rPr lang="ar-TN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في مؤسسة التعاون طوعي لكن القرار بعد ذلك سيكون بالأغلبية </a:t>
            </a:r>
            <a:r>
              <a:rPr lang="ar-TN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وهناك </a:t>
            </a: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اختلاف بين البلديات في المساحة وفي عدد السكان وفي الانتفاع بخدمات المؤسسة مما يدعو لاعتماد مبدأ التناسب بين مساهمة أي بلدية وحجمها في اتخاذ   القرار                                              </a:t>
            </a:r>
          </a:p>
          <a:p>
            <a:pPr algn="r" rtl="1">
              <a:buFont typeface="Wingdings" panose="05000000000000000000" pitchFamily="2" charset="2"/>
              <a:buChar char="q"/>
            </a:pPr>
            <a:r>
              <a:rPr lang="ar-TN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عند تعاون بلديات وأصناف أخرى من الجماعات المحلية وإن كانت متساوية في الحقوق فإنه يجدر التفكير في </a:t>
            </a:r>
            <a:r>
              <a:rPr lang="ar-TN" sz="3200" b="1" u="sng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مفهوم القيادة</a:t>
            </a:r>
            <a:r>
              <a:rPr lang="ar-TN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TN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عوضا عن </a:t>
            </a:r>
            <a:r>
              <a:rPr lang="ar-TN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الإشراف </a:t>
            </a:r>
            <a:endParaRPr lang="ar-TN" sz="3200" b="1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53809" y="6356349"/>
            <a:ext cx="2743200" cy="365125"/>
          </a:xfrm>
        </p:spPr>
        <p:txBody>
          <a:bodyPr/>
          <a:lstStyle/>
          <a:p>
            <a:fld id="{1B1B84D5-4F80-49B0-9EAF-35BE8E1500FA}" type="datetime3">
              <a:rPr lang="fr-FR" smtClean="0"/>
              <a:t>26.09.23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9131595" y="6315516"/>
            <a:ext cx="2743200" cy="365125"/>
          </a:xfrm>
        </p:spPr>
        <p:txBody>
          <a:bodyPr/>
          <a:lstStyle/>
          <a:p>
            <a:fld id="{587C6EBE-5EE8-4F09-BBC5-7AB87DCDD07C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89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04775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TN" sz="6000" b="1" spc="50" dirty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تجارب متعددة لم يتم ضمان استدامتها</a:t>
            </a:r>
            <a:endParaRPr lang="fr-FR" sz="60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0">
            <a:normAutofit/>
          </a:bodyPr>
          <a:lstStyle/>
          <a:p>
            <a:pPr algn="ctr" rtl="1"/>
            <a:r>
              <a:rPr lang="ar-TN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تجربة ولاية بن عروس</a:t>
            </a:r>
            <a:endParaRPr lang="fr-FR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 anchorCtr="0">
            <a:normAutofit/>
          </a:bodyPr>
          <a:lstStyle/>
          <a:p>
            <a:pPr algn="ctr" rtl="1"/>
            <a:r>
              <a:rPr lang="ar-TN" sz="28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تجربة بلديات أريانة وسكرة ورواد</a:t>
            </a:r>
            <a:endParaRPr lang="fr-FR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تم </a:t>
            </a:r>
            <a:r>
              <a:rPr lang="ar-SA" b="1" dirty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اقتناء واستغلال معدات نظافة </a:t>
            </a:r>
            <a:r>
              <a:rPr lang="ar-TN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وال</a:t>
            </a:r>
            <a:r>
              <a:rPr lang="ar-SA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طرقات </a:t>
            </a:r>
            <a:r>
              <a:rPr lang="ar-SA" b="1" dirty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بصورة مشتركة بين كل من بلدية أريانة وبلدية سكرة وبلدية رواد</a:t>
            </a:r>
            <a:r>
              <a:rPr lang="ar-SA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،</a:t>
            </a:r>
            <a:endParaRPr lang="ar-TN" b="1" dirty="0" smtClean="0">
              <a:latin typeface="Traditional Arabic" pitchFamily="18" charset="-78"/>
              <a:ea typeface="Calibri" pitchFamily="34" charset="0"/>
              <a:cs typeface="Traditional Arabic" pitchFamily="18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خصص</a:t>
            </a:r>
            <a:r>
              <a:rPr lang="ar-TN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ت المعدات</a:t>
            </a:r>
            <a:r>
              <a:rPr lang="ar-SA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lang="ar-SA" b="1" dirty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لتأمين متطلبات العمل البلدي في مختلف المجالات داخل الدائرة الترابية للبلديات المعنية.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b="1" dirty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تم تكليف بلدية أريانة للقيام بجميع إجراءات الصفقة العامة لفائدة </a:t>
            </a:r>
            <a:r>
              <a:rPr lang="ar-SA" sz="3200" b="1" dirty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البلديات</a:t>
            </a:r>
            <a:r>
              <a:rPr lang="ar-SA" b="1" dirty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الثلاث 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87F0-62E2-4D7F-A011-82D4BD2AD947}" type="datetime3">
              <a:rPr lang="fr-FR" smtClean="0"/>
              <a:t>26.09.23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BE-5EE8-4F09-BBC5-7AB87DCDD07C}" type="slidenum">
              <a:rPr lang="fr-FR" smtClean="0"/>
              <a:t>6</a:t>
            </a:fld>
            <a:endParaRPr lang="fr-FR"/>
          </a:p>
        </p:txBody>
      </p:sp>
      <p:sp>
        <p:nvSpPr>
          <p:cNvPr id="9" name="Espace réservé du contenu 2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 rtl="1"/>
            <a:r>
              <a:rPr lang="ar-TN" b="1" dirty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تم تقسيم بلديات الولاية إلى ثلاث مجموعات حسب التقارب </a:t>
            </a:r>
          </a:p>
          <a:p>
            <a:pPr algn="justLow" rtl="1"/>
            <a:r>
              <a:rPr lang="ar-TN" b="1" dirty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المجموعة الأولى : </a:t>
            </a:r>
            <a:r>
              <a:rPr lang="ar-TN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المحمدية </a:t>
            </a:r>
            <a:r>
              <a:rPr lang="ar-TN" b="1" dirty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فوشانة </a:t>
            </a:r>
          </a:p>
          <a:p>
            <a:pPr algn="justLow" rtl="1"/>
            <a:r>
              <a:rPr lang="ar-TN" b="1" dirty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المجموعة الثانية </a:t>
            </a:r>
            <a:r>
              <a:rPr lang="ar-TN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: الزهراء، بومهل، </a:t>
            </a:r>
            <a:r>
              <a:rPr lang="ar-TN" b="1" dirty="0" err="1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البساتين،حمام</a:t>
            </a:r>
            <a:r>
              <a:rPr lang="ar-TN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lang="ar-TN" b="1" dirty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الأنف </a:t>
            </a:r>
            <a:r>
              <a:rPr lang="ar-TN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وحمام </a:t>
            </a:r>
            <a:r>
              <a:rPr lang="ar-TN" b="1" dirty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الشط</a:t>
            </a:r>
          </a:p>
          <a:p>
            <a:pPr algn="justLow" rtl="1"/>
            <a:r>
              <a:rPr lang="ar-TN" b="1" dirty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المجموعة الثالثة ضمت مرناق </a:t>
            </a:r>
            <a:r>
              <a:rPr lang="ar-TN" b="1" dirty="0" err="1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والخليدية</a:t>
            </a:r>
            <a:r>
              <a:rPr lang="ar-TN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endParaRPr lang="fr-FR" b="1" dirty="0">
              <a:latin typeface="Traditional Arabic" pitchFamily="18" charset="-78"/>
              <a:ea typeface="Calibri" pitchFamily="34" charset="0"/>
              <a:cs typeface="Traditional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5094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2014C-B087-985C-8E3C-E4BB898EC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WP</a:t>
            </a:r>
            <a:br>
              <a:rPr lang="fr-FR" sz="32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987408"/>
              </p:ext>
            </p:extLst>
          </p:nvPr>
        </p:nvGraphicFramePr>
        <p:xfrm>
          <a:off x="5992306" y="476055"/>
          <a:ext cx="5544363" cy="6109803"/>
        </p:xfrm>
        <a:graphic>
          <a:graphicData uri="http://schemas.openxmlformats.org/drawingml/2006/table">
            <a:tbl>
              <a:tblPr rtl="1" firstRow="1" firstCol="1" bandRow="1">
                <a:tableStyleId>{B301B821-A1FF-4177-AEE7-76D212191A09}</a:tableStyleId>
              </a:tblPr>
              <a:tblGrid>
                <a:gridCol w="1957240">
                  <a:extLst>
                    <a:ext uri="{9D8B030D-6E8A-4147-A177-3AD203B41FA5}">
                      <a16:colId xmlns:a16="http://schemas.microsoft.com/office/drawing/2014/main" val="316070916"/>
                    </a:ext>
                  </a:extLst>
                </a:gridCol>
                <a:gridCol w="3587123">
                  <a:extLst>
                    <a:ext uri="{9D8B030D-6E8A-4147-A177-3AD203B41FA5}">
                      <a16:colId xmlns:a16="http://schemas.microsoft.com/office/drawing/2014/main" val="2074231167"/>
                    </a:ext>
                  </a:extLst>
                </a:gridCol>
              </a:tblGrid>
              <a:tr h="80609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u="none" strike="noStrike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800" u="sng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الجماعة المحلية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2335" marR="623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800" u="none" strike="noStrike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800" u="sng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الطلب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2335" marR="623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073553"/>
                  </a:ext>
                </a:extLst>
              </a:tr>
              <a:tr h="163471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المجلس الجهوي وعدد من بلديات القصرين    ( القصرين المدينة، الزهور، </a:t>
                      </a:r>
                      <a:r>
                        <a:rPr lang="ar-TN" sz="1800" dirty="0" err="1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بوزقام</a:t>
                      </a:r>
                      <a:r>
                        <a:rPr lang="ar-TN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، النور)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2335" marR="623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احداث وكالة تصرف في الخدمات الحضرية 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2335" marR="623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874071"/>
                  </a:ext>
                </a:extLst>
              </a:tr>
              <a:tr h="104800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fr-FR" sz="180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بلدية سوسة</a:t>
                      </a:r>
                      <a:endParaRPr lang="fr-FR" sz="1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2335" marR="623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احداث وكالة تصرف في بعض الخدمات البلدية(أسواق الجملة والتفصيل، المنشآت الرياضية والثقافية)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2335" marR="623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7802013"/>
                  </a:ext>
                </a:extLst>
              </a:tr>
              <a:tr h="163471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fr-FR" sz="180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بلديات ولاية بنزرت</a:t>
                      </a:r>
                      <a:endParaRPr lang="fr-FR" sz="1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2335" marR="623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إحداث وكالة بلدية للتصرف في النفايات المنزلية والشبيهة بين بلديات ولاية بنزرت منجز في إطار مشروع حماية المناخ عبر </a:t>
                      </a:r>
                      <a:r>
                        <a:rPr lang="ar-TN" sz="1800" dirty="0" err="1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الإقتصاد</a:t>
                      </a:r>
                      <a:r>
                        <a:rPr lang="ar-TN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الدائري "</a:t>
                      </a:r>
                      <a:r>
                        <a:rPr lang="fr-FR" sz="1800" dirty="0" err="1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ProtecT</a:t>
                      </a:r>
                      <a:r>
                        <a:rPr lang="ar-TN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"   وممول من الوكالة الألمانية للتعاون الفني "</a:t>
                      </a:r>
                      <a:r>
                        <a:rPr lang="fr-FR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GIZ</a:t>
                      </a:r>
                      <a:r>
                        <a:rPr lang="ar-TN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"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2335" marR="623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8919689"/>
                  </a:ext>
                </a:extLst>
              </a:tr>
              <a:tr h="98626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fr-FR" sz="180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بلديات الضاحية الشمالية لولاية تونس</a:t>
                      </a:r>
                      <a:endParaRPr lang="fr-FR" sz="1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2335" marR="623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احداث منشأة للدعم والإسناد في مجال النظافة والعناية بالبيئة 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2335" marR="623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0383257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039995"/>
              </p:ext>
            </p:extLst>
          </p:nvPr>
        </p:nvGraphicFramePr>
        <p:xfrm>
          <a:off x="633321" y="568697"/>
          <a:ext cx="4981759" cy="5940960"/>
        </p:xfrm>
        <a:graphic>
          <a:graphicData uri="http://schemas.openxmlformats.org/drawingml/2006/table">
            <a:tbl>
              <a:tblPr rtl="1" firstRow="1" firstCol="1" bandRow="1">
                <a:tableStyleId>{BC89EF96-8CEA-46FF-86C4-4CE0E7609802}</a:tableStyleId>
              </a:tblPr>
              <a:tblGrid>
                <a:gridCol w="2330111">
                  <a:extLst>
                    <a:ext uri="{9D8B030D-6E8A-4147-A177-3AD203B41FA5}">
                      <a16:colId xmlns:a16="http://schemas.microsoft.com/office/drawing/2014/main" val="3449472159"/>
                    </a:ext>
                  </a:extLst>
                </a:gridCol>
                <a:gridCol w="2651648">
                  <a:extLst>
                    <a:ext uri="{9D8B030D-6E8A-4147-A177-3AD203B41FA5}">
                      <a16:colId xmlns:a16="http://schemas.microsoft.com/office/drawing/2014/main" val="2351430929"/>
                    </a:ext>
                  </a:extLst>
                </a:gridCol>
              </a:tblGrid>
              <a:tr h="361987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المجلس الجهوي بولاية صفاقس وبلديات الجهة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6010" marR="56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إحداث وكالة تعاون جهوية لمعالجة وتثمين النفايات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( مؤسسة للتعاون في شكل منشأة عمومية للتعاون البلدي </a:t>
                      </a:r>
                      <a:r>
                        <a:rPr lang="ar-TN" sz="1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TN" sz="1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*</a:t>
                      </a:r>
                      <a:r>
                        <a:rPr lang="ar-TN" sz="1800" baseline="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يتمثل </a:t>
                      </a: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دورها في معالجة النفايات وتثمينها والتصرّف واستغلال التجهيزات والآليات التي تضعها البلديات الأعضاء والجهة أو الدولة ومؤسساتها أو مؤسسات خاصة على ذمة الوكالة لتحقيق الغرض البيئي.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56010" marR="56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5115187"/>
                  </a:ext>
                </a:extLst>
              </a:tr>
              <a:tr h="2321088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المناطق السياحية </a:t>
                      </a: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بلديات جزيرة </a:t>
                      </a:r>
                      <a:r>
                        <a:rPr lang="ar-TN" sz="1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جربة</a:t>
                      </a:r>
                      <a:endParaRPr lang="ar-TN" sz="1800" dirty="0" smtClean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6010" marR="56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80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* تم</a:t>
                      </a:r>
                      <a:r>
                        <a:rPr lang="ar-TN" sz="1800" baseline="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ابرام اتفاقية تعاون بين بلديات </a:t>
                      </a:r>
                      <a:r>
                        <a:rPr lang="ar-TN" sz="1800" baseline="0" dirty="0" err="1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الجزبرة</a:t>
                      </a:r>
                      <a:r>
                        <a:rPr lang="ar-TN" sz="1800" baseline="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800" baseline="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* تم تمويل اقتناء معدات جمع ونقل النفايات القابلة </a:t>
                      </a:r>
                      <a:r>
                        <a:rPr lang="ar-TN" sz="1800" baseline="0" dirty="0" err="1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للرسكلة</a:t>
                      </a:r>
                      <a:r>
                        <a:rPr lang="ar-TN" sz="1800" baseline="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 النزل</a:t>
                      </a: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1800" baseline="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* تم برمجة إحداث مراكز فرز وتسميد </a:t>
                      </a:r>
                      <a:r>
                        <a:rPr lang="ar-TN" sz="1800" baseline="0" dirty="0" err="1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للتفايات</a:t>
                      </a: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fr-FR" sz="18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56010" marR="5601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1905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27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B84D5-4F80-49B0-9EAF-35BE8E1500FA}" type="datetime3">
              <a:rPr lang="fr-FR" smtClean="0"/>
              <a:t>26.09.23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BE-5EE8-4F09-BBC5-7AB87DCDD07C}" type="slidenum">
              <a:rPr lang="fr-FR" smtClean="0"/>
              <a:t>8</a:t>
            </a:fld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647322"/>
              </p:ext>
            </p:extLst>
          </p:nvPr>
        </p:nvGraphicFramePr>
        <p:xfrm>
          <a:off x="152400" y="221230"/>
          <a:ext cx="11722869" cy="5830320"/>
        </p:xfrm>
        <a:graphic>
          <a:graphicData uri="http://schemas.openxmlformats.org/drawingml/2006/table">
            <a:tbl>
              <a:tblPr rtl="1" firstRow="1" firstCol="1" bandRow="1">
                <a:tableStyleId>{3B4B98B0-60AC-42C2-AFA5-B58CD77FA1E5}</a:tableStyleId>
              </a:tblPr>
              <a:tblGrid>
                <a:gridCol w="1409467">
                  <a:extLst>
                    <a:ext uri="{9D8B030D-6E8A-4147-A177-3AD203B41FA5}">
                      <a16:colId xmlns:a16="http://schemas.microsoft.com/office/drawing/2014/main" val="4238681369"/>
                    </a:ext>
                  </a:extLst>
                </a:gridCol>
                <a:gridCol w="10313402">
                  <a:extLst>
                    <a:ext uri="{9D8B030D-6E8A-4147-A177-3AD203B41FA5}">
                      <a16:colId xmlns:a16="http://schemas.microsoft.com/office/drawing/2014/main" val="3441857837"/>
                    </a:ext>
                  </a:extLst>
                </a:gridCol>
              </a:tblGrid>
              <a:tr h="583032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700" dirty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</a:rPr>
                        <a:t> </a:t>
                      </a:r>
                      <a:endParaRPr lang="fr-FR" sz="700" dirty="0"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36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تونس</a:t>
                      </a:r>
                      <a:endParaRPr lang="fr-FR" sz="24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SA" sz="2400" b="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مشروع </a:t>
                      </a:r>
                      <a:r>
                        <a:rPr lang="ar-SA" sz="2400" b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"</a:t>
                      </a:r>
                      <a:r>
                        <a:rPr lang="ar-SA" sz="24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تونس عاصمة- تخطيط استراتيجي </a:t>
                      </a:r>
                      <a:r>
                        <a:rPr lang="ar-SA" sz="2400" b="1" dirty="0" err="1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وحوكمة</a:t>
                      </a:r>
                      <a:r>
                        <a:rPr lang="ar-SA" sz="24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متطورة من أجل مدينة حضرية مرنة وصامدة</a:t>
                      </a:r>
                      <a:r>
                        <a:rPr lang="ar-SA" sz="2400" b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" بالشراكة مع شبكة المدن المتوسطية</a:t>
                      </a:r>
                      <a:r>
                        <a:rPr lang="fr-FR" sz="2400" b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r>
                        <a:rPr lang="ar-SA" sz="2400" b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والمنطقة الحضرية ببرشلونة وبتمويل من المفوضية الأوروبية، </a:t>
                      </a:r>
                      <a:endParaRPr lang="fr-FR" sz="2400" b="0" dirty="0" smtClean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85750" indent="-28575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ar-TN" sz="2400" b="0" u="sng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الكلفة </a:t>
                      </a:r>
                      <a:r>
                        <a:rPr lang="ar-TN" sz="2400" b="0" u="sng" dirty="0" err="1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الجملية</a:t>
                      </a:r>
                      <a:r>
                        <a:rPr lang="ar-TN" sz="2400" b="0" u="sng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ar-TN" sz="2400" b="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2400" b="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2400" b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تقدر بـ 2.6 مليون أورو ويهدف إلى ضبط مخطط استراتيجي لمواجهة التحديات الحضرية للتنمية المستدامة بمدينة تونس الكبرى تماشيا مع الأجندة 2030 من خلال </a:t>
                      </a:r>
                      <a:r>
                        <a:rPr lang="ar-SA" sz="2400" b="0" dirty="0" err="1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حوكمة</a:t>
                      </a:r>
                      <a:r>
                        <a:rPr lang="ar-SA" sz="2400" b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أفضل مبنية على مقاربة تشاركية لجميع الجهات الفاعلة استئناسا بالدول المقارنة (برشلونة،...).</a:t>
                      </a:r>
                      <a:endParaRPr lang="fr-FR" sz="1600" b="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34290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ar-SA" sz="2400" b="1" u="sng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تقدم </a:t>
                      </a:r>
                      <a:r>
                        <a:rPr lang="ar-SA" sz="2400" b="1" u="sng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الإنجاز</a:t>
                      </a:r>
                      <a:r>
                        <a:rPr lang="ar-SA" sz="2400" b="0" u="none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TN" sz="2400" b="0" u="none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2400" b="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 </a:t>
                      </a:r>
                      <a:r>
                        <a:rPr lang="ar-SA" sz="2400" b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 دراسة تشخيصية لوضعية التصرف في النفايات بتونس الكبرى شملت 22 بلدية من جملة 38 بلدية بينت النقاط الإيجابية والنقائص كما تضمنت المحاور الاستراتيجية لتحسين المنظومة ( تدعيم مؤهلات الموارد البشرية (تأطير، تكوين،...)، التحكم في كلفة جمع ونقل النفايات، بعث مشاريع فرز وتثمين النفايات في إطار التعاون بين البلديات...) </a:t>
                      </a:r>
                      <a:endParaRPr lang="ar-TN" sz="2400" b="0" dirty="0" smtClean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342900" indent="-342900"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ar-SA" sz="2400" b="0" dirty="0" smtClean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سيتم </a:t>
                      </a:r>
                      <a:r>
                        <a:rPr lang="ar-SA" sz="2400" b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هذا الإطار إنجاز مشروع نموذجي لمركز متعدد الاختصاصات للنفايات القابلة </a:t>
                      </a:r>
                      <a:r>
                        <a:rPr lang="ar-SA" sz="2400" b="0" dirty="0" err="1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للرسكلة</a:t>
                      </a:r>
                      <a:r>
                        <a:rPr lang="ar-SA" sz="2400" b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بالضاحية الجنوبية لمدينة تونس (بعقار تابع لبلدية تونس: المصب القديم بمنطقة </a:t>
                      </a:r>
                      <a:r>
                        <a:rPr lang="ar-SA" sz="2400" b="0" dirty="0" err="1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هنشير</a:t>
                      </a:r>
                      <a:r>
                        <a:rPr lang="ar-SA" sz="2400" b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اليهودية) </a:t>
                      </a:r>
                      <a:r>
                        <a:rPr lang="ar-SA" sz="2400" b="0" u="sng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يضم 07 بلديات: </a:t>
                      </a:r>
                      <a:r>
                        <a:rPr lang="ar-SA" sz="2400" b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تونس باردو، مقرين، سيدي حسين، بن عروس، المروج، رادس (مشروع اتفاقية تعاون في طور الإعداد</a:t>
                      </a:r>
                      <a:r>
                        <a:rPr lang="ar-TN" sz="2000" b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).   </a:t>
                      </a:r>
                      <a:endParaRPr lang="fr-FR" sz="1600" b="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</a:rPr>
                        <a:t> 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2567" marR="4256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0079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34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1"/>
            <a:r>
              <a:rPr lang="ar-TN" sz="6000" b="1" spc="50" dirty="0">
                <a:ln w="1143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أهم الاستنتاجات من هذه التجارب</a:t>
            </a:r>
            <a:endParaRPr lang="fr-FR" sz="6000" b="1" spc="50" dirty="0">
              <a:ln w="1143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TN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التجربة السابقة في ظل القوانين الحالية أبرزت فشل التعاون العفوي التلقائي في غياب دور رسمي للدولة منظم </a:t>
            </a:r>
            <a:r>
              <a:rPr lang="ar-TN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بالقانون</a:t>
            </a:r>
          </a:p>
          <a:p>
            <a:pPr algn="r" rtl="1"/>
            <a:r>
              <a:rPr lang="ar-TN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اختلاف بين البلديات في المساحة وفي عدد السكان وفي الانتفاع بخدمات المؤسسة مما يدعو لاعتماد مبدأ التناسب بين مساهمة أي بلدية وحجمها في اتخاذ   </a:t>
            </a:r>
            <a:r>
              <a:rPr lang="ar-TN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القرار</a:t>
            </a:r>
          </a:p>
          <a:p>
            <a:pPr algn="r" rtl="1"/>
            <a:r>
              <a:rPr lang="ar-TN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تجاهل لأي </a:t>
            </a:r>
            <a:r>
              <a:rPr lang="ar-TN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دور لممثل الدولة </a:t>
            </a:r>
            <a:r>
              <a:rPr lang="ar-TN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على </a:t>
            </a:r>
            <a:r>
              <a:rPr lang="ar-TN" sz="3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المستوى المحلي يعبر عن احتراز من مخاطر </a:t>
            </a:r>
            <a:r>
              <a:rPr lang="ar-TN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التدخل</a:t>
            </a:r>
          </a:p>
          <a:p>
            <a:pPr algn="r" rtl="1"/>
            <a:r>
              <a:rPr lang="ar-TN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نسبية التحفيز المالي وضعف تأطير البلديات</a:t>
            </a:r>
          </a:p>
          <a:p>
            <a:pPr algn="r" rtl="1"/>
            <a:r>
              <a:rPr lang="ar-TN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تأخر إتمام المنظومة التشريعية وفي الأوامر التطبيقية لمجلة الجماعات </a:t>
            </a:r>
            <a:r>
              <a:rPr lang="ar-TN" sz="32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المحلية</a:t>
            </a:r>
            <a:endParaRPr lang="fr-FR" sz="32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FA967-A940-4610-A44D-07EE22AEAD83}" type="datetime3">
              <a:rPr lang="fr-FR" smtClean="0"/>
              <a:t>26.09.23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C6EBE-5EE8-4F09-BBC5-7AB87DCDD07C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</TotalTime>
  <Words>637</Words>
  <Application>Microsoft Office PowerPoint</Application>
  <PresentationFormat>Grand écran</PresentationFormat>
  <Paragraphs>156</Paragraphs>
  <Slides>12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23" baseType="lpstr">
      <vt:lpstr>AF_El Hada</vt:lpstr>
      <vt:lpstr>Arial</vt:lpstr>
      <vt:lpstr>Arial Narrow</vt:lpstr>
      <vt:lpstr>Calibri</vt:lpstr>
      <vt:lpstr>Calibri Light</vt:lpstr>
      <vt:lpstr>Sakkal Majalla</vt:lpstr>
      <vt:lpstr>Times New Roman</vt:lpstr>
      <vt:lpstr>Traditional Arabic</vt:lpstr>
      <vt:lpstr>Wingdings</vt:lpstr>
      <vt:lpstr>Thème Office</vt:lpstr>
      <vt:lpstr>Diapositive think-cell</vt:lpstr>
      <vt:lpstr>Présentation PowerPoint</vt:lpstr>
      <vt:lpstr>الاطار العام </vt:lpstr>
      <vt:lpstr>Présentation PowerPoint</vt:lpstr>
      <vt:lpstr>الأشكال والصيغ المتاحة :3 أنواع</vt:lpstr>
      <vt:lpstr>إحداث مؤسسة التعاون بين البلديات</vt:lpstr>
      <vt:lpstr>تجارب متعددة لم يتم ضمان استدامتها</vt:lpstr>
      <vt:lpstr>WP </vt:lpstr>
      <vt:lpstr>Présentation PowerPoint</vt:lpstr>
      <vt:lpstr>أهم الاستنتاجات من هذه التجارب</vt:lpstr>
      <vt:lpstr>Présentation PowerPoint</vt:lpstr>
      <vt:lpstr>ملاحظات بشأن مشروع المرسوم 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Mounir Majdoub</dc:creator>
  <cp:lastModifiedBy>T460s</cp:lastModifiedBy>
  <cp:revision>106</cp:revision>
  <dcterms:created xsi:type="dcterms:W3CDTF">2018-02-06T09:39:15Z</dcterms:created>
  <dcterms:modified xsi:type="dcterms:W3CDTF">2023-09-26T08:14:35Z</dcterms:modified>
</cp:coreProperties>
</file>