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0" r:id="rId2"/>
  </p:sldMasterIdLst>
  <p:notesMasterIdLst>
    <p:notesMasterId r:id="rId18"/>
  </p:notesMasterIdLst>
  <p:sldIdLst>
    <p:sldId id="256" r:id="rId3"/>
    <p:sldId id="260" r:id="rId4"/>
    <p:sldId id="263" r:id="rId5"/>
    <p:sldId id="261" r:id="rId6"/>
    <p:sldId id="264" r:id="rId7"/>
    <p:sldId id="262" r:id="rId8"/>
    <p:sldId id="269" r:id="rId9"/>
    <p:sldId id="273" r:id="rId10"/>
    <p:sldId id="265" r:id="rId11"/>
    <p:sldId id="266" r:id="rId12"/>
    <p:sldId id="267" r:id="rId13"/>
    <p:sldId id="268" r:id="rId14"/>
    <p:sldId id="270" r:id="rId15"/>
    <p:sldId id="271" r:id="rId16"/>
    <p:sldId id="272" r:id="rId1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9" roundtripDataSignature="AMtx7mi4hldeVmAipEzO+PfNAixpTZwiK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104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customschemas.google.com/relationships/presentationmetadata" Target="meta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LID4096" dirty="0"/>
          </a:p>
        </p:txBody>
      </p:sp>
    </p:spTree>
    <p:extLst>
      <p:ext uri="{BB962C8B-B14F-4D97-AF65-F5344CB8AC3E}">
        <p14:creationId xmlns:p14="http://schemas.microsoft.com/office/powerpoint/2010/main" val="4024978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LID4096" dirty="0"/>
          </a:p>
        </p:txBody>
      </p:sp>
    </p:spTree>
    <p:extLst>
      <p:ext uri="{BB962C8B-B14F-4D97-AF65-F5344CB8AC3E}">
        <p14:creationId xmlns:p14="http://schemas.microsoft.com/office/powerpoint/2010/main" val="1781761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Diapositiva de títol">
  <p:cSld name="1_Diapositiva de títol">
    <p:spTree>
      <p:nvGrpSpPr>
        <p:cNvPr id="1" name="Shape 14"/>
        <p:cNvGrpSpPr/>
        <p:nvPr/>
      </p:nvGrpSpPr>
      <p:grpSpPr>
        <a:xfrm>
          <a:off x="0" y="0"/>
          <a:ext cx="0" cy="0"/>
          <a:chOff x="0" y="0"/>
          <a:chExt cx="0" cy="0"/>
        </a:xfrm>
      </p:grpSpPr>
      <p:sp>
        <p:nvSpPr>
          <p:cNvPr id="15" name="Google Shape;15;p9"/>
          <p:cNvSpPr txBox="1">
            <a:spLocks noGrp="1"/>
          </p:cNvSpPr>
          <p:nvPr>
            <p:ph type="title"/>
          </p:nvPr>
        </p:nvSpPr>
        <p:spPr>
          <a:xfrm>
            <a:off x="838200" y="1451638"/>
            <a:ext cx="10515600" cy="1325563"/>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resentació personalitzada">
  <p:cSld name="Presentació personalitzada">
    <p:spTree>
      <p:nvGrpSpPr>
        <p:cNvPr id="1" name="Shape 19"/>
        <p:cNvGrpSpPr/>
        <p:nvPr/>
      </p:nvGrpSpPr>
      <p:grpSpPr>
        <a:xfrm>
          <a:off x="0" y="0"/>
          <a:ext cx="0" cy="0"/>
          <a:chOff x="0" y="0"/>
          <a:chExt cx="0" cy="0"/>
        </a:xfrm>
      </p:grpSpPr>
      <p:sp>
        <p:nvSpPr>
          <p:cNvPr id="20" name="Google Shape;20;p11"/>
          <p:cNvSpPr txBox="1">
            <a:spLocks noGrp="1"/>
          </p:cNvSpPr>
          <p:nvPr>
            <p:ph type="title"/>
          </p:nvPr>
        </p:nvSpPr>
        <p:spPr>
          <a:xfrm>
            <a:off x="734506" y="150833"/>
            <a:ext cx="10515600" cy="650445"/>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chemeClr val="lt1"/>
              </a:buClr>
              <a:buSzPts val="3200"/>
              <a:buFont typeface="Calibri"/>
              <a:buNone/>
              <a:defRPr sz="32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1" name="Google Shape;21;p11"/>
          <p:cNvSpPr txBox="1">
            <a:spLocks noGrp="1"/>
          </p:cNvSpPr>
          <p:nvPr>
            <p:ph type="body" idx="1"/>
          </p:nvPr>
        </p:nvSpPr>
        <p:spPr>
          <a:xfrm>
            <a:off x="734505" y="1392237"/>
            <a:ext cx="10515599" cy="2036763"/>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apositiva de títol">
  <p:cSld name="Diapositiva de títol">
    <p:spTree>
      <p:nvGrpSpPr>
        <p:cNvPr id="1" name="Shape 22"/>
        <p:cNvGrpSpPr/>
        <p:nvPr/>
      </p:nvGrpSpPr>
      <p:grpSpPr>
        <a:xfrm>
          <a:off x="0" y="0"/>
          <a:ext cx="0" cy="0"/>
          <a:chOff x="0" y="0"/>
          <a:chExt cx="0" cy="0"/>
        </a:xfrm>
      </p:grpSpPr>
      <p:sp>
        <p:nvSpPr>
          <p:cNvPr id="23" name="Google Shape;23;p14"/>
          <p:cNvSpPr txBox="1">
            <a:spLocks noGrp="1"/>
          </p:cNvSpPr>
          <p:nvPr>
            <p:ph type="title"/>
          </p:nvPr>
        </p:nvSpPr>
        <p:spPr>
          <a:xfrm>
            <a:off x="734506" y="150833"/>
            <a:ext cx="10515600" cy="650445"/>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chemeClr val="lt1"/>
              </a:buClr>
              <a:buSzPts val="3200"/>
              <a:buFont typeface="Calibri"/>
              <a:buNone/>
              <a:defRPr sz="32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4" name="Google Shape;24;p14"/>
          <p:cNvSpPr txBox="1">
            <a:spLocks noGrp="1"/>
          </p:cNvSpPr>
          <p:nvPr>
            <p:ph type="body" idx="1"/>
          </p:nvPr>
        </p:nvSpPr>
        <p:spPr>
          <a:xfrm>
            <a:off x="734505" y="1392237"/>
            <a:ext cx="10515599" cy="2036763"/>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cxnSp>
        <p:nvCxnSpPr>
          <p:cNvPr id="7" name="Google Shape;7;p8"/>
          <p:cNvCxnSpPr/>
          <p:nvPr/>
        </p:nvCxnSpPr>
        <p:spPr>
          <a:xfrm>
            <a:off x="1055804" y="3252458"/>
            <a:ext cx="10080000" cy="0"/>
          </a:xfrm>
          <a:prstGeom prst="straightConnector1">
            <a:avLst/>
          </a:prstGeom>
          <a:noFill/>
          <a:ln w="19050" cap="flat" cmpd="sng">
            <a:solidFill>
              <a:srgbClr val="99C814"/>
            </a:solidFill>
            <a:prstDash val="solid"/>
            <a:miter lim="800000"/>
            <a:headEnd type="none" w="sm" len="sm"/>
            <a:tailEnd type="none" w="sm" len="sm"/>
          </a:ln>
        </p:spPr>
      </p:cxnSp>
      <p:cxnSp>
        <p:nvCxnSpPr>
          <p:cNvPr id="8" name="Google Shape;8;p8"/>
          <p:cNvCxnSpPr/>
          <p:nvPr/>
        </p:nvCxnSpPr>
        <p:spPr>
          <a:xfrm>
            <a:off x="1057373" y="985962"/>
            <a:ext cx="10080000" cy="0"/>
          </a:xfrm>
          <a:prstGeom prst="straightConnector1">
            <a:avLst/>
          </a:prstGeom>
          <a:noFill/>
          <a:ln w="19050" cap="flat" cmpd="sng">
            <a:solidFill>
              <a:srgbClr val="99C814"/>
            </a:solidFill>
            <a:prstDash val="solid"/>
            <a:miter lim="800000"/>
            <a:headEnd type="none" w="sm" len="sm"/>
            <a:tailEnd type="none" w="sm" len="sm"/>
          </a:ln>
        </p:spPr>
      </p:cxnSp>
      <p:sp>
        <p:nvSpPr>
          <p:cNvPr id="9" name="Google Shape;9;p8"/>
          <p:cNvSpPr txBox="1"/>
          <p:nvPr/>
        </p:nvSpPr>
        <p:spPr>
          <a:xfrm>
            <a:off x="1065744" y="342850"/>
            <a:ext cx="1008000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2800" b="0" i="0" u="none" strike="noStrike" cap="none">
                <a:solidFill>
                  <a:srgbClr val="385623"/>
                </a:solidFill>
                <a:latin typeface="Calibri"/>
                <a:ea typeface="Calibri"/>
                <a:cs typeface="Calibri"/>
                <a:sym typeface="Calibri"/>
              </a:rPr>
              <a:t>Mediterranean Dialogue for Waste Management Governance</a:t>
            </a:r>
            <a:endParaRPr sz="2800" b="0" i="0" u="none" strike="noStrike" cap="none">
              <a:solidFill>
                <a:srgbClr val="385623"/>
              </a:solidFill>
              <a:latin typeface="Calibri"/>
              <a:ea typeface="Calibri"/>
              <a:cs typeface="Calibri"/>
              <a:sym typeface="Calibri"/>
            </a:endParaRPr>
          </a:p>
        </p:txBody>
      </p:sp>
      <p:sp>
        <p:nvSpPr>
          <p:cNvPr id="10" name="Google Shape;10;p8"/>
          <p:cNvSpPr txBox="1"/>
          <p:nvPr/>
        </p:nvSpPr>
        <p:spPr>
          <a:xfrm>
            <a:off x="8252171" y="3996755"/>
            <a:ext cx="1199405" cy="1431121"/>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fr-FR" sz="1400" b="0" i="0" u="none" strike="noStrike" cap="none" dirty="0">
                <a:solidFill>
                  <a:schemeClr val="dk1"/>
                </a:solidFill>
                <a:latin typeface="Calibri"/>
                <a:ea typeface="Calibri"/>
                <a:cs typeface="Calibri"/>
                <a:sym typeface="Calibri"/>
              </a:rPr>
              <a:t>Speaker:</a:t>
            </a:r>
            <a:endParaRPr sz="1100" dirty="0"/>
          </a:p>
          <a:p>
            <a:pPr marL="0" marR="0" lvl="0" indent="0" algn="l" rtl="0">
              <a:lnSpc>
                <a:spcPct val="150000"/>
              </a:lnSpc>
              <a:spcBef>
                <a:spcPts val="0"/>
              </a:spcBef>
              <a:spcAft>
                <a:spcPts val="0"/>
              </a:spcAft>
              <a:buNone/>
            </a:pPr>
            <a:r>
              <a:rPr lang="fr-FR" sz="1400" b="0" i="0" u="none" strike="noStrike" cap="none" dirty="0" err="1">
                <a:solidFill>
                  <a:schemeClr val="dk1"/>
                </a:solidFill>
                <a:latin typeface="Calibri"/>
                <a:ea typeface="Calibri"/>
                <a:cs typeface="Calibri"/>
                <a:sym typeface="Calibri"/>
              </a:rPr>
              <a:t>Entity</a:t>
            </a:r>
            <a:r>
              <a:rPr lang="fr-FR" sz="1400" b="0" i="0" u="none" strike="noStrike" cap="none" dirty="0">
                <a:solidFill>
                  <a:schemeClr val="dk1"/>
                </a:solidFill>
                <a:latin typeface="Calibri"/>
                <a:ea typeface="Calibri"/>
                <a:cs typeface="Calibri"/>
                <a:sym typeface="Calibri"/>
              </a:rPr>
              <a:t>:</a:t>
            </a:r>
            <a:endParaRPr sz="1100" dirty="0"/>
          </a:p>
          <a:p>
            <a:pPr marL="0" marR="0" lvl="0" indent="0" algn="l" rtl="0">
              <a:lnSpc>
                <a:spcPct val="150000"/>
              </a:lnSpc>
              <a:spcBef>
                <a:spcPts val="0"/>
              </a:spcBef>
              <a:spcAft>
                <a:spcPts val="0"/>
              </a:spcAft>
              <a:buNone/>
            </a:pPr>
            <a:r>
              <a:rPr lang="fr-FR" sz="1400" b="0" i="0" u="none" strike="noStrike" cap="none" dirty="0">
                <a:solidFill>
                  <a:schemeClr val="dk1"/>
                </a:solidFill>
                <a:latin typeface="Calibri"/>
                <a:ea typeface="Calibri"/>
                <a:cs typeface="Calibri"/>
                <a:sym typeface="Calibri"/>
              </a:rPr>
              <a:t>Date:</a:t>
            </a:r>
            <a:endParaRPr sz="1100" dirty="0"/>
          </a:p>
          <a:p>
            <a:pPr marL="0" marR="0" lvl="0" indent="0" algn="l" rtl="0">
              <a:lnSpc>
                <a:spcPct val="150000"/>
              </a:lnSpc>
              <a:spcBef>
                <a:spcPts val="0"/>
              </a:spcBef>
              <a:spcAft>
                <a:spcPts val="0"/>
              </a:spcAft>
              <a:buNone/>
            </a:pPr>
            <a:r>
              <a:rPr lang="fr-FR" sz="1400" b="0" i="0" u="none" strike="noStrike" cap="none" dirty="0">
                <a:solidFill>
                  <a:schemeClr val="dk1"/>
                </a:solidFill>
                <a:latin typeface="Calibri"/>
                <a:ea typeface="Calibri"/>
                <a:cs typeface="Calibri"/>
                <a:sym typeface="Calibri"/>
              </a:rPr>
              <a:t>Location:</a:t>
            </a:r>
            <a:endParaRPr sz="1100" dirty="0"/>
          </a:p>
        </p:txBody>
      </p:sp>
      <p:pic>
        <p:nvPicPr>
          <p:cNvPr id="3" name="Picture 2" descr="Graphical user interface, application, Teams&#10;&#10;Description automatically generated">
            <a:extLst>
              <a:ext uri="{FF2B5EF4-FFF2-40B4-BE49-F238E27FC236}">
                <a16:creationId xmlns:a16="http://schemas.microsoft.com/office/drawing/2014/main" id="{E29B2DE1-60EE-EEB2-48DA-233D2510B153}"/>
              </a:ext>
            </a:extLst>
          </p:cNvPr>
          <p:cNvPicPr>
            <a:picLocks noChangeAspect="1"/>
          </p:cNvPicPr>
          <p:nvPr userDrawn="1"/>
        </p:nvPicPr>
        <p:blipFill>
          <a:blip r:embed="rId3"/>
          <a:stretch>
            <a:fillRect/>
          </a:stretch>
        </p:blipFill>
        <p:spPr>
          <a:xfrm>
            <a:off x="593148" y="4009846"/>
            <a:ext cx="7463822" cy="1564771"/>
          </a:xfrm>
          <a:prstGeom prst="rect">
            <a:avLst/>
          </a:prstGeom>
        </p:spPr>
      </p:pic>
      <p:sp>
        <p:nvSpPr>
          <p:cNvPr id="2" name="Rectangle 1">
            <a:extLst>
              <a:ext uri="{FF2B5EF4-FFF2-40B4-BE49-F238E27FC236}">
                <a16:creationId xmlns:a16="http://schemas.microsoft.com/office/drawing/2014/main" id="{DBC6D4BD-9867-5254-36AE-EC85A71E3DA4}"/>
              </a:ext>
            </a:extLst>
          </p:cNvPr>
          <p:cNvSpPr/>
          <p:nvPr userDrawn="1"/>
        </p:nvSpPr>
        <p:spPr>
          <a:xfrm>
            <a:off x="0" y="6183012"/>
            <a:ext cx="12192000" cy="193249"/>
          </a:xfrm>
          <a:prstGeom prst="rect">
            <a:avLst/>
          </a:prstGeom>
          <a:solidFill>
            <a:srgbClr val="99C8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4" name="Rectangle 3">
            <a:extLst>
              <a:ext uri="{FF2B5EF4-FFF2-40B4-BE49-F238E27FC236}">
                <a16:creationId xmlns:a16="http://schemas.microsoft.com/office/drawing/2014/main" id="{8CC7D95B-E073-1826-F278-73C409990337}"/>
              </a:ext>
            </a:extLst>
          </p:cNvPr>
          <p:cNvSpPr/>
          <p:nvPr userDrawn="1"/>
        </p:nvSpPr>
        <p:spPr>
          <a:xfrm>
            <a:off x="0" y="6276342"/>
            <a:ext cx="12192000" cy="584595"/>
          </a:xfrm>
          <a:prstGeom prst="rect">
            <a:avLst/>
          </a:prstGeom>
          <a:solidFill>
            <a:srgbClr val="63A5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5" name="QuadreDeText 13">
            <a:extLst>
              <a:ext uri="{FF2B5EF4-FFF2-40B4-BE49-F238E27FC236}">
                <a16:creationId xmlns:a16="http://schemas.microsoft.com/office/drawing/2014/main" id="{5EA0BB0C-6A58-AF1A-D0A1-7A4D877AF2CB}"/>
              </a:ext>
            </a:extLst>
          </p:cNvPr>
          <p:cNvSpPr txBox="1"/>
          <p:nvPr userDrawn="1"/>
        </p:nvSpPr>
        <p:spPr>
          <a:xfrm>
            <a:off x="139148" y="6274234"/>
            <a:ext cx="11877261" cy="600164"/>
          </a:xfrm>
          <a:prstGeom prst="rect">
            <a:avLst/>
          </a:prstGeom>
          <a:noFill/>
        </p:spPr>
        <p:txBody>
          <a:bodyPr wrap="square" rtlCol="0">
            <a:spAutoFit/>
          </a:bodyPr>
          <a:lstStyle/>
          <a:p>
            <a:r>
              <a:rPr lang="en-US" sz="1100" b="1" i="1" noProof="0" dirty="0">
                <a:latin typeface="Calibri" panose="020F0502020204030204" pitchFamily="34" charset="0"/>
                <a:ea typeface="Calibri" panose="020F0502020204030204" pitchFamily="34" charset="0"/>
                <a:cs typeface="Calibri" panose="020F0502020204030204" pitchFamily="34" charset="0"/>
              </a:rPr>
              <a:t>This document/publication has been produced with the financial support of the European Union under the ENI CBC Mediterranean Sea Basin Programme. The contents of this document are the sole </a:t>
            </a:r>
            <a:r>
              <a:rPr lang="en-US" sz="1100" b="1" i="1" noProof="0" dirty="0" err="1">
                <a:latin typeface="Calibri" panose="020F0502020204030204" pitchFamily="34" charset="0"/>
                <a:ea typeface="Calibri" panose="020F0502020204030204" pitchFamily="34" charset="0"/>
                <a:cs typeface="Calibri" panose="020F0502020204030204" pitchFamily="34" charset="0"/>
              </a:rPr>
              <a:t>Responsability</a:t>
            </a:r>
            <a:r>
              <a:rPr lang="en-US" sz="1100" b="1" i="1" noProof="0" dirty="0">
                <a:latin typeface="Calibri" panose="020F0502020204030204" pitchFamily="34" charset="0"/>
                <a:ea typeface="Calibri" panose="020F0502020204030204" pitchFamily="34" charset="0"/>
                <a:cs typeface="Calibri" panose="020F0502020204030204" pitchFamily="34" charset="0"/>
              </a:rPr>
              <a:t> of Med4Waste consortium partners and can under no circumstance be regarded as reflecting the position of the European Union or the Programme management structures.</a:t>
            </a:r>
          </a:p>
          <a:p>
            <a:r>
              <a:rPr lang="en-US" sz="1100" b="1" i="1" noProof="0" dirty="0">
                <a:latin typeface="Calibri" panose="020F0502020204030204" pitchFamily="34" charset="0"/>
                <a:ea typeface="Calibri" panose="020F0502020204030204" pitchFamily="34" charset="0"/>
                <a:cs typeface="Calibri" panose="020F0502020204030204" pitchFamily="34" charset="0"/>
              </a:rPr>
              <a:t>The Union for the Mediterranean supports the development and implementation of this project within the 2030 </a:t>
            </a:r>
            <a:r>
              <a:rPr lang="en-US" sz="1100" b="1" i="1" noProof="0" dirty="0" err="1">
                <a:latin typeface="Calibri" panose="020F0502020204030204" pitchFamily="34" charset="0"/>
                <a:ea typeface="Calibri" panose="020F0502020204030204" pitchFamily="34" charset="0"/>
                <a:cs typeface="Calibri" panose="020F0502020204030204" pitchFamily="34" charset="0"/>
              </a:rPr>
              <a:t>GreenerMed</a:t>
            </a:r>
            <a:r>
              <a:rPr lang="en-US" sz="1100" b="1" i="1" noProof="0" dirty="0">
                <a:latin typeface="Calibri" panose="020F0502020204030204" pitchFamily="34" charset="0"/>
                <a:ea typeface="Calibri" panose="020F0502020204030204" pitchFamily="34" charset="0"/>
                <a:cs typeface="Calibri" panose="020F0502020204030204" pitchFamily="34" charset="0"/>
              </a:rPr>
              <a:t> Agenda</a:t>
            </a: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
        <p:cNvGrpSpPr/>
        <p:nvPr/>
      </p:nvGrpSpPr>
      <p:grpSpPr>
        <a:xfrm>
          <a:off x="0" y="0"/>
          <a:ext cx="0" cy="0"/>
          <a:chOff x="0" y="0"/>
          <a:chExt cx="0" cy="0"/>
        </a:xfrm>
      </p:grpSpPr>
      <p:sp>
        <p:nvSpPr>
          <p:cNvPr id="17" name="Google Shape;17;p10"/>
          <p:cNvSpPr/>
          <p:nvPr/>
        </p:nvSpPr>
        <p:spPr>
          <a:xfrm>
            <a:off x="0" y="-2"/>
            <a:ext cx="12192000" cy="848414"/>
          </a:xfrm>
          <a:prstGeom prst="rect">
            <a:avLst/>
          </a:prstGeom>
          <a:solidFill>
            <a:srgbClr val="63A53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 name="Google Shape;18;p10"/>
          <p:cNvSpPr/>
          <p:nvPr/>
        </p:nvSpPr>
        <p:spPr>
          <a:xfrm>
            <a:off x="0" y="6664751"/>
            <a:ext cx="12192000" cy="193249"/>
          </a:xfrm>
          <a:prstGeom prst="rect">
            <a:avLst/>
          </a:prstGeom>
          <a:solidFill>
            <a:srgbClr val="99C81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png"/><Relationship Id="rId12" Type="http://schemas.openxmlformats.org/officeDocument/2006/relationships/image" Target="cid:ii_k23gdsng0"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svg"/><Relationship Id="rId10" Type="http://schemas.openxmlformats.org/officeDocument/2006/relationships/image" Target="../media/image10.jpeg"/><Relationship Id="rId4" Type="http://schemas.openxmlformats.org/officeDocument/2006/relationships/image" Target="../media/image4.png"/><Relationship Id="rId9"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Google Shape;43;p1"/>
          <p:cNvSpPr txBox="1"/>
          <p:nvPr/>
        </p:nvSpPr>
        <p:spPr>
          <a:xfrm>
            <a:off x="1056000" y="1197263"/>
            <a:ext cx="10080000" cy="940722"/>
          </a:xfrm>
          <a:prstGeom prst="rect">
            <a:avLst/>
          </a:prstGeom>
          <a:noFill/>
          <a:ln>
            <a:noFill/>
          </a:ln>
        </p:spPr>
        <p:txBody>
          <a:bodyPr spcFirstLastPara="1" wrap="square" lIns="91425" tIns="45700" rIns="91425" bIns="45700" anchor="b" anchorCtr="0">
            <a:noAutofit/>
          </a:bodyPr>
          <a:lstStyle/>
          <a:p>
            <a:pPr lvl="0" algn="ctr">
              <a:lnSpc>
                <a:spcPct val="90000"/>
              </a:lnSpc>
              <a:buClr>
                <a:srgbClr val="385623"/>
              </a:buClr>
              <a:buSzPts val="5400"/>
            </a:pPr>
            <a:r>
              <a:rPr lang="fr-FR" sz="2400" b="1" dirty="0">
                <a:solidFill>
                  <a:srgbClr val="385623"/>
                </a:solidFill>
                <a:latin typeface="Calibri"/>
                <a:ea typeface="Calibri"/>
                <a:cs typeface="Calibri"/>
              </a:rPr>
              <a:t>Vers des modèles durables de gouvernance locale pour des politiques intégrées et circulaires de gestion des déchets urbains</a:t>
            </a:r>
          </a:p>
          <a:p>
            <a:pPr algn="ctr">
              <a:lnSpc>
                <a:spcPct val="90000"/>
              </a:lnSpc>
              <a:buClr>
                <a:srgbClr val="385623"/>
              </a:buClr>
              <a:buSzPts val="5400"/>
            </a:pPr>
            <a:r>
              <a:rPr lang="fr-FR" sz="2000" b="1" i="1" dirty="0">
                <a:solidFill>
                  <a:srgbClr val="385623"/>
                </a:solidFill>
                <a:latin typeface="Calibri"/>
                <a:ea typeface="Calibri"/>
                <a:cs typeface="Calibri"/>
                <a:sym typeface="Calibri"/>
              </a:rPr>
              <a:t>Événement de sensibilisation du projet MED4WASTE en Tunisie</a:t>
            </a:r>
          </a:p>
        </p:txBody>
      </p:sp>
      <p:sp>
        <p:nvSpPr>
          <p:cNvPr id="44" name="Google Shape;44;p1"/>
          <p:cNvSpPr txBox="1"/>
          <p:nvPr/>
        </p:nvSpPr>
        <p:spPr>
          <a:xfrm>
            <a:off x="9009019" y="4073745"/>
            <a:ext cx="1908435"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b="1" dirty="0">
                <a:solidFill>
                  <a:schemeClr val="dk1"/>
                </a:solidFill>
                <a:latin typeface="Calibri"/>
                <a:ea typeface="Calibri"/>
                <a:cs typeface="Calibri"/>
                <a:sym typeface="Calibri"/>
              </a:rPr>
              <a:t>Mongi Ben abdallah</a:t>
            </a:r>
            <a:endParaRPr sz="1100" b="1" dirty="0"/>
          </a:p>
        </p:txBody>
      </p:sp>
      <p:sp>
        <p:nvSpPr>
          <p:cNvPr id="45" name="Google Shape;45;p1"/>
          <p:cNvSpPr txBox="1"/>
          <p:nvPr/>
        </p:nvSpPr>
        <p:spPr>
          <a:xfrm>
            <a:off x="9002488" y="4381481"/>
            <a:ext cx="2991277"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b="1" dirty="0">
                <a:solidFill>
                  <a:schemeClr val="dk1"/>
                </a:solidFill>
                <a:latin typeface="Calibri"/>
                <a:ea typeface="Calibri"/>
                <a:cs typeface="Calibri"/>
                <a:sym typeface="Calibri"/>
              </a:rPr>
              <a:t>Commune de la Marsa</a:t>
            </a:r>
            <a:endParaRPr sz="1100" b="1" dirty="0"/>
          </a:p>
        </p:txBody>
      </p:sp>
      <p:sp>
        <p:nvSpPr>
          <p:cNvPr id="46" name="Google Shape;46;p1"/>
          <p:cNvSpPr txBox="1"/>
          <p:nvPr/>
        </p:nvSpPr>
        <p:spPr>
          <a:xfrm>
            <a:off x="9009019" y="4702279"/>
            <a:ext cx="1576252"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dirty="0">
                <a:solidFill>
                  <a:schemeClr val="dk1"/>
                </a:solidFill>
                <a:latin typeface="Calibri"/>
                <a:ea typeface="Calibri"/>
                <a:cs typeface="Calibri"/>
                <a:sym typeface="Calibri"/>
              </a:rPr>
              <a:t>26 - 09 - 2023</a:t>
            </a:r>
            <a:endParaRPr sz="1100" dirty="0"/>
          </a:p>
        </p:txBody>
      </p:sp>
      <p:sp>
        <p:nvSpPr>
          <p:cNvPr id="47" name="Google Shape;47;p1"/>
          <p:cNvSpPr txBox="1"/>
          <p:nvPr/>
        </p:nvSpPr>
        <p:spPr>
          <a:xfrm>
            <a:off x="8995957" y="5026826"/>
            <a:ext cx="2300036"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dirty="0">
                <a:solidFill>
                  <a:schemeClr val="dk1"/>
                </a:solidFill>
                <a:latin typeface="Calibri"/>
                <a:cs typeface="Calibri"/>
                <a:sym typeface="Calibri"/>
              </a:rPr>
              <a:t>Mahdia, Tunisie</a:t>
            </a:r>
            <a:endParaRPr sz="1100" dirty="0"/>
          </a:p>
        </p:txBody>
      </p:sp>
      <p:sp>
        <p:nvSpPr>
          <p:cNvPr id="48" name="Google Shape;48;p1"/>
          <p:cNvSpPr txBox="1"/>
          <p:nvPr/>
        </p:nvSpPr>
        <p:spPr>
          <a:xfrm>
            <a:off x="3090101" y="2291853"/>
            <a:ext cx="656028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dirty="0">
                <a:solidFill>
                  <a:schemeClr val="dk1"/>
                </a:solidFill>
                <a:latin typeface="Calibri"/>
                <a:ea typeface="Calibri"/>
                <a:cs typeface="Calibri"/>
                <a:sym typeface="Calibri"/>
              </a:rPr>
              <a:t>Start date: 1st </a:t>
            </a:r>
            <a:r>
              <a:rPr lang="fr-FR" sz="1800" dirty="0" err="1">
                <a:solidFill>
                  <a:schemeClr val="dk1"/>
                </a:solidFill>
                <a:latin typeface="Calibri"/>
                <a:ea typeface="Calibri"/>
                <a:cs typeface="Calibri"/>
                <a:sym typeface="Calibri"/>
              </a:rPr>
              <a:t>October</a:t>
            </a:r>
            <a:r>
              <a:rPr lang="fr-FR" sz="1800" dirty="0">
                <a:solidFill>
                  <a:schemeClr val="dk1"/>
                </a:solidFill>
                <a:latin typeface="Calibri"/>
                <a:ea typeface="Calibri"/>
                <a:cs typeface="Calibri"/>
                <a:sym typeface="Calibri"/>
              </a:rPr>
              <a:t> 2021 | End date: 30th </a:t>
            </a:r>
            <a:r>
              <a:rPr lang="fr-FR" sz="1800" dirty="0" err="1">
                <a:solidFill>
                  <a:schemeClr val="dk1"/>
                </a:solidFill>
                <a:latin typeface="Calibri"/>
                <a:ea typeface="Calibri"/>
                <a:cs typeface="Calibri"/>
                <a:sym typeface="Calibri"/>
              </a:rPr>
              <a:t>September</a:t>
            </a:r>
            <a:r>
              <a:rPr lang="fr-FR" sz="1800" dirty="0">
                <a:solidFill>
                  <a:schemeClr val="dk1"/>
                </a:solidFill>
                <a:latin typeface="Calibri"/>
                <a:ea typeface="Calibri"/>
                <a:cs typeface="Calibri"/>
                <a:sym typeface="Calibri"/>
              </a:rPr>
              <a:t> 2023</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EA758396-A9CD-9C0A-3F1D-B46B2438B3E2}"/>
              </a:ext>
            </a:extLst>
          </p:cNvPr>
          <p:cNvSpPr txBox="1"/>
          <p:nvPr/>
        </p:nvSpPr>
        <p:spPr>
          <a:xfrm>
            <a:off x="3680179" y="122212"/>
            <a:ext cx="6096000"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3200" b="1" kern="1200" dirty="0">
                <a:solidFill>
                  <a:srgbClr val="FFFFFF"/>
                </a:solidFill>
                <a:ea typeface="+mj-ea"/>
                <a:sym typeface="Calibri"/>
              </a:rPr>
              <a:t>tri sélectif des déchets</a:t>
            </a:r>
            <a:endParaRPr lang="aa-ET" sz="3200" b="1" kern="1200" dirty="0">
              <a:solidFill>
                <a:srgbClr val="FFFFFF"/>
              </a:solidFill>
              <a:ea typeface="+mj-ea"/>
              <a:sym typeface="Calibri"/>
            </a:endParaRPr>
          </a:p>
        </p:txBody>
      </p:sp>
      <p:sp>
        <p:nvSpPr>
          <p:cNvPr id="4" name="ZoneTexte 3">
            <a:extLst>
              <a:ext uri="{FF2B5EF4-FFF2-40B4-BE49-F238E27FC236}">
                <a16:creationId xmlns:a16="http://schemas.microsoft.com/office/drawing/2014/main" id="{F6495386-606D-6C8C-D6DC-174738003E34}"/>
              </a:ext>
            </a:extLst>
          </p:cNvPr>
          <p:cNvSpPr txBox="1"/>
          <p:nvPr/>
        </p:nvSpPr>
        <p:spPr>
          <a:xfrm>
            <a:off x="305779" y="908720"/>
            <a:ext cx="11412087" cy="2793842"/>
          </a:xfrm>
          <a:prstGeom prst="rect">
            <a:avLst/>
          </a:prstGeom>
          <a:noFill/>
        </p:spPr>
        <p:txBody>
          <a:bodyPr wrap="square">
            <a:spAutoFit/>
          </a:bodyPr>
          <a:lstStyle/>
          <a:p>
            <a:pPr defTabSz="457200">
              <a:buClrTx/>
              <a:buFontTx/>
              <a:buNone/>
            </a:pPr>
            <a:r>
              <a:rPr lang="fr-FR" sz="2400" dirty="0">
                <a:solidFill>
                  <a:schemeClr val="tx1"/>
                </a:solidFill>
                <a:latin typeface="+mj-lt"/>
              </a:rPr>
              <a:t>Depuis octobre 2021, la commune de la Marsa à commencé Un  contrat de privatisation de la collecte de déchets ménagers qui touche 70% de la quantité des déchets produite . </a:t>
            </a:r>
          </a:p>
          <a:p>
            <a:pPr defTabSz="457200">
              <a:lnSpc>
                <a:spcPct val="150000"/>
              </a:lnSpc>
              <a:buClrTx/>
              <a:buFontTx/>
              <a:buNone/>
            </a:pPr>
            <a:r>
              <a:rPr lang="fr-FR" sz="2400" dirty="0">
                <a:solidFill>
                  <a:schemeClr val="tx1"/>
                </a:solidFill>
                <a:latin typeface="+mj-lt"/>
              </a:rPr>
              <a:t>Ce marché d’une durée de cinq années prévoit :</a:t>
            </a:r>
          </a:p>
          <a:p>
            <a:pPr marL="285750" indent="-285750" defTabSz="457200">
              <a:lnSpc>
                <a:spcPct val="150000"/>
              </a:lnSpc>
              <a:buClrTx/>
              <a:buFont typeface="Wingdings" panose="05000000000000000000" pitchFamily="2" charset="2"/>
              <a:buChar char="Ø"/>
            </a:pPr>
            <a:r>
              <a:rPr lang="fr-FR" sz="2400" dirty="0">
                <a:solidFill>
                  <a:schemeClr val="tx1"/>
                </a:solidFill>
                <a:latin typeface="+mj-lt"/>
              </a:rPr>
              <a:t>la collecte, </a:t>
            </a:r>
          </a:p>
          <a:p>
            <a:pPr marL="285750" indent="-285750" defTabSz="457200">
              <a:lnSpc>
                <a:spcPct val="150000"/>
              </a:lnSpc>
              <a:buClrTx/>
              <a:buFont typeface="Wingdings" panose="05000000000000000000" pitchFamily="2" charset="2"/>
              <a:buChar char="Ø"/>
            </a:pPr>
            <a:r>
              <a:rPr lang="fr-FR" sz="2400" dirty="0">
                <a:solidFill>
                  <a:srgbClr val="00B050"/>
                </a:solidFill>
                <a:latin typeface="+mj-lt"/>
              </a:rPr>
              <a:t>le tri sélectif</a:t>
            </a:r>
            <a:endParaRPr lang="aa-ET" sz="2400" dirty="0">
              <a:solidFill>
                <a:srgbClr val="00B050"/>
              </a:solidFill>
              <a:latin typeface="+mj-lt"/>
            </a:endParaRPr>
          </a:p>
        </p:txBody>
      </p:sp>
      <p:sp>
        <p:nvSpPr>
          <p:cNvPr id="6" name="ZoneTexte 5">
            <a:extLst>
              <a:ext uri="{FF2B5EF4-FFF2-40B4-BE49-F238E27FC236}">
                <a16:creationId xmlns:a16="http://schemas.microsoft.com/office/drawing/2014/main" id="{EAB2C8F1-FF80-1C85-BFCC-3E21E62718C0}"/>
              </a:ext>
            </a:extLst>
          </p:cNvPr>
          <p:cNvSpPr txBox="1"/>
          <p:nvPr/>
        </p:nvSpPr>
        <p:spPr>
          <a:xfrm>
            <a:off x="305779" y="3702562"/>
            <a:ext cx="10678310" cy="1131848"/>
          </a:xfrm>
          <a:prstGeom prst="rect">
            <a:avLst/>
          </a:prstGeom>
          <a:noFill/>
        </p:spPr>
        <p:txBody>
          <a:bodyPr wrap="square">
            <a:spAutoFit/>
          </a:bodyPr>
          <a:lstStyle/>
          <a:p>
            <a:pPr defTabSz="457200">
              <a:lnSpc>
                <a:spcPct val="150000"/>
              </a:lnSpc>
              <a:buClrTx/>
              <a:buFontTx/>
              <a:buNone/>
            </a:pPr>
            <a:r>
              <a:rPr lang="fr-FR" sz="2400" dirty="0">
                <a:solidFill>
                  <a:schemeClr val="tx1"/>
                </a:solidFill>
                <a:latin typeface="+mj-lt"/>
              </a:rPr>
              <a:t>La collecte sélective des déchets ménagers dans une zone définie, cette  zone de collecte de déchets sélectifs est extensible chaque année, </a:t>
            </a:r>
          </a:p>
        </p:txBody>
      </p:sp>
      <p:sp>
        <p:nvSpPr>
          <p:cNvPr id="7" name="ZoneTexte 6">
            <a:extLst>
              <a:ext uri="{FF2B5EF4-FFF2-40B4-BE49-F238E27FC236}">
                <a16:creationId xmlns:a16="http://schemas.microsoft.com/office/drawing/2014/main" id="{5F3731AB-2433-2F99-A269-57188EE63D45}"/>
              </a:ext>
            </a:extLst>
          </p:cNvPr>
          <p:cNvSpPr txBox="1"/>
          <p:nvPr/>
        </p:nvSpPr>
        <p:spPr>
          <a:xfrm>
            <a:off x="305779" y="5025890"/>
            <a:ext cx="8226660" cy="1131848"/>
          </a:xfrm>
          <a:prstGeom prst="rect">
            <a:avLst/>
          </a:prstGeom>
          <a:noFill/>
        </p:spPr>
        <p:txBody>
          <a:bodyPr wrap="square">
            <a:spAutoFit/>
          </a:bodyPr>
          <a:lstStyle/>
          <a:p>
            <a:pPr defTabSz="457200">
              <a:lnSpc>
                <a:spcPct val="150000"/>
              </a:lnSpc>
              <a:buClrTx/>
              <a:buFontTx/>
              <a:buNone/>
            </a:pPr>
            <a:r>
              <a:rPr lang="fr-FR" sz="2400" dirty="0">
                <a:solidFill>
                  <a:schemeClr val="tx1"/>
                </a:solidFill>
                <a:latin typeface="+mj-lt"/>
              </a:rPr>
              <a:t>La municipalité désignera chaque année une nouvelle  zone à l´intégrer dans la zone de collecte sélective</a:t>
            </a:r>
            <a:endParaRPr lang="aa-ET" sz="2400" dirty="0">
              <a:solidFill>
                <a:schemeClr val="tx1"/>
              </a:solidFill>
              <a:latin typeface="+mj-lt"/>
            </a:endParaRPr>
          </a:p>
        </p:txBody>
      </p:sp>
    </p:spTree>
    <p:extLst>
      <p:ext uri="{BB962C8B-B14F-4D97-AF65-F5344CB8AC3E}">
        <p14:creationId xmlns:p14="http://schemas.microsoft.com/office/powerpoint/2010/main" val="281714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DA04DEE2-6632-9B22-B572-FDAEA13FEEDB}"/>
              </a:ext>
            </a:extLst>
          </p:cNvPr>
          <p:cNvSpPr txBox="1"/>
          <p:nvPr/>
        </p:nvSpPr>
        <p:spPr>
          <a:xfrm>
            <a:off x="519289" y="135467"/>
            <a:ext cx="11130844"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3200" b="1" kern="1200" dirty="0">
                <a:solidFill>
                  <a:srgbClr val="FFFFFF"/>
                </a:solidFill>
                <a:ea typeface="+mj-ea"/>
              </a:rPr>
              <a:t>Campagne de sensibilisation tri sélectif des déchets</a:t>
            </a:r>
            <a:endParaRPr lang="aa-ET" sz="3200" b="1" kern="1200" dirty="0">
              <a:solidFill>
                <a:srgbClr val="FFFFFF"/>
              </a:solidFill>
              <a:ea typeface="+mj-ea"/>
            </a:endParaRPr>
          </a:p>
        </p:txBody>
      </p:sp>
      <p:sp>
        <p:nvSpPr>
          <p:cNvPr id="5" name="ZoneTexte 4">
            <a:extLst>
              <a:ext uri="{FF2B5EF4-FFF2-40B4-BE49-F238E27FC236}">
                <a16:creationId xmlns:a16="http://schemas.microsoft.com/office/drawing/2014/main" id="{0D0EF436-C98A-163A-43A5-AF5E36AEB94F}"/>
              </a:ext>
            </a:extLst>
          </p:cNvPr>
          <p:cNvSpPr txBox="1"/>
          <p:nvPr/>
        </p:nvSpPr>
        <p:spPr>
          <a:xfrm>
            <a:off x="238034" y="1076048"/>
            <a:ext cx="5380219" cy="3901837"/>
          </a:xfrm>
          <a:prstGeom prst="rect">
            <a:avLst/>
          </a:prstGeom>
          <a:noFill/>
        </p:spPr>
        <p:txBody>
          <a:bodyPr wrap="square">
            <a:spAutoFit/>
          </a:bodyPr>
          <a:lstStyle/>
          <a:p>
            <a:pPr defTabSz="457200">
              <a:lnSpc>
                <a:spcPct val="150000"/>
              </a:lnSpc>
              <a:buClrTx/>
              <a:buFontTx/>
              <a:buNone/>
            </a:pPr>
            <a:r>
              <a:rPr lang="fr-FR" sz="2400" dirty="0">
                <a:solidFill>
                  <a:schemeClr val="tx1"/>
                </a:solidFill>
                <a:latin typeface="+mj-lt"/>
              </a:rPr>
              <a:t>Le titulaire du marché doit réaliser  un plan de communication durant la durée toute les phases du contrat et aux moments jugés nécessaires pour informer et sensibiliser les habitants de la Marsa  sur l’ importance du tri sélectif des déchets  .</a:t>
            </a:r>
            <a:endParaRPr lang="aa-ET" sz="2400" dirty="0">
              <a:solidFill>
                <a:schemeClr val="tx1"/>
              </a:solidFill>
              <a:latin typeface="+mj-lt"/>
            </a:endParaRPr>
          </a:p>
        </p:txBody>
      </p:sp>
      <p:pic>
        <p:nvPicPr>
          <p:cNvPr id="6" name="Picture 8" descr="Aucune description disponible.">
            <a:extLst>
              <a:ext uri="{FF2B5EF4-FFF2-40B4-BE49-F238E27FC236}">
                <a16:creationId xmlns:a16="http://schemas.microsoft.com/office/drawing/2014/main" id="{A51AAA27-30F0-E525-8F91-4332A0BD152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12637" y="1199341"/>
            <a:ext cx="2017052" cy="188556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Aucune description disponible.">
            <a:extLst>
              <a:ext uri="{FF2B5EF4-FFF2-40B4-BE49-F238E27FC236}">
                <a16:creationId xmlns:a16="http://schemas.microsoft.com/office/drawing/2014/main" id="{F344E4E4-FF3D-DACB-1C15-8673E5D55E9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23682" y="3141199"/>
            <a:ext cx="2315439" cy="189298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Aucune description disponible.">
            <a:extLst>
              <a:ext uri="{FF2B5EF4-FFF2-40B4-BE49-F238E27FC236}">
                <a16:creationId xmlns:a16="http://schemas.microsoft.com/office/drawing/2014/main" id="{A3B8723F-657A-0CA8-B775-4633A8AA99B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58310" y="4424674"/>
            <a:ext cx="2315439" cy="2016225"/>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8">
            <a:extLst>
              <a:ext uri="{FF2B5EF4-FFF2-40B4-BE49-F238E27FC236}">
                <a16:creationId xmlns:a16="http://schemas.microsoft.com/office/drawing/2014/main" id="{39110D0B-7861-B385-7E3B-5B613FE8826F}"/>
              </a:ext>
            </a:extLst>
          </p:cNvPr>
          <p:cNvPicPr>
            <a:picLocks noChangeAspect="1"/>
          </p:cNvPicPr>
          <p:nvPr/>
        </p:nvPicPr>
        <p:blipFill>
          <a:blip r:embed="rId5"/>
          <a:stretch>
            <a:fillRect/>
          </a:stretch>
        </p:blipFill>
        <p:spPr>
          <a:xfrm>
            <a:off x="7532423" y="2446157"/>
            <a:ext cx="4421543" cy="3711932"/>
          </a:xfrm>
          <a:prstGeom prst="rect">
            <a:avLst/>
          </a:prstGeom>
        </p:spPr>
      </p:pic>
    </p:spTree>
    <p:extLst>
      <p:ext uri="{BB962C8B-B14F-4D97-AF65-F5344CB8AC3E}">
        <p14:creationId xmlns:p14="http://schemas.microsoft.com/office/powerpoint/2010/main" val="1767433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6AE234B5-E000-D6B6-6A82-D93F9DAEA971}"/>
              </a:ext>
            </a:extLst>
          </p:cNvPr>
          <p:cNvSpPr txBox="1"/>
          <p:nvPr/>
        </p:nvSpPr>
        <p:spPr>
          <a:xfrm>
            <a:off x="1704622" y="90311"/>
            <a:ext cx="9454443"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3200" b="1" kern="1200" dirty="0">
                <a:solidFill>
                  <a:srgbClr val="FFFFFF"/>
                </a:solidFill>
                <a:ea typeface="+mj-ea"/>
              </a:rPr>
              <a:t>Le système de collecte sélective des déchets</a:t>
            </a:r>
            <a:endParaRPr lang="aa-ET" sz="3200" b="1" kern="1200" dirty="0">
              <a:solidFill>
                <a:srgbClr val="FFFFFF"/>
              </a:solidFill>
              <a:ea typeface="+mj-ea"/>
            </a:endParaRPr>
          </a:p>
        </p:txBody>
      </p:sp>
      <p:sp>
        <p:nvSpPr>
          <p:cNvPr id="5" name="ZoneTexte 4">
            <a:extLst>
              <a:ext uri="{FF2B5EF4-FFF2-40B4-BE49-F238E27FC236}">
                <a16:creationId xmlns:a16="http://schemas.microsoft.com/office/drawing/2014/main" id="{4269CBEF-3871-D2BB-D0A1-4D050D9C820C}"/>
              </a:ext>
            </a:extLst>
          </p:cNvPr>
          <p:cNvSpPr txBox="1"/>
          <p:nvPr/>
        </p:nvSpPr>
        <p:spPr>
          <a:xfrm>
            <a:off x="154195" y="1266533"/>
            <a:ext cx="6840760" cy="2239844"/>
          </a:xfrm>
          <a:prstGeom prst="rect">
            <a:avLst/>
          </a:prstGeom>
          <a:noFill/>
        </p:spPr>
        <p:txBody>
          <a:bodyPr wrap="square">
            <a:spAutoFit/>
          </a:bodyPr>
          <a:lstStyle/>
          <a:p>
            <a:pPr defTabSz="457200">
              <a:lnSpc>
                <a:spcPct val="150000"/>
              </a:lnSpc>
              <a:buClrTx/>
              <a:buFontTx/>
              <a:buNone/>
              <a:defRPr/>
            </a:pPr>
            <a:r>
              <a:rPr lang="fr-FR" sz="2400" dirty="0">
                <a:solidFill>
                  <a:schemeClr val="tx1"/>
                </a:solidFill>
                <a:latin typeface="+mj-lt"/>
              </a:rPr>
              <a:t>Le prestataire a  distribuer pour chaque  foyer  des conteneurs de différentes couleurs :</a:t>
            </a:r>
          </a:p>
          <a:p>
            <a:pPr marL="285750" indent="-285750" defTabSz="457200">
              <a:lnSpc>
                <a:spcPct val="150000"/>
              </a:lnSpc>
              <a:buClrTx/>
              <a:buFont typeface="Arial" panose="020B0604020202020204" pitchFamily="34" charset="0"/>
              <a:buChar char="•"/>
              <a:defRPr/>
            </a:pPr>
            <a:r>
              <a:rPr lang="fr-FR" sz="2400" dirty="0">
                <a:solidFill>
                  <a:schemeClr val="tx1"/>
                </a:solidFill>
                <a:latin typeface="+mj-lt"/>
              </a:rPr>
              <a:t>Bleu : collecte de déchets recyclables</a:t>
            </a:r>
          </a:p>
          <a:p>
            <a:pPr marL="285750" indent="-285750" defTabSz="457200">
              <a:lnSpc>
                <a:spcPct val="150000"/>
              </a:lnSpc>
              <a:buClrTx/>
              <a:buFont typeface="Arial" panose="020B0604020202020204" pitchFamily="34" charset="0"/>
              <a:buChar char="•"/>
              <a:defRPr/>
            </a:pPr>
            <a:r>
              <a:rPr lang="fr-FR" sz="2400" dirty="0">
                <a:solidFill>
                  <a:schemeClr val="tx1"/>
                </a:solidFill>
                <a:latin typeface="+mj-lt"/>
              </a:rPr>
              <a:t>Vert: collecte de déchets humides </a:t>
            </a:r>
            <a:endParaRPr lang="aa-ET" sz="2400" dirty="0">
              <a:solidFill>
                <a:schemeClr val="tx1"/>
              </a:solidFill>
              <a:latin typeface="+mj-lt"/>
            </a:endParaRPr>
          </a:p>
        </p:txBody>
      </p:sp>
      <p:pic>
        <p:nvPicPr>
          <p:cNvPr id="6" name="Picture 2" descr="Aucune description disponible.">
            <a:extLst>
              <a:ext uri="{FF2B5EF4-FFF2-40B4-BE49-F238E27FC236}">
                <a16:creationId xmlns:a16="http://schemas.microsoft.com/office/drawing/2014/main" id="{60FC06A6-20A0-8EAE-B783-8FF02BEBA62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30422" y="967162"/>
            <a:ext cx="2717009" cy="227779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Aucune description disponible.">
            <a:extLst>
              <a:ext uri="{FF2B5EF4-FFF2-40B4-BE49-F238E27FC236}">
                <a16:creationId xmlns:a16="http://schemas.microsoft.com/office/drawing/2014/main" id="{3FBA953C-D97D-67AA-7DCD-DDDD967AEDC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841" y="3506377"/>
            <a:ext cx="2747224" cy="2325000"/>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id="{15BB03EC-91B7-E490-6010-5B049E1035A1}"/>
              </a:ext>
            </a:extLst>
          </p:cNvPr>
          <p:cNvSpPr txBox="1"/>
          <p:nvPr/>
        </p:nvSpPr>
        <p:spPr>
          <a:xfrm>
            <a:off x="240657" y="4699529"/>
            <a:ext cx="7702871" cy="1131848"/>
          </a:xfrm>
          <a:prstGeom prst="rect">
            <a:avLst/>
          </a:prstGeom>
          <a:noFill/>
        </p:spPr>
        <p:txBody>
          <a:bodyPr wrap="square">
            <a:spAutoFit/>
          </a:bodyPr>
          <a:lstStyle/>
          <a:p>
            <a:pPr marL="285750" indent="-285750" defTabSz="457200">
              <a:lnSpc>
                <a:spcPct val="150000"/>
              </a:lnSpc>
              <a:buClrTx/>
              <a:buFont typeface="Arial" panose="020B0604020202020204" pitchFamily="34" charset="0"/>
              <a:buChar char="•"/>
              <a:defRPr/>
            </a:pPr>
            <a:r>
              <a:rPr lang="fr-FR" sz="2400" dirty="0">
                <a:solidFill>
                  <a:schemeClr val="tx1"/>
                </a:solidFill>
                <a:latin typeface="+mj-lt"/>
              </a:rPr>
              <a:t> Collecte de déchets d’emballage 02 fois /semaine</a:t>
            </a:r>
          </a:p>
          <a:p>
            <a:pPr marL="285750" indent="-285750" defTabSz="457200">
              <a:lnSpc>
                <a:spcPct val="150000"/>
              </a:lnSpc>
              <a:buClrTx/>
              <a:buFont typeface="Arial" panose="020B0604020202020204" pitchFamily="34" charset="0"/>
              <a:buChar char="•"/>
              <a:defRPr/>
            </a:pPr>
            <a:r>
              <a:rPr lang="fr-FR" sz="2400" dirty="0">
                <a:solidFill>
                  <a:schemeClr val="tx1"/>
                </a:solidFill>
                <a:latin typeface="+mj-lt"/>
              </a:rPr>
              <a:t>Collecte de déchets humides :  chaque jour</a:t>
            </a:r>
          </a:p>
        </p:txBody>
      </p:sp>
    </p:spTree>
    <p:extLst>
      <p:ext uri="{BB962C8B-B14F-4D97-AF65-F5344CB8AC3E}">
        <p14:creationId xmlns:p14="http://schemas.microsoft.com/office/powerpoint/2010/main" val="1125818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772962-C6DA-67A3-3CBF-4D0A69DD230C}"/>
              </a:ext>
            </a:extLst>
          </p:cNvPr>
          <p:cNvSpPr>
            <a:spLocks noGrp="1"/>
          </p:cNvSpPr>
          <p:nvPr>
            <p:ph type="title"/>
          </p:nvPr>
        </p:nvSpPr>
        <p:spPr/>
        <p:txBody>
          <a:bodyPr/>
          <a:lstStyle/>
          <a:p>
            <a:pPr marL="0" marR="0" lvl="0" indent="0" defTabSz="457200" rtl="0" eaLnBrk="1" fontAlgn="auto" latinLnBrk="0" hangingPunct="1">
              <a:lnSpc>
                <a:spcPct val="100000"/>
              </a:lnSpc>
              <a:spcBef>
                <a:spcPts val="0"/>
              </a:spcBef>
              <a:spcAft>
                <a:spcPts val="0"/>
              </a:spcAft>
              <a:tabLst/>
              <a:defRPr/>
            </a:pPr>
            <a:r>
              <a:rPr lang="fr-FR" b="1" kern="1200" dirty="0">
                <a:solidFill>
                  <a:srgbClr val="FFFFFF"/>
                </a:solidFill>
                <a:latin typeface="Arial"/>
                <a:ea typeface="+mj-ea"/>
                <a:cs typeface="Arial"/>
                <a:sym typeface="Arial"/>
              </a:rPr>
              <a:t>Valorisation des déchets verts &amp; Organique</a:t>
            </a:r>
            <a:br>
              <a:rPr kumimoji="0" lang="aa-ET" sz="2800" b="1"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br>
            <a:endParaRPr lang="LID4096" dirty="0"/>
          </a:p>
        </p:txBody>
      </p:sp>
      <p:sp>
        <p:nvSpPr>
          <p:cNvPr id="15" name="Rectangle 14">
            <a:extLst>
              <a:ext uri="{FF2B5EF4-FFF2-40B4-BE49-F238E27FC236}">
                <a16:creationId xmlns:a16="http://schemas.microsoft.com/office/drawing/2014/main" id="{3E6AE52C-FBC8-6384-5448-B4508EF60FAB}"/>
              </a:ext>
            </a:extLst>
          </p:cNvPr>
          <p:cNvSpPr/>
          <p:nvPr/>
        </p:nvSpPr>
        <p:spPr>
          <a:xfrm>
            <a:off x="609364" y="1120121"/>
            <a:ext cx="4824537" cy="2682657"/>
          </a:xfrm>
          <a:prstGeom prst="rect">
            <a:avLst/>
          </a:prstGeom>
        </p:spPr>
        <p:txBody>
          <a:bodyPr wrap="square">
            <a:spAutoFit/>
          </a:bodyPr>
          <a:lstStyle/>
          <a:p>
            <a:pPr marL="228600" defTabSz="457200">
              <a:buClrTx/>
              <a:buFontTx/>
              <a:buNone/>
            </a:pPr>
            <a:r>
              <a:rPr lang="fr-FR" sz="2400" b="1" kern="1200" dirty="0">
                <a:solidFill>
                  <a:prstClr val="black"/>
                </a:solidFill>
                <a:latin typeface="Calibri" panose="020F0502020204030204" pitchFamily="34" charset="0"/>
                <a:ea typeface="+mn-ea"/>
                <a:cs typeface="Calibri" panose="020F0502020204030204" pitchFamily="34" charset="0"/>
              </a:rPr>
              <a:t>OBJECTIFS DE L’ACTION</a:t>
            </a:r>
          </a:p>
          <a:p>
            <a:pPr defTabSz="457200">
              <a:lnSpc>
                <a:spcPts val="505"/>
              </a:lnSpc>
              <a:buClrTx/>
              <a:buFontTx/>
              <a:buNone/>
            </a:pPr>
            <a:r>
              <a:rPr lang="fr-FR" kern="1200" dirty="0">
                <a:solidFill>
                  <a:prstClr val="black"/>
                </a:solidFill>
                <a:latin typeface="Times New Roman" panose="02020603050405020304" pitchFamily="18" charset="0"/>
                <a:ea typeface="Times New Roman" panose="02020603050405020304" pitchFamily="18" charset="0"/>
                <a:cs typeface="Arial" panose="020B0604020202020204" pitchFamily="34" charset="0"/>
              </a:rPr>
              <a:t> </a:t>
            </a:r>
            <a:endParaRPr lang="fr-FR" kern="12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marR="546100" algn="just" defTabSz="457200">
              <a:lnSpc>
                <a:spcPct val="127000"/>
              </a:lnSpc>
              <a:buClrTx/>
              <a:buFontTx/>
              <a:buNone/>
            </a:pPr>
            <a:r>
              <a:rPr lang="fr-FR" sz="1800" kern="1200" dirty="0">
                <a:solidFill>
                  <a:prstClr val="black"/>
                </a:solidFill>
                <a:latin typeface="Calibri" panose="020F0502020204030204" pitchFamily="34" charset="0"/>
                <a:ea typeface="+mn-ea"/>
                <a:cs typeface="Calibri" panose="020F0502020204030204" pitchFamily="34" charset="0"/>
              </a:rPr>
              <a:t>Concevoir et mettre en place la valorisation des déchets verts et des autres déchets organiques, visant la production d’un compost commercialisable en partenariat avec les communes limitrophes de Marsa et Carthage et le secteur privé.</a:t>
            </a:r>
          </a:p>
          <a:p>
            <a:pPr defTabSz="457200">
              <a:lnSpc>
                <a:spcPts val="5"/>
              </a:lnSpc>
              <a:buClrTx/>
              <a:buFontTx/>
              <a:buNone/>
            </a:pPr>
            <a:r>
              <a:rPr lang="fr-FR" kern="1200" dirty="0">
                <a:solidFill>
                  <a:prstClr val="black"/>
                </a:solidFill>
                <a:latin typeface="Times New Roman" panose="02020603050405020304" pitchFamily="18" charset="0"/>
                <a:ea typeface="Times New Roman" panose="02020603050405020304" pitchFamily="18" charset="0"/>
                <a:cs typeface="Arial" panose="020B0604020202020204" pitchFamily="34" charset="0"/>
              </a:rPr>
              <a:t> </a:t>
            </a:r>
            <a:endParaRPr lang="fr-FR" kern="12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sp>
        <p:nvSpPr>
          <p:cNvPr id="16" name="ZoneTexte 15">
            <a:extLst>
              <a:ext uri="{FF2B5EF4-FFF2-40B4-BE49-F238E27FC236}">
                <a16:creationId xmlns:a16="http://schemas.microsoft.com/office/drawing/2014/main" id="{D0406123-F763-3016-8C20-BBBE57003B18}"/>
              </a:ext>
            </a:extLst>
          </p:cNvPr>
          <p:cNvSpPr txBox="1"/>
          <p:nvPr/>
        </p:nvSpPr>
        <p:spPr>
          <a:xfrm>
            <a:off x="6712615" y="939498"/>
            <a:ext cx="3470957" cy="2215991"/>
          </a:xfrm>
          <a:prstGeom prst="rect">
            <a:avLst/>
          </a:prstGeom>
          <a:noFill/>
        </p:spPr>
        <p:txBody>
          <a:bodyPr wrap="square">
            <a:spAutoFit/>
          </a:bodyPr>
          <a:lstStyle/>
          <a:p>
            <a:pPr marL="228600" defTabSz="457200">
              <a:buClrTx/>
              <a:buFontTx/>
              <a:buNone/>
            </a:pPr>
            <a:r>
              <a:rPr lang="fr-FR" sz="2000" b="1" kern="1200" dirty="0">
                <a:solidFill>
                  <a:prstClr val="black"/>
                </a:solidFill>
                <a:latin typeface="Calibri" panose="020F0502020204030204" pitchFamily="34" charset="0"/>
                <a:ea typeface="+mn-ea"/>
                <a:cs typeface="Calibri" panose="020F0502020204030204" pitchFamily="34" charset="0"/>
              </a:rPr>
              <a:t>IMPACTS ATTENDUS</a:t>
            </a:r>
          </a:p>
          <a:p>
            <a:pPr marL="228600" defTabSz="457200">
              <a:buClrTx/>
              <a:buFontTx/>
              <a:buNone/>
            </a:pPr>
            <a:endParaRPr lang="fr-FR" b="1" kern="1200" dirty="0">
              <a:solidFill>
                <a:prstClr val="black"/>
              </a:solidFill>
              <a:latin typeface="Calibri" panose="020F0502020204030204" pitchFamily="34" charset="0"/>
              <a:ea typeface="+mn-ea"/>
              <a:cs typeface="Calibri" panose="020F0502020204030204" pitchFamily="34" charset="0"/>
            </a:endParaRPr>
          </a:p>
          <a:p>
            <a:pPr defTabSz="457200">
              <a:lnSpc>
                <a:spcPts val="460"/>
              </a:lnSpc>
              <a:buClrTx/>
              <a:buFontTx/>
              <a:buNone/>
            </a:pPr>
            <a:r>
              <a:rPr lang="fr-FR" sz="1200" kern="1200" dirty="0">
                <a:solidFill>
                  <a:prstClr val="black"/>
                </a:solidFill>
                <a:latin typeface="Times New Roman" panose="02020603050405020304" pitchFamily="18" charset="0"/>
                <a:ea typeface="Times New Roman" panose="02020603050405020304" pitchFamily="18" charset="0"/>
                <a:cs typeface="Arial" panose="020B0604020202020204" pitchFamily="34" charset="0"/>
              </a:rPr>
              <a:t> </a:t>
            </a:r>
            <a:endParaRPr lang="fr-FR" sz="1200" kern="12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marL="342900" indent="-342900" defTabSz="457200">
              <a:buClrTx/>
              <a:buFont typeface="Wingdings" panose="05000000000000000000" pitchFamily="2" charset="2"/>
              <a:buChar char="Ø"/>
            </a:pPr>
            <a:r>
              <a:rPr lang="fr-FR" sz="1800" kern="1200" dirty="0">
                <a:solidFill>
                  <a:prstClr val="black"/>
                </a:solidFill>
                <a:latin typeface="Calibri" panose="020F0502020204030204" pitchFamily="34" charset="0"/>
                <a:ea typeface="+mn-ea"/>
                <a:cs typeface="Calibri" panose="020F0502020204030204" pitchFamily="34" charset="0"/>
              </a:rPr>
              <a:t>Quantité des déchets à mette en décharge réduite</a:t>
            </a:r>
          </a:p>
          <a:p>
            <a:pPr defTabSz="457200">
              <a:lnSpc>
                <a:spcPts val="680"/>
              </a:lnSpc>
              <a:buClrTx/>
              <a:buFontTx/>
              <a:buNone/>
            </a:pPr>
            <a:r>
              <a:rPr lang="fr-FR" sz="1800" kern="1200" dirty="0">
                <a:solidFill>
                  <a:prstClr val="black"/>
                </a:solidFill>
                <a:latin typeface="Calibri" panose="020F0502020204030204" pitchFamily="34" charset="0"/>
                <a:ea typeface="+mn-ea"/>
                <a:cs typeface="Calibri" panose="020F0502020204030204" pitchFamily="34" charset="0"/>
              </a:rPr>
              <a:t> </a:t>
            </a:r>
          </a:p>
          <a:p>
            <a:pPr marL="342900" indent="-342900" defTabSz="457200">
              <a:buClrTx/>
              <a:buFont typeface="Wingdings" panose="05000000000000000000" pitchFamily="2" charset="2"/>
              <a:buChar char="Ø"/>
            </a:pPr>
            <a:r>
              <a:rPr lang="fr-FR" sz="1800" kern="1200" dirty="0">
                <a:solidFill>
                  <a:prstClr val="black"/>
                </a:solidFill>
                <a:latin typeface="Calibri" panose="020F0502020204030204" pitchFamily="34" charset="0"/>
                <a:ea typeface="+mn-ea"/>
                <a:cs typeface="Calibri" panose="020F0502020204030204" pitchFamily="34" charset="0"/>
              </a:rPr>
              <a:t>Revenus supplémentaire à travers la commercialisation du compost</a:t>
            </a:r>
          </a:p>
        </p:txBody>
      </p:sp>
      <p:sp>
        <p:nvSpPr>
          <p:cNvPr id="17" name="Rectangle 16">
            <a:extLst>
              <a:ext uri="{FF2B5EF4-FFF2-40B4-BE49-F238E27FC236}">
                <a16:creationId xmlns:a16="http://schemas.microsoft.com/office/drawing/2014/main" id="{894BB385-EDBC-DF7C-8083-6D1BBD2429B3}"/>
              </a:ext>
            </a:extLst>
          </p:cNvPr>
          <p:cNvSpPr/>
          <p:nvPr/>
        </p:nvSpPr>
        <p:spPr>
          <a:xfrm>
            <a:off x="6758100" y="3295411"/>
            <a:ext cx="4694313" cy="3429144"/>
          </a:xfrm>
          <a:prstGeom prst="rect">
            <a:avLst/>
          </a:prstGeom>
        </p:spPr>
        <p:txBody>
          <a:bodyPr wrap="square">
            <a:spAutoFit/>
          </a:bodyPr>
          <a:lstStyle/>
          <a:p>
            <a:pPr defTabSz="457200">
              <a:buClrTx/>
              <a:buFontTx/>
              <a:buNone/>
            </a:pPr>
            <a:endParaRPr lang="fr-FR" sz="1600" kern="1200" dirty="0">
              <a:solidFill>
                <a:prstClr val="black"/>
              </a:solidFill>
              <a:latin typeface="Calibri" panose="020F0502020204030204" pitchFamily="34" charset="0"/>
              <a:ea typeface="+mn-ea"/>
              <a:cs typeface="Calibri" panose="020F0502020204030204" pitchFamily="34" charset="0"/>
            </a:endParaRPr>
          </a:p>
          <a:p>
            <a:pPr defTabSz="457200">
              <a:lnSpc>
                <a:spcPts val="890"/>
              </a:lnSpc>
              <a:buClrTx/>
              <a:buFontTx/>
              <a:buNone/>
            </a:pPr>
            <a:r>
              <a:rPr lang="fr-FR" sz="1800" b="1" i="1" kern="1200" dirty="0">
                <a:solidFill>
                  <a:prstClr val="black"/>
                </a:solidFill>
                <a:latin typeface="Calibri" panose="020F0502020204030204" pitchFamily="34" charset="0"/>
                <a:ea typeface="+mn-ea"/>
                <a:cs typeface="Calibri" panose="020F0502020204030204" pitchFamily="34" charset="0"/>
              </a:rPr>
              <a:t> ACTEURS ET PARTENAIRES POTENTIELS:</a:t>
            </a:r>
          </a:p>
          <a:p>
            <a:pPr marL="228600" defTabSz="457200">
              <a:buClrTx/>
              <a:buFontTx/>
              <a:buNone/>
            </a:pPr>
            <a:endParaRPr lang="fr-FR" sz="1600" b="1" kern="1200" dirty="0">
              <a:solidFill>
                <a:prstClr val="black"/>
              </a:solidFill>
              <a:latin typeface="Calibri" panose="020F0502020204030204" pitchFamily="34" charset="0"/>
              <a:ea typeface="+mn-ea"/>
              <a:cs typeface="Calibri" panose="020F0502020204030204" pitchFamily="34" charset="0"/>
            </a:endParaRPr>
          </a:p>
          <a:p>
            <a:pPr defTabSz="457200">
              <a:lnSpc>
                <a:spcPts val="470"/>
              </a:lnSpc>
              <a:buClrTx/>
              <a:buFontTx/>
              <a:buNone/>
            </a:pPr>
            <a:r>
              <a:rPr lang="fr-FR" kern="1200" dirty="0">
                <a:solidFill>
                  <a:prstClr val="black"/>
                </a:solidFill>
                <a:latin typeface="Times New Roman" panose="02020603050405020304" pitchFamily="18" charset="0"/>
                <a:ea typeface="Times New Roman" panose="02020603050405020304" pitchFamily="18" charset="0"/>
                <a:cs typeface="Arial" panose="020B0604020202020204" pitchFamily="34" charset="0"/>
              </a:rPr>
              <a:t> </a:t>
            </a:r>
            <a:endParaRPr lang="fr-FR" kern="12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marL="342900" indent="-342900" defTabSz="457200">
              <a:buClrTx/>
              <a:buFont typeface="Wingdings" panose="05000000000000000000" pitchFamily="2" charset="2"/>
              <a:buChar char="Ø"/>
            </a:pPr>
            <a:r>
              <a:rPr lang="fr-FR" sz="2000" kern="1200" dirty="0">
                <a:solidFill>
                  <a:prstClr val="black"/>
                </a:solidFill>
                <a:latin typeface="Calibri" panose="020F0502020204030204" pitchFamily="34" charset="0"/>
                <a:ea typeface="+mn-ea"/>
                <a:cs typeface="Calibri" panose="020F0502020204030204" pitchFamily="34" charset="0"/>
              </a:rPr>
              <a:t>Les services communaux des espaces verts</a:t>
            </a:r>
          </a:p>
          <a:p>
            <a:pPr defTabSz="457200">
              <a:lnSpc>
                <a:spcPts val="680"/>
              </a:lnSpc>
              <a:buClrTx/>
              <a:buFontTx/>
              <a:buNone/>
            </a:pPr>
            <a:r>
              <a:rPr lang="fr-FR" sz="2000" kern="1200" dirty="0">
                <a:solidFill>
                  <a:prstClr val="black"/>
                </a:solidFill>
                <a:latin typeface="Calibri" panose="020F0502020204030204" pitchFamily="34" charset="0"/>
                <a:ea typeface="+mn-ea"/>
                <a:cs typeface="Calibri" panose="020F0502020204030204" pitchFamily="34" charset="0"/>
              </a:rPr>
              <a:t> </a:t>
            </a:r>
          </a:p>
          <a:p>
            <a:pPr marL="342900" indent="-342900" defTabSz="457200">
              <a:buClrTx/>
              <a:buFont typeface="Wingdings" panose="05000000000000000000" pitchFamily="2" charset="2"/>
              <a:buChar char="Ø"/>
            </a:pPr>
            <a:r>
              <a:rPr lang="fr-FR" sz="2000" kern="1200" dirty="0">
                <a:solidFill>
                  <a:prstClr val="black"/>
                </a:solidFill>
                <a:latin typeface="Calibri" panose="020F0502020204030204" pitchFamily="34" charset="0"/>
                <a:ea typeface="+mn-ea"/>
                <a:cs typeface="Calibri" panose="020F0502020204030204" pitchFamily="34" charset="0"/>
              </a:rPr>
              <a:t>Les communes limitrophes</a:t>
            </a:r>
          </a:p>
          <a:p>
            <a:pPr defTabSz="457200">
              <a:lnSpc>
                <a:spcPts val="680"/>
              </a:lnSpc>
              <a:buClrTx/>
              <a:buFontTx/>
              <a:buNone/>
            </a:pPr>
            <a:r>
              <a:rPr lang="fr-FR" sz="2000" kern="1200" dirty="0">
                <a:solidFill>
                  <a:prstClr val="black"/>
                </a:solidFill>
                <a:latin typeface="Calibri" panose="020F0502020204030204" pitchFamily="34" charset="0"/>
                <a:ea typeface="+mn-ea"/>
                <a:cs typeface="Calibri" panose="020F0502020204030204" pitchFamily="34" charset="0"/>
              </a:rPr>
              <a:t> </a:t>
            </a:r>
          </a:p>
          <a:p>
            <a:pPr marL="342900" indent="-342900" defTabSz="457200">
              <a:buClrTx/>
              <a:buFont typeface="Wingdings" panose="05000000000000000000" pitchFamily="2" charset="2"/>
              <a:buChar char="Ø"/>
            </a:pPr>
            <a:r>
              <a:rPr lang="fr-FR" sz="2000" kern="1200" dirty="0">
                <a:solidFill>
                  <a:prstClr val="black"/>
                </a:solidFill>
                <a:latin typeface="Calibri" panose="020F0502020204030204" pitchFamily="34" charset="0"/>
                <a:ea typeface="+mn-ea"/>
                <a:cs typeface="Calibri" panose="020F0502020204030204" pitchFamily="34" charset="0"/>
              </a:rPr>
              <a:t>Les grands producteurs des déchets verts</a:t>
            </a:r>
          </a:p>
          <a:p>
            <a:pPr defTabSz="457200">
              <a:lnSpc>
                <a:spcPts val="680"/>
              </a:lnSpc>
              <a:buClrTx/>
              <a:buFontTx/>
              <a:buNone/>
            </a:pPr>
            <a:r>
              <a:rPr lang="fr-FR" sz="2000" kern="1200" dirty="0">
                <a:solidFill>
                  <a:prstClr val="black"/>
                </a:solidFill>
                <a:latin typeface="Calibri" panose="020F0502020204030204" pitchFamily="34" charset="0"/>
                <a:ea typeface="+mn-ea"/>
                <a:cs typeface="Calibri" panose="020F0502020204030204" pitchFamily="34" charset="0"/>
              </a:rPr>
              <a:t> </a:t>
            </a:r>
          </a:p>
          <a:p>
            <a:pPr marL="342900" indent="-342900" defTabSz="457200">
              <a:buClrTx/>
              <a:buFont typeface="Wingdings" panose="05000000000000000000" pitchFamily="2" charset="2"/>
              <a:buChar char="Ø"/>
            </a:pPr>
            <a:r>
              <a:rPr lang="fr-FR" sz="2000" kern="1200" dirty="0">
                <a:solidFill>
                  <a:prstClr val="black"/>
                </a:solidFill>
                <a:latin typeface="Calibri" panose="020F0502020204030204" pitchFamily="34" charset="0"/>
                <a:ea typeface="+mn-ea"/>
                <a:cs typeface="Calibri" panose="020F0502020204030204" pitchFamily="34" charset="0"/>
              </a:rPr>
              <a:t>Le secteur privé</a:t>
            </a:r>
          </a:p>
          <a:p>
            <a:pPr defTabSz="457200">
              <a:lnSpc>
                <a:spcPts val="1000"/>
              </a:lnSpc>
              <a:buClrTx/>
              <a:buFontTx/>
              <a:buNone/>
            </a:pPr>
            <a:r>
              <a:rPr lang="fr-FR" sz="2000" kern="1200" dirty="0">
                <a:solidFill>
                  <a:prstClr val="black"/>
                </a:solidFill>
                <a:latin typeface="Calibri" panose="020F0502020204030204" pitchFamily="34" charset="0"/>
                <a:ea typeface="+mn-ea"/>
                <a:cs typeface="Calibri" panose="020F0502020204030204" pitchFamily="34" charset="0"/>
              </a:rPr>
              <a:t> </a:t>
            </a:r>
          </a:p>
          <a:p>
            <a:pPr defTabSz="457200">
              <a:lnSpc>
                <a:spcPts val="1625"/>
              </a:lnSpc>
              <a:buClrTx/>
              <a:buFontTx/>
              <a:buNone/>
            </a:pPr>
            <a:r>
              <a:rPr lang="fr-FR" kern="1200" dirty="0">
                <a:solidFill>
                  <a:prstClr val="black"/>
                </a:solidFill>
                <a:latin typeface="Times New Roman" panose="02020603050405020304" pitchFamily="18" charset="0"/>
                <a:ea typeface="Times New Roman" panose="02020603050405020304" pitchFamily="18" charset="0"/>
                <a:cs typeface="Arial" panose="020B0604020202020204" pitchFamily="34" charset="0"/>
              </a:rPr>
              <a:t> </a:t>
            </a:r>
            <a:endParaRPr lang="fr-FR" kern="12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marL="228600" defTabSz="457200">
              <a:buClrTx/>
              <a:buFontTx/>
              <a:buNone/>
            </a:pPr>
            <a:endParaRPr lang="fr-FR" kern="12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pic>
        <p:nvPicPr>
          <p:cNvPr id="18" name="Espace réservé du contenu 3">
            <a:extLst>
              <a:ext uri="{FF2B5EF4-FFF2-40B4-BE49-F238E27FC236}">
                <a16:creationId xmlns:a16="http://schemas.microsoft.com/office/drawing/2014/main" id="{F54E3CDC-35B2-7D59-B298-38CE284253B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39678" b="35953"/>
          <a:stretch/>
        </p:blipFill>
        <p:spPr>
          <a:xfrm>
            <a:off x="440267" y="3802778"/>
            <a:ext cx="3183465" cy="2466323"/>
          </a:xfrm>
          <a:prstGeom prst="rect">
            <a:avLst/>
          </a:prstGeom>
        </p:spPr>
      </p:pic>
      <p:pic>
        <p:nvPicPr>
          <p:cNvPr id="19" name="Image 18">
            <a:extLst>
              <a:ext uri="{FF2B5EF4-FFF2-40B4-BE49-F238E27FC236}">
                <a16:creationId xmlns:a16="http://schemas.microsoft.com/office/drawing/2014/main" id="{80FBECE8-A28F-DC3B-FE00-ECE3278D2D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8431" y="3832877"/>
            <a:ext cx="2771104" cy="2466323"/>
          </a:xfrm>
          <a:prstGeom prst="rect">
            <a:avLst/>
          </a:prstGeom>
        </p:spPr>
      </p:pic>
    </p:spTree>
    <p:extLst>
      <p:ext uri="{BB962C8B-B14F-4D97-AF65-F5344CB8AC3E}">
        <p14:creationId xmlns:p14="http://schemas.microsoft.com/office/powerpoint/2010/main" val="25967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5E4150-4310-4B0C-B8E7-815EEA68CFDB}"/>
              </a:ext>
            </a:extLst>
          </p:cNvPr>
          <p:cNvSpPr>
            <a:spLocks noGrp="1"/>
          </p:cNvSpPr>
          <p:nvPr>
            <p:ph type="title"/>
          </p:nvPr>
        </p:nvSpPr>
        <p:spPr/>
        <p:txBody>
          <a:bodyPr/>
          <a:lstStyle/>
          <a:p>
            <a:pPr marL="228600" marR="0" lvl="0" indent="0" defTabSz="914400" rtl="0" eaLnBrk="1" fontAlgn="auto" latinLnBrk="0" hangingPunct="1">
              <a:lnSpc>
                <a:spcPct val="100000"/>
              </a:lnSpc>
              <a:spcBef>
                <a:spcPts val="0"/>
              </a:spcBef>
              <a:spcAft>
                <a:spcPts val="0"/>
              </a:spcAft>
              <a:tabLst/>
              <a:defRPr/>
            </a:pPr>
            <a:r>
              <a:rPr lang="fr-FR" altLang="aa-ET" b="1" kern="1200" dirty="0">
                <a:solidFill>
                  <a:srgbClr val="FFFFFF"/>
                </a:solidFill>
                <a:latin typeface="Arial"/>
                <a:ea typeface="+mj-ea"/>
                <a:cs typeface="Arial"/>
              </a:rPr>
              <a:t>Gestion de l’organique par compostage</a:t>
            </a:r>
            <a:br>
              <a:rPr kumimoji="0" lang="aa-ET"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endParaRPr lang="LID4096" dirty="0"/>
          </a:p>
        </p:txBody>
      </p:sp>
      <p:grpSp>
        <p:nvGrpSpPr>
          <p:cNvPr id="4" name="Group 5">
            <a:extLst>
              <a:ext uri="{FF2B5EF4-FFF2-40B4-BE49-F238E27FC236}">
                <a16:creationId xmlns:a16="http://schemas.microsoft.com/office/drawing/2014/main" id="{4F1909CE-9D06-58A6-74B2-4FACF9CA95FF}"/>
              </a:ext>
            </a:extLst>
          </p:cNvPr>
          <p:cNvGrpSpPr>
            <a:grpSpLocks/>
          </p:cNvGrpSpPr>
          <p:nvPr/>
        </p:nvGrpSpPr>
        <p:grpSpPr bwMode="auto">
          <a:xfrm>
            <a:off x="587021" y="936979"/>
            <a:ext cx="10663085" cy="5610577"/>
            <a:chOff x="425" y="507"/>
            <a:chExt cx="5443" cy="3775"/>
          </a:xfrm>
        </p:grpSpPr>
        <p:sp>
          <p:nvSpPr>
            <p:cNvPr id="5" name="Rectangle 6">
              <a:extLst>
                <a:ext uri="{FF2B5EF4-FFF2-40B4-BE49-F238E27FC236}">
                  <a16:creationId xmlns:a16="http://schemas.microsoft.com/office/drawing/2014/main" id="{1BCA86F7-E1A5-54EC-37D8-43AC19776993}"/>
                </a:ext>
              </a:extLst>
            </p:cNvPr>
            <p:cNvSpPr>
              <a:spLocks noChangeArrowheads="1"/>
            </p:cNvSpPr>
            <p:nvPr/>
          </p:nvSpPr>
          <p:spPr bwMode="auto">
            <a:xfrm>
              <a:off x="431" y="565"/>
              <a:ext cx="5437" cy="3717"/>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a-ET" altLang="aa-ET" sz="1800" b="0" i="0" u="none" strike="noStrike" kern="0" cap="none" spc="0" normalizeH="0" baseline="0" noProof="0">
                <a:ln>
                  <a:noFill/>
                </a:ln>
                <a:solidFill>
                  <a:prstClr val="black"/>
                </a:solidFill>
                <a:effectLst/>
                <a:uLnTx/>
                <a:uFillTx/>
                <a:latin typeface="Verdana" panose="020B0604030504040204" pitchFamily="34" charset="0"/>
                <a:ea typeface="+mn-ea"/>
                <a:cs typeface="+mn-cs"/>
              </a:endParaRPr>
            </a:p>
          </p:txBody>
        </p:sp>
        <p:sp>
          <p:nvSpPr>
            <p:cNvPr id="6" name="Arc 7">
              <a:extLst>
                <a:ext uri="{FF2B5EF4-FFF2-40B4-BE49-F238E27FC236}">
                  <a16:creationId xmlns:a16="http://schemas.microsoft.com/office/drawing/2014/main" id="{6903B635-0917-8C41-4BA9-7923C5B9BD99}"/>
                </a:ext>
              </a:extLst>
            </p:cNvPr>
            <p:cNvSpPr>
              <a:spLocks/>
            </p:cNvSpPr>
            <p:nvPr/>
          </p:nvSpPr>
          <p:spPr bwMode="auto">
            <a:xfrm flipV="1">
              <a:off x="431" y="565"/>
              <a:ext cx="2907" cy="2612"/>
            </a:xfrm>
            <a:custGeom>
              <a:avLst/>
              <a:gdLst>
                <a:gd name="T0" fmla="*/ 0 w 21600"/>
                <a:gd name="T1" fmla="*/ 0 h 21691"/>
                <a:gd name="T2" fmla="*/ 0 w 21600"/>
                <a:gd name="T3" fmla="*/ 0 h 21691"/>
                <a:gd name="T4" fmla="*/ 0 w 21600"/>
                <a:gd name="T5" fmla="*/ 0 h 21691"/>
                <a:gd name="T6" fmla="*/ 0 60000 65536"/>
                <a:gd name="T7" fmla="*/ 0 60000 65536"/>
                <a:gd name="T8" fmla="*/ 0 60000 65536"/>
                <a:gd name="T9" fmla="*/ 0 w 21600"/>
                <a:gd name="T10" fmla="*/ 0 h 21691"/>
                <a:gd name="T11" fmla="*/ 21600 w 21600"/>
                <a:gd name="T12" fmla="*/ 21691 h 21691"/>
              </a:gdLst>
              <a:ahLst/>
              <a:cxnLst>
                <a:cxn ang="T6">
                  <a:pos x="T0" y="T1"/>
                </a:cxn>
                <a:cxn ang="T7">
                  <a:pos x="T2" y="T3"/>
                </a:cxn>
                <a:cxn ang="T8">
                  <a:pos x="T4" y="T5"/>
                </a:cxn>
              </a:cxnLst>
              <a:rect l="T9" t="T10" r="T11" b="T12"/>
              <a:pathLst>
                <a:path w="21600" h="21691" fill="none" extrusionOk="0">
                  <a:moveTo>
                    <a:pt x="-1" y="0"/>
                  </a:moveTo>
                  <a:cubicBezTo>
                    <a:pt x="11929" y="0"/>
                    <a:pt x="21600" y="9670"/>
                    <a:pt x="21600" y="21600"/>
                  </a:cubicBezTo>
                  <a:cubicBezTo>
                    <a:pt x="21600" y="21630"/>
                    <a:pt x="21599" y="21660"/>
                    <a:pt x="21599" y="21690"/>
                  </a:cubicBezTo>
                </a:path>
                <a:path w="21600" h="21691" stroke="0" extrusionOk="0">
                  <a:moveTo>
                    <a:pt x="-1" y="0"/>
                  </a:moveTo>
                  <a:cubicBezTo>
                    <a:pt x="11929" y="0"/>
                    <a:pt x="21600" y="9670"/>
                    <a:pt x="21600" y="21600"/>
                  </a:cubicBezTo>
                  <a:cubicBezTo>
                    <a:pt x="21600" y="21630"/>
                    <a:pt x="21599" y="21660"/>
                    <a:pt x="21599" y="21690"/>
                  </a:cubicBezTo>
                  <a:lnTo>
                    <a:pt x="0" y="21600"/>
                  </a:lnTo>
                  <a:close/>
                </a:path>
              </a:pathLst>
            </a:custGeom>
            <a:solidFill>
              <a:srgbClr val="C0C0C0"/>
            </a:solidFill>
            <a:ln w="12700">
              <a:solidFill>
                <a:srgbClr val="CC0000"/>
              </a:solidFill>
              <a:round/>
              <a:headEnd/>
              <a:tailEnd/>
            </a:ln>
          </p:spPr>
          <p:txBody>
            <a:bodyPr rot="10800000"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a-ET" sz="1800" b="0" i="0" u="none" strike="noStrike" kern="0" cap="none" spc="0" normalizeH="0" baseline="0" noProof="0">
                <a:ln>
                  <a:noFill/>
                </a:ln>
                <a:solidFill>
                  <a:prstClr val="black"/>
                </a:solidFill>
                <a:effectLst/>
                <a:uLnTx/>
                <a:uFillTx/>
                <a:latin typeface="Century Gothic" panose="020B0502020202020204"/>
                <a:ea typeface="+mn-ea"/>
                <a:cs typeface="+mn-cs"/>
              </a:endParaRPr>
            </a:p>
          </p:txBody>
        </p:sp>
        <p:sp>
          <p:nvSpPr>
            <p:cNvPr id="7" name="Arc 8">
              <a:extLst>
                <a:ext uri="{FF2B5EF4-FFF2-40B4-BE49-F238E27FC236}">
                  <a16:creationId xmlns:a16="http://schemas.microsoft.com/office/drawing/2014/main" id="{968C3B89-2835-23EE-78BB-787E1B54960D}"/>
                </a:ext>
              </a:extLst>
            </p:cNvPr>
            <p:cNvSpPr>
              <a:spLocks/>
            </p:cNvSpPr>
            <p:nvPr/>
          </p:nvSpPr>
          <p:spPr bwMode="auto">
            <a:xfrm flipV="1">
              <a:off x="431" y="611"/>
              <a:ext cx="1455" cy="1288"/>
            </a:xfrm>
            <a:custGeom>
              <a:avLst/>
              <a:gdLst>
                <a:gd name="T0" fmla="*/ 0 w 21599"/>
                <a:gd name="T1" fmla="*/ 0 h 21600"/>
                <a:gd name="T2" fmla="*/ 0 w 21599"/>
                <a:gd name="T3" fmla="*/ 0 h 21600"/>
                <a:gd name="T4" fmla="*/ 0 w 21599"/>
                <a:gd name="T5" fmla="*/ 0 h 21600"/>
                <a:gd name="T6" fmla="*/ 0 60000 65536"/>
                <a:gd name="T7" fmla="*/ 0 60000 65536"/>
                <a:gd name="T8" fmla="*/ 0 60000 65536"/>
                <a:gd name="T9" fmla="*/ 0 w 21599"/>
                <a:gd name="T10" fmla="*/ 0 h 21600"/>
                <a:gd name="T11" fmla="*/ 21599 w 21599"/>
                <a:gd name="T12" fmla="*/ 21600 h 21600"/>
              </a:gdLst>
              <a:ahLst/>
              <a:cxnLst>
                <a:cxn ang="T6">
                  <a:pos x="T0" y="T1"/>
                </a:cxn>
                <a:cxn ang="T7">
                  <a:pos x="T2" y="T3"/>
                </a:cxn>
                <a:cxn ang="T8">
                  <a:pos x="T4" y="T5"/>
                </a:cxn>
              </a:cxnLst>
              <a:rect l="T9" t="T10" r="T11" b="T12"/>
              <a:pathLst>
                <a:path w="21599" h="21600" fill="none" extrusionOk="0">
                  <a:moveTo>
                    <a:pt x="-1" y="0"/>
                  </a:moveTo>
                  <a:cubicBezTo>
                    <a:pt x="11857" y="0"/>
                    <a:pt x="21498" y="9559"/>
                    <a:pt x="21599" y="21416"/>
                  </a:cubicBezTo>
                </a:path>
                <a:path w="21599" h="21600" stroke="0" extrusionOk="0">
                  <a:moveTo>
                    <a:pt x="-1" y="0"/>
                  </a:moveTo>
                  <a:cubicBezTo>
                    <a:pt x="11857" y="0"/>
                    <a:pt x="21498" y="9559"/>
                    <a:pt x="21599" y="21416"/>
                  </a:cubicBezTo>
                  <a:lnTo>
                    <a:pt x="0" y="21600"/>
                  </a:lnTo>
                  <a:close/>
                </a:path>
              </a:pathLst>
            </a:custGeom>
            <a:solidFill>
              <a:srgbClr val="B2B2B2"/>
            </a:solidFill>
            <a:ln w="12700">
              <a:solidFill>
                <a:srgbClr val="CC0000"/>
              </a:solidFill>
              <a:round/>
              <a:headEnd/>
              <a:tailEnd/>
            </a:ln>
          </p:spPr>
          <p:txBody>
            <a:bodyPr rot="10800000"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a-ET" sz="1800" b="0" i="0" u="none" strike="noStrike" kern="0" cap="none" spc="0" normalizeH="0" baseline="0" noProof="0">
                <a:ln>
                  <a:noFill/>
                </a:ln>
                <a:solidFill>
                  <a:prstClr val="black"/>
                </a:solidFill>
                <a:effectLst/>
                <a:uLnTx/>
                <a:uFillTx/>
                <a:latin typeface="Century Gothic" panose="020B0502020202020204"/>
                <a:ea typeface="+mn-ea"/>
                <a:cs typeface="+mn-cs"/>
              </a:endParaRPr>
            </a:p>
          </p:txBody>
        </p:sp>
        <p:grpSp>
          <p:nvGrpSpPr>
            <p:cNvPr id="8" name="Group 9">
              <a:extLst>
                <a:ext uri="{FF2B5EF4-FFF2-40B4-BE49-F238E27FC236}">
                  <a16:creationId xmlns:a16="http://schemas.microsoft.com/office/drawing/2014/main" id="{31C4313A-987A-511A-C36B-0E7A3A8F4C06}"/>
                </a:ext>
              </a:extLst>
            </p:cNvPr>
            <p:cNvGrpSpPr>
              <a:grpSpLocks/>
            </p:cNvGrpSpPr>
            <p:nvPr/>
          </p:nvGrpSpPr>
          <p:grpSpPr bwMode="auto">
            <a:xfrm>
              <a:off x="520" y="1293"/>
              <a:ext cx="292" cy="314"/>
              <a:chOff x="4581" y="1565"/>
              <a:chExt cx="420" cy="458"/>
            </a:xfrm>
          </p:grpSpPr>
          <p:sp>
            <p:nvSpPr>
              <p:cNvPr id="68" name="AutoShape 10">
                <a:extLst>
                  <a:ext uri="{FF2B5EF4-FFF2-40B4-BE49-F238E27FC236}">
                    <a16:creationId xmlns:a16="http://schemas.microsoft.com/office/drawing/2014/main" id="{F816EE6E-6C45-C72C-B137-7A8A3062DEC1}"/>
                  </a:ext>
                </a:extLst>
              </p:cNvPr>
              <p:cNvSpPr>
                <a:spLocks noChangeArrowheads="1"/>
              </p:cNvSpPr>
              <p:nvPr/>
            </p:nvSpPr>
            <p:spPr bwMode="auto">
              <a:xfrm rot="-5400000">
                <a:off x="4701" y="1733"/>
                <a:ext cx="382" cy="46"/>
              </a:xfrm>
              <a:prstGeom prst="homePlate">
                <a:avLst>
                  <a:gd name="adj" fmla="val 158936"/>
                </a:avLst>
              </a:prstGeom>
              <a:solidFill>
                <a:srgbClr val="CC9900"/>
              </a:solidFill>
              <a:ln w="12700">
                <a:solidFill>
                  <a:sysClr val="windowText" lastClr="000000"/>
                </a:solidFill>
                <a:miter lim="800000"/>
                <a:headEnd/>
                <a:tailEnd/>
              </a:ln>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a-ET" altLang="aa-ET" sz="18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9" name="AutoShape 11">
                <a:extLst>
                  <a:ext uri="{FF2B5EF4-FFF2-40B4-BE49-F238E27FC236}">
                    <a16:creationId xmlns:a16="http://schemas.microsoft.com/office/drawing/2014/main" id="{2D3EA96D-24D9-A7C1-6542-F349F0118E6C}"/>
                  </a:ext>
                </a:extLst>
              </p:cNvPr>
              <p:cNvSpPr>
                <a:spLocks noChangeArrowheads="1"/>
              </p:cNvSpPr>
              <p:nvPr/>
            </p:nvSpPr>
            <p:spPr bwMode="auto">
              <a:xfrm flipH="1">
                <a:off x="4609" y="1633"/>
                <a:ext cx="382" cy="382"/>
              </a:xfrm>
              <a:prstGeom prst="cube">
                <a:avLst>
                  <a:gd name="adj" fmla="val 24991"/>
                </a:avLst>
              </a:prstGeom>
              <a:solidFill>
                <a:srgbClr val="996600"/>
              </a:solidFill>
              <a:ln w="12700">
                <a:solidFill>
                  <a:sysClr val="windowText" lastClr="000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a-ET" altLang="aa-ET" sz="18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0" name="AutoShape 12">
                <a:extLst>
                  <a:ext uri="{FF2B5EF4-FFF2-40B4-BE49-F238E27FC236}">
                    <a16:creationId xmlns:a16="http://schemas.microsoft.com/office/drawing/2014/main" id="{A8BCD43A-E209-090D-1B20-112C4D1B14B4}"/>
                  </a:ext>
                </a:extLst>
              </p:cNvPr>
              <p:cNvSpPr>
                <a:spLocks noChangeArrowheads="1"/>
              </p:cNvSpPr>
              <p:nvPr/>
            </p:nvSpPr>
            <p:spPr bwMode="auto">
              <a:xfrm rot="13800000" flipH="1">
                <a:off x="4546" y="1807"/>
                <a:ext cx="192" cy="32"/>
              </a:xfrm>
              <a:prstGeom prst="parallelogram">
                <a:avLst>
                  <a:gd name="adj" fmla="val 69944"/>
                </a:avLst>
              </a:prstGeom>
              <a:solidFill>
                <a:srgbClr val="CC9900"/>
              </a:solidFill>
              <a:ln w="12700">
                <a:solidFill>
                  <a:sysClr val="windowText" lastClr="000000"/>
                </a:solidFill>
                <a:miter lim="800000"/>
                <a:headEnd/>
                <a:tailEnd/>
              </a:ln>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a-ET" altLang="aa-ET" sz="18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1" name="AutoShape 13">
                <a:extLst>
                  <a:ext uri="{FF2B5EF4-FFF2-40B4-BE49-F238E27FC236}">
                    <a16:creationId xmlns:a16="http://schemas.microsoft.com/office/drawing/2014/main" id="{FB037584-56A3-98E9-FE52-2ED14CC0AD1A}"/>
                  </a:ext>
                </a:extLst>
              </p:cNvPr>
              <p:cNvSpPr>
                <a:spLocks noChangeArrowheads="1"/>
              </p:cNvSpPr>
              <p:nvPr/>
            </p:nvSpPr>
            <p:spPr bwMode="auto">
              <a:xfrm rot="13800000" flipH="1">
                <a:off x="4548" y="1903"/>
                <a:ext cx="192" cy="32"/>
              </a:xfrm>
              <a:prstGeom prst="parallelogram">
                <a:avLst>
                  <a:gd name="adj" fmla="val 69944"/>
                </a:avLst>
              </a:prstGeom>
              <a:solidFill>
                <a:srgbClr val="CC9900"/>
              </a:solidFill>
              <a:ln w="12700">
                <a:solidFill>
                  <a:sysClr val="windowText" lastClr="000000"/>
                </a:solidFill>
                <a:miter lim="800000"/>
                <a:headEnd/>
                <a:tailEnd/>
              </a:ln>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a-ET" altLang="aa-ET" sz="18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2" name="AutoShape 14">
                <a:extLst>
                  <a:ext uri="{FF2B5EF4-FFF2-40B4-BE49-F238E27FC236}">
                    <a16:creationId xmlns:a16="http://schemas.microsoft.com/office/drawing/2014/main" id="{04C99938-000A-9FB7-0C3A-9ECB0F98F054}"/>
                  </a:ext>
                </a:extLst>
              </p:cNvPr>
              <p:cNvSpPr>
                <a:spLocks noChangeArrowheads="1"/>
              </p:cNvSpPr>
              <p:nvPr/>
            </p:nvSpPr>
            <p:spPr bwMode="auto">
              <a:xfrm rot="13800000" flipH="1">
                <a:off x="4544" y="1711"/>
                <a:ext cx="192" cy="32"/>
              </a:xfrm>
              <a:prstGeom prst="parallelogram">
                <a:avLst>
                  <a:gd name="adj" fmla="val 69944"/>
                </a:avLst>
              </a:prstGeom>
              <a:solidFill>
                <a:srgbClr val="CC9900"/>
              </a:solidFill>
              <a:ln w="12700">
                <a:solidFill>
                  <a:sysClr val="windowText" lastClr="000000"/>
                </a:solidFill>
                <a:miter lim="800000"/>
                <a:headEnd/>
                <a:tailEnd/>
              </a:ln>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a-ET" altLang="aa-ET" sz="18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3" name="AutoShape 15">
                <a:extLst>
                  <a:ext uri="{FF2B5EF4-FFF2-40B4-BE49-F238E27FC236}">
                    <a16:creationId xmlns:a16="http://schemas.microsoft.com/office/drawing/2014/main" id="{FCACDCB2-5E62-09D9-5D17-9824E097384A}"/>
                  </a:ext>
                </a:extLst>
              </p:cNvPr>
              <p:cNvSpPr>
                <a:spLocks noChangeArrowheads="1"/>
              </p:cNvSpPr>
              <p:nvPr/>
            </p:nvSpPr>
            <p:spPr bwMode="auto">
              <a:xfrm rot="-5400000">
                <a:off x="4503" y="1801"/>
                <a:ext cx="382" cy="46"/>
              </a:xfrm>
              <a:prstGeom prst="homePlate">
                <a:avLst>
                  <a:gd name="adj" fmla="val 158936"/>
                </a:avLst>
              </a:prstGeom>
              <a:solidFill>
                <a:srgbClr val="CC9900"/>
              </a:solidFill>
              <a:ln w="12700">
                <a:solidFill>
                  <a:sysClr val="windowText" lastClr="000000"/>
                </a:solidFill>
                <a:miter lim="800000"/>
                <a:headEnd/>
                <a:tailEnd/>
              </a:ln>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a-ET" altLang="aa-ET" sz="18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4" name="Rectangle 16">
                <a:extLst>
                  <a:ext uri="{FF2B5EF4-FFF2-40B4-BE49-F238E27FC236}">
                    <a16:creationId xmlns:a16="http://schemas.microsoft.com/office/drawing/2014/main" id="{36158A8F-5975-6DD5-82D5-1DDDB050E90C}"/>
                  </a:ext>
                </a:extLst>
              </p:cNvPr>
              <p:cNvSpPr>
                <a:spLocks noChangeArrowheads="1"/>
              </p:cNvSpPr>
              <p:nvPr/>
            </p:nvSpPr>
            <p:spPr bwMode="auto">
              <a:xfrm>
                <a:off x="4715" y="1749"/>
                <a:ext cx="238" cy="46"/>
              </a:xfrm>
              <a:prstGeom prst="rect">
                <a:avLst/>
              </a:prstGeom>
              <a:solidFill>
                <a:srgbClr val="CC9900"/>
              </a:solidFill>
              <a:ln w="12700">
                <a:solidFill>
                  <a:sysClr val="windowText" lastClr="000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a-ET" altLang="aa-ET" sz="18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5" name="AutoShape 17">
                <a:extLst>
                  <a:ext uri="{FF2B5EF4-FFF2-40B4-BE49-F238E27FC236}">
                    <a16:creationId xmlns:a16="http://schemas.microsoft.com/office/drawing/2014/main" id="{F5DAD64D-AEAC-79E6-77BD-C11DCBDE9AF4}"/>
                  </a:ext>
                </a:extLst>
              </p:cNvPr>
              <p:cNvSpPr>
                <a:spLocks noChangeArrowheads="1"/>
              </p:cNvSpPr>
              <p:nvPr/>
            </p:nvSpPr>
            <p:spPr bwMode="auto">
              <a:xfrm rot="-5400000">
                <a:off x="4413" y="1733"/>
                <a:ext cx="382" cy="46"/>
              </a:xfrm>
              <a:prstGeom prst="homePlate">
                <a:avLst>
                  <a:gd name="adj" fmla="val 158936"/>
                </a:avLst>
              </a:prstGeom>
              <a:solidFill>
                <a:srgbClr val="CC9900"/>
              </a:solidFill>
              <a:ln w="12700">
                <a:solidFill>
                  <a:sysClr val="windowText" lastClr="000000"/>
                </a:solidFill>
                <a:miter lim="800000"/>
                <a:headEnd/>
                <a:tailEnd/>
              </a:ln>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a-ET" altLang="aa-ET" sz="18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6" name="Rectangle 18">
                <a:extLst>
                  <a:ext uri="{FF2B5EF4-FFF2-40B4-BE49-F238E27FC236}">
                    <a16:creationId xmlns:a16="http://schemas.microsoft.com/office/drawing/2014/main" id="{78CD474C-7B5B-D844-232F-21CD4FF42172}"/>
                  </a:ext>
                </a:extLst>
              </p:cNvPr>
              <p:cNvSpPr>
                <a:spLocks noChangeArrowheads="1"/>
              </p:cNvSpPr>
              <p:nvPr/>
            </p:nvSpPr>
            <p:spPr bwMode="auto">
              <a:xfrm>
                <a:off x="4715" y="1845"/>
                <a:ext cx="238" cy="46"/>
              </a:xfrm>
              <a:prstGeom prst="rect">
                <a:avLst/>
              </a:prstGeom>
              <a:solidFill>
                <a:srgbClr val="CC9900"/>
              </a:solidFill>
              <a:ln w="12700">
                <a:solidFill>
                  <a:sysClr val="windowText" lastClr="000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a-ET" altLang="aa-ET" sz="18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7" name="Rectangle 19">
                <a:extLst>
                  <a:ext uri="{FF2B5EF4-FFF2-40B4-BE49-F238E27FC236}">
                    <a16:creationId xmlns:a16="http://schemas.microsoft.com/office/drawing/2014/main" id="{D8A912E3-B1A2-F3BB-831D-D4701490D45E}"/>
                  </a:ext>
                </a:extLst>
              </p:cNvPr>
              <p:cNvSpPr>
                <a:spLocks noChangeArrowheads="1"/>
              </p:cNvSpPr>
              <p:nvPr/>
            </p:nvSpPr>
            <p:spPr bwMode="auto">
              <a:xfrm>
                <a:off x="4715" y="1941"/>
                <a:ext cx="238" cy="46"/>
              </a:xfrm>
              <a:prstGeom prst="rect">
                <a:avLst/>
              </a:prstGeom>
              <a:solidFill>
                <a:srgbClr val="CC9900"/>
              </a:solidFill>
              <a:ln w="12700">
                <a:solidFill>
                  <a:sysClr val="windowText" lastClr="000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a-ET" altLang="aa-ET" sz="18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8" name="AutoShape 20">
                <a:extLst>
                  <a:ext uri="{FF2B5EF4-FFF2-40B4-BE49-F238E27FC236}">
                    <a16:creationId xmlns:a16="http://schemas.microsoft.com/office/drawing/2014/main" id="{83E7488D-3635-4C8F-C67C-DDE1D1E1CE82}"/>
                  </a:ext>
                </a:extLst>
              </p:cNvPr>
              <p:cNvSpPr>
                <a:spLocks noChangeArrowheads="1"/>
              </p:cNvSpPr>
              <p:nvPr/>
            </p:nvSpPr>
            <p:spPr bwMode="auto">
              <a:xfrm rot="-5400000">
                <a:off x="4787" y="1809"/>
                <a:ext cx="382" cy="46"/>
              </a:xfrm>
              <a:prstGeom prst="homePlate">
                <a:avLst>
                  <a:gd name="adj" fmla="val 158936"/>
                </a:avLst>
              </a:prstGeom>
              <a:solidFill>
                <a:srgbClr val="CC9900"/>
              </a:solidFill>
              <a:ln w="12700">
                <a:solidFill>
                  <a:sysClr val="windowText" lastClr="000000"/>
                </a:solidFill>
                <a:miter lim="800000"/>
                <a:headEnd/>
                <a:tailEnd/>
              </a:ln>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a-ET" altLang="aa-ET" sz="18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9" name="Group 21">
              <a:extLst>
                <a:ext uri="{FF2B5EF4-FFF2-40B4-BE49-F238E27FC236}">
                  <a16:creationId xmlns:a16="http://schemas.microsoft.com/office/drawing/2014/main" id="{2ED607FA-8E70-17E3-3480-6B881BE00C0F}"/>
                </a:ext>
              </a:extLst>
            </p:cNvPr>
            <p:cNvGrpSpPr>
              <a:grpSpLocks/>
            </p:cNvGrpSpPr>
            <p:nvPr/>
          </p:nvGrpSpPr>
          <p:grpSpPr bwMode="auto">
            <a:xfrm>
              <a:off x="567" y="2334"/>
              <a:ext cx="804" cy="458"/>
              <a:chOff x="567" y="2205"/>
              <a:chExt cx="804" cy="458"/>
            </a:xfrm>
          </p:grpSpPr>
          <p:grpSp>
            <p:nvGrpSpPr>
              <p:cNvPr id="44" name="Group 22">
                <a:extLst>
                  <a:ext uri="{FF2B5EF4-FFF2-40B4-BE49-F238E27FC236}">
                    <a16:creationId xmlns:a16="http://schemas.microsoft.com/office/drawing/2014/main" id="{6954982E-B450-9501-AF53-89CE9C4AE18B}"/>
                  </a:ext>
                </a:extLst>
              </p:cNvPr>
              <p:cNvGrpSpPr>
                <a:grpSpLocks/>
              </p:cNvGrpSpPr>
              <p:nvPr/>
            </p:nvGrpSpPr>
            <p:grpSpPr bwMode="auto">
              <a:xfrm>
                <a:off x="951" y="2205"/>
                <a:ext cx="420" cy="458"/>
                <a:chOff x="4581" y="1565"/>
                <a:chExt cx="420" cy="458"/>
              </a:xfrm>
            </p:grpSpPr>
            <p:sp>
              <p:nvSpPr>
                <p:cNvPr id="57" name="AutoShape 23">
                  <a:extLst>
                    <a:ext uri="{FF2B5EF4-FFF2-40B4-BE49-F238E27FC236}">
                      <a16:creationId xmlns:a16="http://schemas.microsoft.com/office/drawing/2014/main" id="{604612DD-342D-79DA-3F5A-F6DCE274C5FA}"/>
                    </a:ext>
                  </a:extLst>
                </p:cNvPr>
                <p:cNvSpPr>
                  <a:spLocks noChangeArrowheads="1"/>
                </p:cNvSpPr>
                <p:nvPr/>
              </p:nvSpPr>
              <p:spPr bwMode="auto">
                <a:xfrm rot="-5400000">
                  <a:off x="4701" y="1733"/>
                  <a:ext cx="382" cy="46"/>
                </a:xfrm>
                <a:prstGeom prst="homePlate">
                  <a:avLst>
                    <a:gd name="adj" fmla="val 158936"/>
                  </a:avLst>
                </a:prstGeom>
                <a:solidFill>
                  <a:srgbClr val="CC9900"/>
                </a:solidFill>
                <a:ln w="12700">
                  <a:solidFill>
                    <a:sysClr val="windowText" lastClr="000000"/>
                  </a:solidFill>
                  <a:miter lim="800000"/>
                  <a:headEnd/>
                  <a:tailEnd/>
                </a:ln>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a-ET" altLang="aa-ET" sz="18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8" name="AutoShape 24">
                  <a:extLst>
                    <a:ext uri="{FF2B5EF4-FFF2-40B4-BE49-F238E27FC236}">
                      <a16:creationId xmlns:a16="http://schemas.microsoft.com/office/drawing/2014/main" id="{229D0278-4340-8138-137C-2CE9EF77F01D}"/>
                    </a:ext>
                  </a:extLst>
                </p:cNvPr>
                <p:cNvSpPr>
                  <a:spLocks noChangeArrowheads="1"/>
                </p:cNvSpPr>
                <p:nvPr/>
              </p:nvSpPr>
              <p:spPr bwMode="auto">
                <a:xfrm flipH="1">
                  <a:off x="4609" y="1633"/>
                  <a:ext cx="382" cy="382"/>
                </a:xfrm>
                <a:prstGeom prst="cube">
                  <a:avLst>
                    <a:gd name="adj" fmla="val 24991"/>
                  </a:avLst>
                </a:prstGeom>
                <a:solidFill>
                  <a:srgbClr val="996600"/>
                </a:solidFill>
                <a:ln w="12700">
                  <a:solidFill>
                    <a:sysClr val="windowText" lastClr="000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a-ET" altLang="aa-ET" sz="18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9" name="AutoShape 25">
                  <a:extLst>
                    <a:ext uri="{FF2B5EF4-FFF2-40B4-BE49-F238E27FC236}">
                      <a16:creationId xmlns:a16="http://schemas.microsoft.com/office/drawing/2014/main" id="{B0827B89-D3DD-037F-0570-183F860EFACB}"/>
                    </a:ext>
                  </a:extLst>
                </p:cNvPr>
                <p:cNvSpPr>
                  <a:spLocks noChangeArrowheads="1"/>
                </p:cNvSpPr>
                <p:nvPr/>
              </p:nvSpPr>
              <p:spPr bwMode="auto">
                <a:xfrm rot="13800000" flipH="1">
                  <a:off x="4546" y="1807"/>
                  <a:ext cx="192" cy="32"/>
                </a:xfrm>
                <a:prstGeom prst="parallelogram">
                  <a:avLst>
                    <a:gd name="adj" fmla="val 69944"/>
                  </a:avLst>
                </a:prstGeom>
                <a:solidFill>
                  <a:srgbClr val="CC9900"/>
                </a:solidFill>
                <a:ln w="12700">
                  <a:solidFill>
                    <a:sysClr val="windowText" lastClr="000000"/>
                  </a:solidFill>
                  <a:miter lim="800000"/>
                  <a:headEnd/>
                  <a:tailEnd/>
                </a:ln>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a-ET" altLang="aa-ET" sz="18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0" name="AutoShape 26">
                  <a:extLst>
                    <a:ext uri="{FF2B5EF4-FFF2-40B4-BE49-F238E27FC236}">
                      <a16:creationId xmlns:a16="http://schemas.microsoft.com/office/drawing/2014/main" id="{7B5462C0-167D-5CDE-4423-0409A35727E2}"/>
                    </a:ext>
                  </a:extLst>
                </p:cNvPr>
                <p:cNvSpPr>
                  <a:spLocks noChangeArrowheads="1"/>
                </p:cNvSpPr>
                <p:nvPr/>
              </p:nvSpPr>
              <p:spPr bwMode="auto">
                <a:xfrm rot="13800000" flipH="1">
                  <a:off x="4548" y="1903"/>
                  <a:ext cx="192" cy="32"/>
                </a:xfrm>
                <a:prstGeom prst="parallelogram">
                  <a:avLst>
                    <a:gd name="adj" fmla="val 69944"/>
                  </a:avLst>
                </a:prstGeom>
                <a:solidFill>
                  <a:srgbClr val="CC9900"/>
                </a:solidFill>
                <a:ln w="12700">
                  <a:solidFill>
                    <a:sysClr val="windowText" lastClr="000000"/>
                  </a:solidFill>
                  <a:miter lim="800000"/>
                  <a:headEnd/>
                  <a:tailEnd/>
                </a:ln>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a-ET" altLang="aa-ET" sz="18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1" name="AutoShape 27">
                  <a:extLst>
                    <a:ext uri="{FF2B5EF4-FFF2-40B4-BE49-F238E27FC236}">
                      <a16:creationId xmlns:a16="http://schemas.microsoft.com/office/drawing/2014/main" id="{47461904-2FA9-DC4B-0F4D-3589AF8CB7C2}"/>
                    </a:ext>
                  </a:extLst>
                </p:cNvPr>
                <p:cNvSpPr>
                  <a:spLocks noChangeArrowheads="1"/>
                </p:cNvSpPr>
                <p:nvPr/>
              </p:nvSpPr>
              <p:spPr bwMode="auto">
                <a:xfrm rot="13800000" flipH="1">
                  <a:off x="4544" y="1711"/>
                  <a:ext cx="192" cy="32"/>
                </a:xfrm>
                <a:prstGeom prst="parallelogram">
                  <a:avLst>
                    <a:gd name="adj" fmla="val 69944"/>
                  </a:avLst>
                </a:prstGeom>
                <a:solidFill>
                  <a:srgbClr val="CC9900"/>
                </a:solidFill>
                <a:ln w="12700">
                  <a:solidFill>
                    <a:sysClr val="windowText" lastClr="000000"/>
                  </a:solidFill>
                  <a:miter lim="800000"/>
                  <a:headEnd/>
                  <a:tailEnd/>
                </a:ln>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a-ET" altLang="aa-ET" sz="18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2" name="AutoShape 28">
                  <a:extLst>
                    <a:ext uri="{FF2B5EF4-FFF2-40B4-BE49-F238E27FC236}">
                      <a16:creationId xmlns:a16="http://schemas.microsoft.com/office/drawing/2014/main" id="{0753C6FC-0065-9333-8ACB-C1E26D19F090}"/>
                    </a:ext>
                  </a:extLst>
                </p:cNvPr>
                <p:cNvSpPr>
                  <a:spLocks noChangeArrowheads="1"/>
                </p:cNvSpPr>
                <p:nvPr/>
              </p:nvSpPr>
              <p:spPr bwMode="auto">
                <a:xfrm rot="-5400000">
                  <a:off x="4503" y="1801"/>
                  <a:ext cx="382" cy="46"/>
                </a:xfrm>
                <a:prstGeom prst="homePlate">
                  <a:avLst>
                    <a:gd name="adj" fmla="val 158936"/>
                  </a:avLst>
                </a:prstGeom>
                <a:solidFill>
                  <a:srgbClr val="CC9900"/>
                </a:solidFill>
                <a:ln w="12700">
                  <a:solidFill>
                    <a:sysClr val="windowText" lastClr="000000"/>
                  </a:solidFill>
                  <a:miter lim="800000"/>
                  <a:headEnd/>
                  <a:tailEnd/>
                </a:ln>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a-ET" altLang="aa-ET" sz="18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3" name="Rectangle 29">
                  <a:extLst>
                    <a:ext uri="{FF2B5EF4-FFF2-40B4-BE49-F238E27FC236}">
                      <a16:creationId xmlns:a16="http://schemas.microsoft.com/office/drawing/2014/main" id="{EFDAE1B3-7391-0869-E2F0-C186186D185D}"/>
                    </a:ext>
                  </a:extLst>
                </p:cNvPr>
                <p:cNvSpPr>
                  <a:spLocks noChangeArrowheads="1"/>
                </p:cNvSpPr>
                <p:nvPr/>
              </p:nvSpPr>
              <p:spPr bwMode="auto">
                <a:xfrm>
                  <a:off x="4715" y="1749"/>
                  <a:ext cx="238" cy="46"/>
                </a:xfrm>
                <a:prstGeom prst="rect">
                  <a:avLst/>
                </a:prstGeom>
                <a:solidFill>
                  <a:srgbClr val="CC9900"/>
                </a:solidFill>
                <a:ln w="12700">
                  <a:solidFill>
                    <a:sysClr val="windowText" lastClr="000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a-ET" altLang="aa-ET" sz="18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4" name="AutoShape 30">
                  <a:extLst>
                    <a:ext uri="{FF2B5EF4-FFF2-40B4-BE49-F238E27FC236}">
                      <a16:creationId xmlns:a16="http://schemas.microsoft.com/office/drawing/2014/main" id="{99AE52C0-358B-1D27-4AB5-99305835720D}"/>
                    </a:ext>
                  </a:extLst>
                </p:cNvPr>
                <p:cNvSpPr>
                  <a:spLocks noChangeArrowheads="1"/>
                </p:cNvSpPr>
                <p:nvPr/>
              </p:nvSpPr>
              <p:spPr bwMode="auto">
                <a:xfrm rot="-5400000">
                  <a:off x="4413" y="1733"/>
                  <a:ext cx="382" cy="46"/>
                </a:xfrm>
                <a:prstGeom prst="homePlate">
                  <a:avLst>
                    <a:gd name="adj" fmla="val 158936"/>
                  </a:avLst>
                </a:prstGeom>
                <a:solidFill>
                  <a:srgbClr val="CC9900"/>
                </a:solidFill>
                <a:ln w="12700">
                  <a:solidFill>
                    <a:sysClr val="windowText" lastClr="000000"/>
                  </a:solidFill>
                  <a:miter lim="800000"/>
                  <a:headEnd/>
                  <a:tailEnd/>
                </a:ln>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a-ET" altLang="aa-ET" sz="18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5" name="Rectangle 31">
                  <a:extLst>
                    <a:ext uri="{FF2B5EF4-FFF2-40B4-BE49-F238E27FC236}">
                      <a16:creationId xmlns:a16="http://schemas.microsoft.com/office/drawing/2014/main" id="{191E1342-20B9-B6BE-608C-4E22397C2DCE}"/>
                    </a:ext>
                  </a:extLst>
                </p:cNvPr>
                <p:cNvSpPr>
                  <a:spLocks noChangeArrowheads="1"/>
                </p:cNvSpPr>
                <p:nvPr/>
              </p:nvSpPr>
              <p:spPr bwMode="auto">
                <a:xfrm>
                  <a:off x="4715" y="1845"/>
                  <a:ext cx="238" cy="46"/>
                </a:xfrm>
                <a:prstGeom prst="rect">
                  <a:avLst/>
                </a:prstGeom>
                <a:solidFill>
                  <a:srgbClr val="CC9900"/>
                </a:solidFill>
                <a:ln w="12700">
                  <a:solidFill>
                    <a:sysClr val="windowText" lastClr="000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a-ET" altLang="aa-ET" sz="18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6" name="Rectangle 32">
                  <a:extLst>
                    <a:ext uri="{FF2B5EF4-FFF2-40B4-BE49-F238E27FC236}">
                      <a16:creationId xmlns:a16="http://schemas.microsoft.com/office/drawing/2014/main" id="{45456C04-191B-8E5E-8E8F-73105A1A7D30}"/>
                    </a:ext>
                  </a:extLst>
                </p:cNvPr>
                <p:cNvSpPr>
                  <a:spLocks noChangeArrowheads="1"/>
                </p:cNvSpPr>
                <p:nvPr/>
              </p:nvSpPr>
              <p:spPr bwMode="auto">
                <a:xfrm>
                  <a:off x="4715" y="1941"/>
                  <a:ext cx="238" cy="46"/>
                </a:xfrm>
                <a:prstGeom prst="rect">
                  <a:avLst/>
                </a:prstGeom>
                <a:solidFill>
                  <a:srgbClr val="CC9900"/>
                </a:solidFill>
                <a:ln w="12700">
                  <a:solidFill>
                    <a:sysClr val="windowText" lastClr="000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a-ET" altLang="aa-ET" sz="18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7" name="AutoShape 33">
                  <a:extLst>
                    <a:ext uri="{FF2B5EF4-FFF2-40B4-BE49-F238E27FC236}">
                      <a16:creationId xmlns:a16="http://schemas.microsoft.com/office/drawing/2014/main" id="{36940198-CA21-7D10-E8BC-D1A4F2E98768}"/>
                    </a:ext>
                  </a:extLst>
                </p:cNvPr>
                <p:cNvSpPr>
                  <a:spLocks noChangeArrowheads="1"/>
                </p:cNvSpPr>
                <p:nvPr/>
              </p:nvSpPr>
              <p:spPr bwMode="auto">
                <a:xfrm rot="-5400000">
                  <a:off x="4787" y="1809"/>
                  <a:ext cx="382" cy="46"/>
                </a:xfrm>
                <a:prstGeom prst="homePlate">
                  <a:avLst>
                    <a:gd name="adj" fmla="val 158936"/>
                  </a:avLst>
                </a:prstGeom>
                <a:solidFill>
                  <a:srgbClr val="CC9900"/>
                </a:solidFill>
                <a:ln w="12700">
                  <a:solidFill>
                    <a:sysClr val="windowText" lastClr="000000"/>
                  </a:solidFill>
                  <a:miter lim="800000"/>
                  <a:headEnd/>
                  <a:tailEnd/>
                </a:ln>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a-ET" altLang="aa-ET" sz="18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45" name="Group 34">
                <a:extLst>
                  <a:ext uri="{FF2B5EF4-FFF2-40B4-BE49-F238E27FC236}">
                    <a16:creationId xmlns:a16="http://schemas.microsoft.com/office/drawing/2014/main" id="{BB526E51-5FC2-B093-2D7D-90ADCC2A0EC7}"/>
                  </a:ext>
                </a:extLst>
              </p:cNvPr>
              <p:cNvGrpSpPr>
                <a:grpSpLocks/>
              </p:cNvGrpSpPr>
              <p:nvPr/>
            </p:nvGrpSpPr>
            <p:grpSpPr bwMode="auto">
              <a:xfrm>
                <a:off x="567" y="2205"/>
                <a:ext cx="420" cy="458"/>
                <a:chOff x="4581" y="1565"/>
                <a:chExt cx="420" cy="458"/>
              </a:xfrm>
            </p:grpSpPr>
            <p:sp>
              <p:nvSpPr>
                <p:cNvPr id="46" name="AutoShape 35">
                  <a:extLst>
                    <a:ext uri="{FF2B5EF4-FFF2-40B4-BE49-F238E27FC236}">
                      <a16:creationId xmlns:a16="http://schemas.microsoft.com/office/drawing/2014/main" id="{412870C4-E97C-D80C-7A36-1D8764BB0669}"/>
                    </a:ext>
                  </a:extLst>
                </p:cNvPr>
                <p:cNvSpPr>
                  <a:spLocks noChangeArrowheads="1"/>
                </p:cNvSpPr>
                <p:nvPr/>
              </p:nvSpPr>
              <p:spPr bwMode="auto">
                <a:xfrm rot="-5400000">
                  <a:off x="4701" y="1733"/>
                  <a:ext cx="382" cy="46"/>
                </a:xfrm>
                <a:prstGeom prst="homePlate">
                  <a:avLst>
                    <a:gd name="adj" fmla="val 158936"/>
                  </a:avLst>
                </a:prstGeom>
                <a:solidFill>
                  <a:srgbClr val="CC9900"/>
                </a:solidFill>
                <a:ln w="12700">
                  <a:solidFill>
                    <a:sysClr val="windowText" lastClr="000000"/>
                  </a:solidFill>
                  <a:miter lim="800000"/>
                  <a:headEnd/>
                  <a:tailEnd/>
                </a:ln>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a-ET" altLang="aa-ET" sz="18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7" name="AutoShape 36">
                  <a:extLst>
                    <a:ext uri="{FF2B5EF4-FFF2-40B4-BE49-F238E27FC236}">
                      <a16:creationId xmlns:a16="http://schemas.microsoft.com/office/drawing/2014/main" id="{C01048A1-963E-8A63-23CD-83A108884E61}"/>
                    </a:ext>
                  </a:extLst>
                </p:cNvPr>
                <p:cNvSpPr>
                  <a:spLocks noChangeArrowheads="1"/>
                </p:cNvSpPr>
                <p:nvPr/>
              </p:nvSpPr>
              <p:spPr bwMode="auto">
                <a:xfrm flipH="1">
                  <a:off x="4609" y="1633"/>
                  <a:ext cx="382" cy="382"/>
                </a:xfrm>
                <a:prstGeom prst="cube">
                  <a:avLst>
                    <a:gd name="adj" fmla="val 24991"/>
                  </a:avLst>
                </a:prstGeom>
                <a:solidFill>
                  <a:srgbClr val="996600"/>
                </a:solidFill>
                <a:ln w="12700">
                  <a:solidFill>
                    <a:sysClr val="windowText" lastClr="000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a-ET" altLang="aa-ET" sz="18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8" name="AutoShape 37">
                  <a:extLst>
                    <a:ext uri="{FF2B5EF4-FFF2-40B4-BE49-F238E27FC236}">
                      <a16:creationId xmlns:a16="http://schemas.microsoft.com/office/drawing/2014/main" id="{FEB779D5-D37B-7B4C-5DDF-735FA78B9756}"/>
                    </a:ext>
                  </a:extLst>
                </p:cNvPr>
                <p:cNvSpPr>
                  <a:spLocks noChangeArrowheads="1"/>
                </p:cNvSpPr>
                <p:nvPr/>
              </p:nvSpPr>
              <p:spPr bwMode="auto">
                <a:xfrm rot="13800000" flipH="1">
                  <a:off x="4546" y="1807"/>
                  <a:ext cx="192" cy="32"/>
                </a:xfrm>
                <a:prstGeom prst="parallelogram">
                  <a:avLst>
                    <a:gd name="adj" fmla="val 69944"/>
                  </a:avLst>
                </a:prstGeom>
                <a:solidFill>
                  <a:srgbClr val="CC9900"/>
                </a:solidFill>
                <a:ln w="12700">
                  <a:solidFill>
                    <a:sysClr val="windowText" lastClr="000000"/>
                  </a:solidFill>
                  <a:miter lim="800000"/>
                  <a:headEnd/>
                  <a:tailEnd/>
                </a:ln>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a-ET" altLang="aa-ET" sz="18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9" name="AutoShape 38">
                  <a:extLst>
                    <a:ext uri="{FF2B5EF4-FFF2-40B4-BE49-F238E27FC236}">
                      <a16:creationId xmlns:a16="http://schemas.microsoft.com/office/drawing/2014/main" id="{9251AFA6-EA2A-6D8E-E733-EEA9BFDAE1A7}"/>
                    </a:ext>
                  </a:extLst>
                </p:cNvPr>
                <p:cNvSpPr>
                  <a:spLocks noChangeArrowheads="1"/>
                </p:cNvSpPr>
                <p:nvPr/>
              </p:nvSpPr>
              <p:spPr bwMode="auto">
                <a:xfrm rot="13800000" flipH="1">
                  <a:off x="4548" y="1903"/>
                  <a:ext cx="192" cy="32"/>
                </a:xfrm>
                <a:prstGeom prst="parallelogram">
                  <a:avLst>
                    <a:gd name="adj" fmla="val 69944"/>
                  </a:avLst>
                </a:prstGeom>
                <a:solidFill>
                  <a:srgbClr val="CC9900"/>
                </a:solidFill>
                <a:ln w="12700">
                  <a:solidFill>
                    <a:sysClr val="windowText" lastClr="000000"/>
                  </a:solidFill>
                  <a:miter lim="800000"/>
                  <a:headEnd/>
                  <a:tailEnd/>
                </a:ln>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a-ET" altLang="aa-ET" sz="18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0" name="AutoShape 39">
                  <a:extLst>
                    <a:ext uri="{FF2B5EF4-FFF2-40B4-BE49-F238E27FC236}">
                      <a16:creationId xmlns:a16="http://schemas.microsoft.com/office/drawing/2014/main" id="{772A61BA-4892-4B1C-4271-AAE57C71DFB5}"/>
                    </a:ext>
                  </a:extLst>
                </p:cNvPr>
                <p:cNvSpPr>
                  <a:spLocks noChangeArrowheads="1"/>
                </p:cNvSpPr>
                <p:nvPr/>
              </p:nvSpPr>
              <p:spPr bwMode="auto">
                <a:xfrm rot="13800000" flipH="1">
                  <a:off x="4544" y="1711"/>
                  <a:ext cx="192" cy="32"/>
                </a:xfrm>
                <a:prstGeom prst="parallelogram">
                  <a:avLst>
                    <a:gd name="adj" fmla="val 69944"/>
                  </a:avLst>
                </a:prstGeom>
                <a:solidFill>
                  <a:srgbClr val="CC9900"/>
                </a:solidFill>
                <a:ln w="12700">
                  <a:solidFill>
                    <a:sysClr val="windowText" lastClr="000000"/>
                  </a:solidFill>
                  <a:miter lim="800000"/>
                  <a:headEnd/>
                  <a:tailEnd/>
                </a:ln>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a-ET" altLang="aa-ET" sz="18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1" name="AutoShape 40">
                  <a:extLst>
                    <a:ext uri="{FF2B5EF4-FFF2-40B4-BE49-F238E27FC236}">
                      <a16:creationId xmlns:a16="http://schemas.microsoft.com/office/drawing/2014/main" id="{B6F0387B-2DD6-3CCB-3600-D45B1C0BF6CE}"/>
                    </a:ext>
                  </a:extLst>
                </p:cNvPr>
                <p:cNvSpPr>
                  <a:spLocks noChangeArrowheads="1"/>
                </p:cNvSpPr>
                <p:nvPr/>
              </p:nvSpPr>
              <p:spPr bwMode="auto">
                <a:xfrm rot="-5400000">
                  <a:off x="4503" y="1801"/>
                  <a:ext cx="382" cy="46"/>
                </a:xfrm>
                <a:prstGeom prst="homePlate">
                  <a:avLst>
                    <a:gd name="adj" fmla="val 158936"/>
                  </a:avLst>
                </a:prstGeom>
                <a:solidFill>
                  <a:srgbClr val="CC9900"/>
                </a:solidFill>
                <a:ln w="12700">
                  <a:solidFill>
                    <a:sysClr val="windowText" lastClr="000000"/>
                  </a:solidFill>
                  <a:miter lim="800000"/>
                  <a:headEnd/>
                  <a:tailEnd/>
                </a:ln>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a-ET" altLang="aa-ET" sz="18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2" name="Rectangle 41">
                  <a:extLst>
                    <a:ext uri="{FF2B5EF4-FFF2-40B4-BE49-F238E27FC236}">
                      <a16:creationId xmlns:a16="http://schemas.microsoft.com/office/drawing/2014/main" id="{934A14E4-590B-264A-6F4C-A6579F3ECA13}"/>
                    </a:ext>
                  </a:extLst>
                </p:cNvPr>
                <p:cNvSpPr>
                  <a:spLocks noChangeArrowheads="1"/>
                </p:cNvSpPr>
                <p:nvPr/>
              </p:nvSpPr>
              <p:spPr bwMode="auto">
                <a:xfrm>
                  <a:off x="4715" y="1749"/>
                  <a:ext cx="238" cy="46"/>
                </a:xfrm>
                <a:prstGeom prst="rect">
                  <a:avLst/>
                </a:prstGeom>
                <a:solidFill>
                  <a:srgbClr val="CC9900"/>
                </a:solidFill>
                <a:ln w="12700">
                  <a:solidFill>
                    <a:sysClr val="windowText" lastClr="000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a-ET" altLang="aa-ET" sz="18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3" name="AutoShape 42">
                  <a:extLst>
                    <a:ext uri="{FF2B5EF4-FFF2-40B4-BE49-F238E27FC236}">
                      <a16:creationId xmlns:a16="http://schemas.microsoft.com/office/drawing/2014/main" id="{F3F859BC-1958-24B7-26DA-31DD0D83309A}"/>
                    </a:ext>
                  </a:extLst>
                </p:cNvPr>
                <p:cNvSpPr>
                  <a:spLocks noChangeArrowheads="1"/>
                </p:cNvSpPr>
                <p:nvPr/>
              </p:nvSpPr>
              <p:spPr bwMode="auto">
                <a:xfrm rot="-5400000">
                  <a:off x="4413" y="1733"/>
                  <a:ext cx="382" cy="46"/>
                </a:xfrm>
                <a:prstGeom prst="homePlate">
                  <a:avLst>
                    <a:gd name="adj" fmla="val 158936"/>
                  </a:avLst>
                </a:prstGeom>
                <a:solidFill>
                  <a:srgbClr val="CC9900"/>
                </a:solidFill>
                <a:ln w="12700">
                  <a:solidFill>
                    <a:sysClr val="windowText" lastClr="000000"/>
                  </a:solidFill>
                  <a:miter lim="800000"/>
                  <a:headEnd/>
                  <a:tailEnd/>
                </a:ln>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a-ET" altLang="aa-ET" sz="18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4" name="Rectangle 43">
                  <a:extLst>
                    <a:ext uri="{FF2B5EF4-FFF2-40B4-BE49-F238E27FC236}">
                      <a16:creationId xmlns:a16="http://schemas.microsoft.com/office/drawing/2014/main" id="{B61B4B25-C27C-966C-2D50-3128922911E8}"/>
                    </a:ext>
                  </a:extLst>
                </p:cNvPr>
                <p:cNvSpPr>
                  <a:spLocks noChangeArrowheads="1"/>
                </p:cNvSpPr>
                <p:nvPr/>
              </p:nvSpPr>
              <p:spPr bwMode="auto">
                <a:xfrm>
                  <a:off x="4715" y="1845"/>
                  <a:ext cx="238" cy="46"/>
                </a:xfrm>
                <a:prstGeom prst="rect">
                  <a:avLst/>
                </a:prstGeom>
                <a:solidFill>
                  <a:srgbClr val="CC9900"/>
                </a:solidFill>
                <a:ln w="12700">
                  <a:solidFill>
                    <a:sysClr val="windowText" lastClr="000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a-ET" altLang="aa-ET" sz="18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5" name="Rectangle 44">
                  <a:extLst>
                    <a:ext uri="{FF2B5EF4-FFF2-40B4-BE49-F238E27FC236}">
                      <a16:creationId xmlns:a16="http://schemas.microsoft.com/office/drawing/2014/main" id="{111ABC64-6F4B-C497-7964-C5281FA72FEF}"/>
                    </a:ext>
                  </a:extLst>
                </p:cNvPr>
                <p:cNvSpPr>
                  <a:spLocks noChangeArrowheads="1"/>
                </p:cNvSpPr>
                <p:nvPr/>
              </p:nvSpPr>
              <p:spPr bwMode="auto">
                <a:xfrm>
                  <a:off x="4715" y="1941"/>
                  <a:ext cx="238" cy="46"/>
                </a:xfrm>
                <a:prstGeom prst="rect">
                  <a:avLst/>
                </a:prstGeom>
                <a:solidFill>
                  <a:srgbClr val="CC9900"/>
                </a:solidFill>
                <a:ln w="12700">
                  <a:solidFill>
                    <a:sysClr val="windowText" lastClr="000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a-ET" altLang="aa-ET" sz="18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6" name="AutoShape 45">
                  <a:extLst>
                    <a:ext uri="{FF2B5EF4-FFF2-40B4-BE49-F238E27FC236}">
                      <a16:creationId xmlns:a16="http://schemas.microsoft.com/office/drawing/2014/main" id="{9DD27FD6-4F07-6056-C3C2-B4C814954015}"/>
                    </a:ext>
                  </a:extLst>
                </p:cNvPr>
                <p:cNvSpPr>
                  <a:spLocks noChangeArrowheads="1"/>
                </p:cNvSpPr>
                <p:nvPr/>
              </p:nvSpPr>
              <p:spPr bwMode="auto">
                <a:xfrm rot="-5400000">
                  <a:off x="4787" y="1809"/>
                  <a:ext cx="382" cy="46"/>
                </a:xfrm>
                <a:prstGeom prst="homePlate">
                  <a:avLst>
                    <a:gd name="adj" fmla="val 158936"/>
                  </a:avLst>
                </a:prstGeom>
                <a:solidFill>
                  <a:srgbClr val="CC9900"/>
                </a:solidFill>
                <a:ln w="12700">
                  <a:solidFill>
                    <a:sysClr val="windowText" lastClr="000000"/>
                  </a:solidFill>
                  <a:miter lim="800000"/>
                  <a:headEnd/>
                  <a:tailEnd/>
                </a:ln>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a-ET" altLang="aa-ET" sz="18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grpSp>
        </p:grpSp>
        <p:sp>
          <p:nvSpPr>
            <p:cNvPr id="10" name="Text Box 46">
              <a:extLst>
                <a:ext uri="{FF2B5EF4-FFF2-40B4-BE49-F238E27FC236}">
                  <a16:creationId xmlns:a16="http://schemas.microsoft.com/office/drawing/2014/main" id="{9B694789-7902-9C9C-FDA7-2810B98BA79D}"/>
                </a:ext>
              </a:extLst>
            </p:cNvPr>
            <p:cNvSpPr txBox="1">
              <a:spLocks noChangeArrowheads="1"/>
            </p:cNvSpPr>
            <p:nvPr/>
          </p:nvSpPr>
          <p:spPr bwMode="auto">
            <a:xfrm>
              <a:off x="512" y="873"/>
              <a:ext cx="74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altLang="aa-ET" sz="1800" b="1" i="0" u="none" strike="noStrike" kern="0" cap="none" spc="0" normalizeH="0" baseline="0" noProof="0">
                  <a:ln>
                    <a:noFill/>
                  </a:ln>
                  <a:solidFill>
                    <a:prstClr val="black"/>
                  </a:solidFill>
                  <a:effectLst/>
                  <a:uLnTx/>
                  <a:uFillTx/>
                  <a:latin typeface="Verdana" panose="020B0604030504040204" pitchFamily="34" charset="0"/>
                  <a:ea typeface="+mn-ea"/>
                  <a:cs typeface="+mn-cs"/>
                </a:rPr>
                <a:t>Ménage</a:t>
              </a:r>
            </a:p>
          </p:txBody>
        </p:sp>
        <p:grpSp>
          <p:nvGrpSpPr>
            <p:cNvPr id="11" name="Group 49">
              <a:extLst>
                <a:ext uri="{FF2B5EF4-FFF2-40B4-BE49-F238E27FC236}">
                  <a16:creationId xmlns:a16="http://schemas.microsoft.com/office/drawing/2014/main" id="{B0F7E78E-846F-943B-9BCD-403622FE93C4}"/>
                </a:ext>
              </a:extLst>
            </p:cNvPr>
            <p:cNvGrpSpPr>
              <a:grpSpLocks/>
            </p:cNvGrpSpPr>
            <p:nvPr/>
          </p:nvGrpSpPr>
          <p:grpSpPr bwMode="auto">
            <a:xfrm>
              <a:off x="3120" y="2918"/>
              <a:ext cx="2180" cy="373"/>
              <a:chOff x="3120" y="3455"/>
              <a:chExt cx="2180" cy="373"/>
            </a:xfrm>
          </p:grpSpPr>
          <p:sp>
            <p:nvSpPr>
              <p:cNvPr id="37" name="Freeform 50">
                <a:extLst>
                  <a:ext uri="{FF2B5EF4-FFF2-40B4-BE49-F238E27FC236}">
                    <a16:creationId xmlns:a16="http://schemas.microsoft.com/office/drawing/2014/main" id="{A69FD098-E387-019C-9B74-909286281097}"/>
                  </a:ext>
                </a:extLst>
              </p:cNvPr>
              <p:cNvSpPr>
                <a:spLocks/>
              </p:cNvSpPr>
              <p:nvPr/>
            </p:nvSpPr>
            <p:spPr bwMode="auto">
              <a:xfrm>
                <a:off x="3120" y="3456"/>
                <a:ext cx="2180" cy="372"/>
              </a:xfrm>
              <a:custGeom>
                <a:avLst/>
                <a:gdLst>
                  <a:gd name="T0" fmla="*/ 0 w 2420"/>
                  <a:gd name="T1" fmla="*/ 585 h 332"/>
                  <a:gd name="T2" fmla="*/ 515 w 2420"/>
                  <a:gd name="T3" fmla="*/ 0 h 332"/>
                  <a:gd name="T4" fmla="*/ 1293 w 2420"/>
                  <a:gd name="T5" fmla="*/ 56 h 332"/>
                  <a:gd name="T6" fmla="*/ 793 w 2420"/>
                  <a:gd name="T7" fmla="*/ 655 h 332"/>
                  <a:gd name="T8" fmla="*/ 0 w 2420"/>
                  <a:gd name="T9" fmla="*/ 585 h 332"/>
                  <a:gd name="T10" fmla="*/ 0 60000 65536"/>
                  <a:gd name="T11" fmla="*/ 0 60000 65536"/>
                  <a:gd name="T12" fmla="*/ 0 60000 65536"/>
                  <a:gd name="T13" fmla="*/ 0 60000 65536"/>
                  <a:gd name="T14" fmla="*/ 0 60000 65536"/>
                  <a:gd name="T15" fmla="*/ 0 w 2420"/>
                  <a:gd name="T16" fmla="*/ 0 h 332"/>
                  <a:gd name="T17" fmla="*/ 2420 w 2420"/>
                  <a:gd name="T18" fmla="*/ 332 h 332"/>
                </a:gdLst>
                <a:ahLst/>
                <a:cxnLst>
                  <a:cxn ang="T10">
                    <a:pos x="T0" y="T1"/>
                  </a:cxn>
                  <a:cxn ang="T11">
                    <a:pos x="T2" y="T3"/>
                  </a:cxn>
                  <a:cxn ang="T12">
                    <a:pos x="T4" y="T5"/>
                  </a:cxn>
                  <a:cxn ang="T13">
                    <a:pos x="T6" y="T7"/>
                  </a:cxn>
                  <a:cxn ang="T14">
                    <a:pos x="T8" y="T9"/>
                  </a:cxn>
                </a:cxnLst>
                <a:rect l="T15" t="T16" r="T17" b="T18"/>
                <a:pathLst>
                  <a:path w="2420" h="332">
                    <a:moveTo>
                      <a:pt x="0" y="295"/>
                    </a:moveTo>
                    <a:lnTo>
                      <a:pt x="965" y="0"/>
                    </a:lnTo>
                    <a:lnTo>
                      <a:pt x="2419" y="29"/>
                    </a:lnTo>
                    <a:lnTo>
                      <a:pt x="1483" y="331"/>
                    </a:lnTo>
                    <a:lnTo>
                      <a:pt x="0" y="295"/>
                    </a:lnTo>
                  </a:path>
                </a:pathLst>
              </a:custGeom>
              <a:solidFill>
                <a:srgbClr val="B2B2B2"/>
              </a:solidFill>
              <a:ln w="12700" cap="rnd" cmpd="sng">
                <a:solidFill>
                  <a:srgbClr val="000000"/>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a-ET" sz="1800" b="0" i="0" u="none" strike="noStrike" kern="0" cap="none" spc="0" normalizeH="0" baseline="0" noProof="0">
                  <a:ln>
                    <a:noFill/>
                  </a:ln>
                  <a:solidFill>
                    <a:prstClr val="black"/>
                  </a:solidFill>
                  <a:effectLst/>
                  <a:uLnTx/>
                  <a:uFillTx/>
                  <a:latin typeface="Century Gothic" panose="020B0502020202020204"/>
                  <a:ea typeface="+mn-ea"/>
                  <a:cs typeface="+mn-cs"/>
                </a:endParaRPr>
              </a:p>
            </p:txBody>
          </p:sp>
          <p:sp>
            <p:nvSpPr>
              <p:cNvPr id="38" name="Freeform 51">
                <a:extLst>
                  <a:ext uri="{FF2B5EF4-FFF2-40B4-BE49-F238E27FC236}">
                    <a16:creationId xmlns:a16="http://schemas.microsoft.com/office/drawing/2014/main" id="{85FDC6EC-CB42-6D19-52EF-1A4F594E2A5C}"/>
                  </a:ext>
                </a:extLst>
              </p:cNvPr>
              <p:cNvSpPr>
                <a:spLocks/>
              </p:cNvSpPr>
              <p:nvPr/>
            </p:nvSpPr>
            <p:spPr bwMode="auto">
              <a:xfrm>
                <a:off x="3704" y="3461"/>
                <a:ext cx="520" cy="261"/>
              </a:xfrm>
              <a:custGeom>
                <a:avLst/>
                <a:gdLst>
                  <a:gd name="T0" fmla="*/ 0 w 520"/>
                  <a:gd name="T1" fmla="*/ 126 h 261"/>
                  <a:gd name="T2" fmla="*/ 412 w 520"/>
                  <a:gd name="T3" fmla="*/ 0 h 261"/>
                  <a:gd name="T4" fmla="*/ 519 w 520"/>
                  <a:gd name="T5" fmla="*/ 98 h 261"/>
                  <a:gd name="T6" fmla="*/ 85 w 520"/>
                  <a:gd name="T7" fmla="*/ 260 h 261"/>
                  <a:gd name="T8" fmla="*/ 0 w 520"/>
                  <a:gd name="T9" fmla="*/ 126 h 261"/>
                  <a:gd name="T10" fmla="*/ 0 60000 65536"/>
                  <a:gd name="T11" fmla="*/ 0 60000 65536"/>
                  <a:gd name="T12" fmla="*/ 0 60000 65536"/>
                  <a:gd name="T13" fmla="*/ 0 60000 65536"/>
                  <a:gd name="T14" fmla="*/ 0 60000 65536"/>
                  <a:gd name="T15" fmla="*/ 0 w 520"/>
                  <a:gd name="T16" fmla="*/ 0 h 261"/>
                  <a:gd name="T17" fmla="*/ 520 w 520"/>
                  <a:gd name="T18" fmla="*/ 261 h 261"/>
                </a:gdLst>
                <a:ahLst/>
                <a:cxnLst>
                  <a:cxn ang="T10">
                    <a:pos x="T0" y="T1"/>
                  </a:cxn>
                  <a:cxn ang="T11">
                    <a:pos x="T2" y="T3"/>
                  </a:cxn>
                  <a:cxn ang="T12">
                    <a:pos x="T4" y="T5"/>
                  </a:cxn>
                  <a:cxn ang="T13">
                    <a:pos x="T6" y="T7"/>
                  </a:cxn>
                  <a:cxn ang="T14">
                    <a:pos x="T8" y="T9"/>
                  </a:cxn>
                </a:cxnLst>
                <a:rect l="T15" t="T16" r="T17" b="T18"/>
                <a:pathLst>
                  <a:path w="520" h="261">
                    <a:moveTo>
                      <a:pt x="0" y="126"/>
                    </a:moveTo>
                    <a:lnTo>
                      <a:pt x="412" y="0"/>
                    </a:lnTo>
                    <a:lnTo>
                      <a:pt x="519" y="98"/>
                    </a:lnTo>
                    <a:lnTo>
                      <a:pt x="85" y="260"/>
                    </a:lnTo>
                    <a:lnTo>
                      <a:pt x="0" y="126"/>
                    </a:lnTo>
                  </a:path>
                </a:pathLst>
              </a:custGeom>
              <a:solidFill>
                <a:srgbClr val="6699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a-ET" sz="1800" b="0" i="0" u="none" strike="noStrike" kern="0" cap="none" spc="0" normalizeH="0" baseline="0" noProof="0">
                  <a:ln>
                    <a:noFill/>
                  </a:ln>
                  <a:solidFill>
                    <a:prstClr val="black"/>
                  </a:solidFill>
                  <a:effectLst/>
                  <a:uLnTx/>
                  <a:uFillTx/>
                  <a:latin typeface="Century Gothic" panose="020B0502020202020204"/>
                  <a:ea typeface="+mn-ea"/>
                  <a:cs typeface="+mn-cs"/>
                </a:endParaRPr>
              </a:p>
            </p:txBody>
          </p:sp>
          <p:sp>
            <p:nvSpPr>
              <p:cNvPr id="39" name="Freeform 52">
                <a:extLst>
                  <a:ext uri="{FF2B5EF4-FFF2-40B4-BE49-F238E27FC236}">
                    <a16:creationId xmlns:a16="http://schemas.microsoft.com/office/drawing/2014/main" id="{DAACBEDB-ED54-9757-1AF4-7F6B502B1F2A}"/>
                  </a:ext>
                </a:extLst>
              </p:cNvPr>
              <p:cNvSpPr>
                <a:spLocks/>
              </p:cNvSpPr>
              <p:nvPr/>
            </p:nvSpPr>
            <p:spPr bwMode="auto">
              <a:xfrm>
                <a:off x="3640" y="3589"/>
                <a:ext cx="161" cy="133"/>
              </a:xfrm>
              <a:custGeom>
                <a:avLst/>
                <a:gdLst>
                  <a:gd name="T0" fmla="*/ 0 w 153"/>
                  <a:gd name="T1" fmla="*/ 169 h 125"/>
                  <a:gd name="T2" fmla="*/ 84 w 153"/>
                  <a:gd name="T3" fmla="*/ 0 h 125"/>
                  <a:gd name="T4" fmla="*/ 206 w 153"/>
                  <a:gd name="T5" fmla="*/ 180 h 125"/>
                  <a:gd name="T6" fmla="*/ 0 w 153"/>
                  <a:gd name="T7" fmla="*/ 169 h 125"/>
                  <a:gd name="T8" fmla="*/ 0 60000 65536"/>
                  <a:gd name="T9" fmla="*/ 0 60000 65536"/>
                  <a:gd name="T10" fmla="*/ 0 60000 65536"/>
                  <a:gd name="T11" fmla="*/ 0 60000 65536"/>
                  <a:gd name="T12" fmla="*/ 0 w 153"/>
                  <a:gd name="T13" fmla="*/ 0 h 125"/>
                  <a:gd name="T14" fmla="*/ 153 w 153"/>
                  <a:gd name="T15" fmla="*/ 125 h 125"/>
                </a:gdLst>
                <a:ahLst/>
                <a:cxnLst>
                  <a:cxn ang="T8">
                    <a:pos x="T0" y="T1"/>
                  </a:cxn>
                  <a:cxn ang="T9">
                    <a:pos x="T2" y="T3"/>
                  </a:cxn>
                  <a:cxn ang="T10">
                    <a:pos x="T4" y="T5"/>
                  </a:cxn>
                  <a:cxn ang="T11">
                    <a:pos x="T6" y="T7"/>
                  </a:cxn>
                </a:cxnLst>
                <a:rect l="T12" t="T13" r="T14" b="T15"/>
                <a:pathLst>
                  <a:path w="153" h="125">
                    <a:moveTo>
                      <a:pt x="0" y="117"/>
                    </a:moveTo>
                    <a:lnTo>
                      <a:pt x="62" y="0"/>
                    </a:lnTo>
                    <a:lnTo>
                      <a:pt x="152" y="124"/>
                    </a:lnTo>
                    <a:lnTo>
                      <a:pt x="0" y="117"/>
                    </a:lnTo>
                  </a:path>
                </a:pathLst>
              </a:custGeom>
              <a:solidFill>
                <a:srgbClr val="6699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a-ET" sz="1800" b="0" i="0" u="none" strike="noStrike" kern="0" cap="none" spc="0" normalizeH="0" baseline="0" noProof="0">
                  <a:ln>
                    <a:noFill/>
                  </a:ln>
                  <a:solidFill>
                    <a:prstClr val="black"/>
                  </a:solidFill>
                  <a:effectLst/>
                  <a:uLnTx/>
                  <a:uFillTx/>
                  <a:latin typeface="Century Gothic" panose="020B0502020202020204"/>
                  <a:ea typeface="+mn-ea"/>
                  <a:cs typeface="+mn-cs"/>
                </a:endParaRPr>
              </a:p>
            </p:txBody>
          </p:sp>
          <p:sp>
            <p:nvSpPr>
              <p:cNvPr id="40" name="Freeform 53">
                <a:extLst>
                  <a:ext uri="{FF2B5EF4-FFF2-40B4-BE49-F238E27FC236}">
                    <a16:creationId xmlns:a16="http://schemas.microsoft.com/office/drawing/2014/main" id="{DBA5C92F-2D27-5C76-4C14-55E23A4FEA14}"/>
                  </a:ext>
                </a:extLst>
              </p:cNvPr>
              <p:cNvSpPr>
                <a:spLocks/>
              </p:cNvSpPr>
              <p:nvPr/>
            </p:nvSpPr>
            <p:spPr bwMode="auto">
              <a:xfrm>
                <a:off x="4000" y="3455"/>
                <a:ext cx="520" cy="261"/>
              </a:xfrm>
              <a:custGeom>
                <a:avLst/>
                <a:gdLst>
                  <a:gd name="T0" fmla="*/ 0 w 520"/>
                  <a:gd name="T1" fmla="*/ 126 h 261"/>
                  <a:gd name="T2" fmla="*/ 412 w 520"/>
                  <a:gd name="T3" fmla="*/ 0 h 261"/>
                  <a:gd name="T4" fmla="*/ 519 w 520"/>
                  <a:gd name="T5" fmla="*/ 98 h 261"/>
                  <a:gd name="T6" fmla="*/ 85 w 520"/>
                  <a:gd name="T7" fmla="*/ 260 h 261"/>
                  <a:gd name="T8" fmla="*/ 0 w 520"/>
                  <a:gd name="T9" fmla="*/ 126 h 261"/>
                  <a:gd name="T10" fmla="*/ 0 60000 65536"/>
                  <a:gd name="T11" fmla="*/ 0 60000 65536"/>
                  <a:gd name="T12" fmla="*/ 0 60000 65536"/>
                  <a:gd name="T13" fmla="*/ 0 60000 65536"/>
                  <a:gd name="T14" fmla="*/ 0 60000 65536"/>
                  <a:gd name="T15" fmla="*/ 0 w 520"/>
                  <a:gd name="T16" fmla="*/ 0 h 261"/>
                  <a:gd name="T17" fmla="*/ 520 w 520"/>
                  <a:gd name="T18" fmla="*/ 261 h 261"/>
                </a:gdLst>
                <a:ahLst/>
                <a:cxnLst>
                  <a:cxn ang="T10">
                    <a:pos x="T0" y="T1"/>
                  </a:cxn>
                  <a:cxn ang="T11">
                    <a:pos x="T2" y="T3"/>
                  </a:cxn>
                  <a:cxn ang="T12">
                    <a:pos x="T4" y="T5"/>
                  </a:cxn>
                  <a:cxn ang="T13">
                    <a:pos x="T6" y="T7"/>
                  </a:cxn>
                  <a:cxn ang="T14">
                    <a:pos x="T8" y="T9"/>
                  </a:cxn>
                </a:cxnLst>
                <a:rect l="T15" t="T16" r="T17" b="T18"/>
                <a:pathLst>
                  <a:path w="520" h="261">
                    <a:moveTo>
                      <a:pt x="0" y="126"/>
                    </a:moveTo>
                    <a:lnTo>
                      <a:pt x="412" y="0"/>
                    </a:lnTo>
                    <a:lnTo>
                      <a:pt x="519" y="98"/>
                    </a:lnTo>
                    <a:lnTo>
                      <a:pt x="85" y="260"/>
                    </a:lnTo>
                    <a:lnTo>
                      <a:pt x="0" y="126"/>
                    </a:lnTo>
                  </a:path>
                </a:pathLst>
              </a:custGeom>
              <a:solidFill>
                <a:srgbClr val="808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a-ET" sz="1800" b="0" i="0" u="none" strike="noStrike" kern="0" cap="none" spc="0" normalizeH="0" baseline="0" noProof="0">
                  <a:ln>
                    <a:noFill/>
                  </a:ln>
                  <a:solidFill>
                    <a:prstClr val="black"/>
                  </a:solidFill>
                  <a:effectLst/>
                  <a:uLnTx/>
                  <a:uFillTx/>
                  <a:latin typeface="Century Gothic" panose="020B0502020202020204"/>
                  <a:ea typeface="+mn-ea"/>
                  <a:cs typeface="+mn-cs"/>
                </a:endParaRPr>
              </a:p>
            </p:txBody>
          </p:sp>
          <p:sp>
            <p:nvSpPr>
              <p:cNvPr id="41" name="Freeform 54">
                <a:extLst>
                  <a:ext uri="{FF2B5EF4-FFF2-40B4-BE49-F238E27FC236}">
                    <a16:creationId xmlns:a16="http://schemas.microsoft.com/office/drawing/2014/main" id="{76B3F767-668D-805C-988E-A5781F92C655}"/>
                  </a:ext>
                </a:extLst>
              </p:cNvPr>
              <p:cNvSpPr>
                <a:spLocks/>
              </p:cNvSpPr>
              <p:nvPr/>
            </p:nvSpPr>
            <p:spPr bwMode="auto">
              <a:xfrm>
                <a:off x="3928" y="3605"/>
                <a:ext cx="177" cy="133"/>
              </a:xfrm>
              <a:custGeom>
                <a:avLst/>
                <a:gdLst>
                  <a:gd name="T0" fmla="*/ 0 w 153"/>
                  <a:gd name="T1" fmla="*/ 169 h 125"/>
                  <a:gd name="T2" fmla="*/ 148 w 153"/>
                  <a:gd name="T3" fmla="*/ 0 h 125"/>
                  <a:gd name="T4" fmla="*/ 366 w 153"/>
                  <a:gd name="T5" fmla="*/ 180 h 125"/>
                  <a:gd name="T6" fmla="*/ 0 w 153"/>
                  <a:gd name="T7" fmla="*/ 169 h 125"/>
                  <a:gd name="T8" fmla="*/ 0 60000 65536"/>
                  <a:gd name="T9" fmla="*/ 0 60000 65536"/>
                  <a:gd name="T10" fmla="*/ 0 60000 65536"/>
                  <a:gd name="T11" fmla="*/ 0 60000 65536"/>
                  <a:gd name="T12" fmla="*/ 0 w 153"/>
                  <a:gd name="T13" fmla="*/ 0 h 125"/>
                  <a:gd name="T14" fmla="*/ 153 w 153"/>
                  <a:gd name="T15" fmla="*/ 125 h 125"/>
                </a:gdLst>
                <a:ahLst/>
                <a:cxnLst>
                  <a:cxn ang="T8">
                    <a:pos x="T0" y="T1"/>
                  </a:cxn>
                  <a:cxn ang="T9">
                    <a:pos x="T2" y="T3"/>
                  </a:cxn>
                  <a:cxn ang="T10">
                    <a:pos x="T4" y="T5"/>
                  </a:cxn>
                  <a:cxn ang="T11">
                    <a:pos x="T6" y="T7"/>
                  </a:cxn>
                </a:cxnLst>
                <a:rect l="T12" t="T13" r="T14" b="T15"/>
                <a:pathLst>
                  <a:path w="153" h="125">
                    <a:moveTo>
                      <a:pt x="0" y="117"/>
                    </a:moveTo>
                    <a:lnTo>
                      <a:pt x="62" y="0"/>
                    </a:lnTo>
                    <a:lnTo>
                      <a:pt x="152" y="124"/>
                    </a:lnTo>
                    <a:lnTo>
                      <a:pt x="0" y="117"/>
                    </a:lnTo>
                  </a:path>
                </a:pathLst>
              </a:custGeom>
              <a:solidFill>
                <a:srgbClr val="808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a-ET" sz="1800" b="0" i="0" u="none" strike="noStrike" kern="0" cap="none" spc="0" normalizeH="0" baseline="0" noProof="0">
                  <a:ln>
                    <a:noFill/>
                  </a:ln>
                  <a:solidFill>
                    <a:prstClr val="black"/>
                  </a:solidFill>
                  <a:effectLst/>
                  <a:uLnTx/>
                  <a:uFillTx/>
                  <a:latin typeface="Century Gothic" panose="020B0502020202020204"/>
                  <a:ea typeface="+mn-ea"/>
                  <a:cs typeface="+mn-cs"/>
                </a:endParaRPr>
              </a:p>
            </p:txBody>
          </p:sp>
          <p:sp>
            <p:nvSpPr>
              <p:cNvPr id="42" name="Freeform 55">
                <a:extLst>
                  <a:ext uri="{FF2B5EF4-FFF2-40B4-BE49-F238E27FC236}">
                    <a16:creationId xmlns:a16="http://schemas.microsoft.com/office/drawing/2014/main" id="{EA436A50-F984-335C-54D9-826C4FC50DEF}"/>
                  </a:ext>
                </a:extLst>
              </p:cNvPr>
              <p:cNvSpPr>
                <a:spLocks/>
              </p:cNvSpPr>
              <p:nvPr/>
            </p:nvSpPr>
            <p:spPr bwMode="auto">
              <a:xfrm>
                <a:off x="4296" y="3493"/>
                <a:ext cx="520" cy="261"/>
              </a:xfrm>
              <a:custGeom>
                <a:avLst/>
                <a:gdLst>
                  <a:gd name="T0" fmla="*/ 0 w 520"/>
                  <a:gd name="T1" fmla="*/ 126 h 261"/>
                  <a:gd name="T2" fmla="*/ 412 w 520"/>
                  <a:gd name="T3" fmla="*/ 0 h 261"/>
                  <a:gd name="T4" fmla="*/ 519 w 520"/>
                  <a:gd name="T5" fmla="*/ 98 h 261"/>
                  <a:gd name="T6" fmla="*/ 85 w 520"/>
                  <a:gd name="T7" fmla="*/ 260 h 261"/>
                  <a:gd name="T8" fmla="*/ 0 w 520"/>
                  <a:gd name="T9" fmla="*/ 126 h 261"/>
                  <a:gd name="T10" fmla="*/ 0 60000 65536"/>
                  <a:gd name="T11" fmla="*/ 0 60000 65536"/>
                  <a:gd name="T12" fmla="*/ 0 60000 65536"/>
                  <a:gd name="T13" fmla="*/ 0 60000 65536"/>
                  <a:gd name="T14" fmla="*/ 0 60000 65536"/>
                  <a:gd name="T15" fmla="*/ 0 w 520"/>
                  <a:gd name="T16" fmla="*/ 0 h 261"/>
                  <a:gd name="T17" fmla="*/ 520 w 520"/>
                  <a:gd name="T18" fmla="*/ 261 h 261"/>
                </a:gdLst>
                <a:ahLst/>
                <a:cxnLst>
                  <a:cxn ang="T10">
                    <a:pos x="T0" y="T1"/>
                  </a:cxn>
                  <a:cxn ang="T11">
                    <a:pos x="T2" y="T3"/>
                  </a:cxn>
                  <a:cxn ang="T12">
                    <a:pos x="T4" y="T5"/>
                  </a:cxn>
                  <a:cxn ang="T13">
                    <a:pos x="T6" y="T7"/>
                  </a:cxn>
                  <a:cxn ang="T14">
                    <a:pos x="T8" y="T9"/>
                  </a:cxn>
                </a:cxnLst>
                <a:rect l="T15" t="T16" r="T17" b="T18"/>
                <a:pathLst>
                  <a:path w="520" h="261">
                    <a:moveTo>
                      <a:pt x="0" y="126"/>
                    </a:moveTo>
                    <a:lnTo>
                      <a:pt x="412" y="0"/>
                    </a:lnTo>
                    <a:lnTo>
                      <a:pt x="519" y="98"/>
                    </a:lnTo>
                    <a:lnTo>
                      <a:pt x="85" y="260"/>
                    </a:lnTo>
                    <a:lnTo>
                      <a:pt x="0" y="126"/>
                    </a:lnTo>
                  </a:path>
                </a:pathLst>
              </a:custGeom>
              <a:solidFill>
                <a:srgbClr val="666633"/>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a-ET" sz="1800" b="0" i="0" u="none" strike="noStrike" kern="0" cap="none" spc="0" normalizeH="0" baseline="0" noProof="0">
                  <a:ln>
                    <a:noFill/>
                  </a:ln>
                  <a:solidFill>
                    <a:prstClr val="black"/>
                  </a:solidFill>
                  <a:effectLst/>
                  <a:uLnTx/>
                  <a:uFillTx/>
                  <a:latin typeface="Century Gothic" panose="020B0502020202020204"/>
                  <a:ea typeface="+mn-ea"/>
                  <a:cs typeface="+mn-cs"/>
                </a:endParaRPr>
              </a:p>
            </p:txBody>
          </p:sp>
          <p:sp>
            <p:nvSpPr>
              <p:cNvPr id="43" name="Freeform 56">
                <a:extLst>
                  <a:ext uri="{FF2B5EF4-FFF2-40B4-BE49-F238E27FC236}">
                    <a16:creationId xmlns:a16="http://schemas.microsoft.com/office/drawing/2014/main" id="{8651BAC4-6F0F-78B7-C6B0-FE961B70B974}"/>
                  </a:ext>
                </a:extLst>
              </p:cNvPr>
              <p:cNvSpPr>
                <a:spLocks/>
              </p:cNvSpPr>
              <p:nvPr/>
            </p:nvSpPr>
            <p:spPr bwMode="auto">
              <a:xfrm>
                <a:off x="4232" y="3621"/>
                <a:ext cx="161" cy="141"/>
              </a:xfrm>
              <a:custGeom>
                <a:avLst/>
                <a:gdLst>
                  <a:gd name="T0" fmla="*/ 0 w 153"/>
                  <a:gd name="T1" fmla="*/ 241 h 125"/>
                  <a:gd name="T2" fmla="*/ 84 w 153"/>
                  <a:gd name="T3" fmla="*/ 0 h 125"/>
                  <a:gd name="T4" fmla="*/ 206 w 153"/>
                  <a:gd name="T5" fmla="*/ 256 h 125"/>
                  <a:gd name="T6" fmla="*/ 0 w 153"/>
                  <a:gd name="T7" fmla="*/ 241 h 125"/>
                  <a:gd name="T8" fmla="*/ 0 60000 65536"/>
                  <a:gd name="T9" fmla="*/ 0 60000 65536"/>
                  <a:gd name="T10" fmla="*/ 0 60000 65536"/>
                  <a:gd name="T11" fmla="*/ 0 60000 65536"/>
                  <a:gd name="T12" fmla="*/ 0 w 153"/>
                  <a:gd name="T13" fmla="*/ 0 h 125"/>
                  <a:gd name="T14" fmla="*/ 153 w 153"/>
                  <a:gd name="T15" fmla="*/ 125 h 125"/>
                </a:gdLst>
                <a:ahLst/>
                <a:cxnLst>
                  <a:cxn ang="T8">
                    <a:pos x="T0" y="T1"/>
                  </a:cxn>
                  <a:cxn ang="T9">
                    <a:pos x="T2" y="T3"/>
                  </a:cxn>
                  <a:cxn ang="T10">
                    <a:pos x="T4" y="T5"/>
                  </a:cxn>
                  <a:cxn ang="T11">
                    <a:pos x="T6" y="T7"/>
                  </a:cxn>
                </a:cxnLst>
                <a:rect l="T12" t="T13" r="T14" b="T15"/>
                <a:pathLst>
                  <a:path w="153" h="125">
                    <a:moveTo>
                      <a:pt x="0" y="117"/>
                    </a:moveTo>
                    <a:lnTo>
                      <a:pt x="62" y="0"/>
                    </a:lnTo>
                    <a:lnTo>
                      <a:pt x="152" y="124"/>
                    </a:lnTo>
                    <a:lnTo>
                      <a:pt x="0" y="117"/>
                    </a:lnTo>
                  </a:path>
                </a:pathLst>
              </a:custGeom>
              <a:solidFill>
                <a:srgbClr val="666633"/>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a-ET" sz="1800" b="0" i="0" u="none" strike="noStrike" kern="0" cap="none" spc="0" normalizeH="0" baseline="0" noProof="0">
                  <a:ln>
                    <a:noFill/>
                  </a:ln>
                  <a:solidFill>
                    <a:prstClr val="black"/>
                  </a:solidFill>
                  <a:effectLst/>
                  <a:uLnTx/>
                  <a:uFillTx/>
                  <a:latin typeface="Century Gothic" panose="020B0502020202020204"/>
                  <a:ea typeface="+mn-ea"/>
                  <a:cs typeface="+mn-cs"/>
                </a:endParaRPr>
              </a:p>
            </p:txBody>
          </p:sp>
        </p:grpSp>
        <p:sp>
          <p:nvSpPr>
            <p:cNvPr id="12" name="Text Box 58">
              <a:extLst>
                <a:ext uri="{FF2B5EF4-FFF2-40B4-BE49-F238E27FC236}">
                  <a16:creationId xmlns:a16="http://schemas.microsoft.com/office/drawing/2014/main" id="{15EDA144-8362-1DDB-13EC-FC1B485873AC}"/>
                </a:ext>
              </a:extLst>
            </p:cNvPr>
            <p:cNvSpPr txBox="1">
              <a:spLocks noChangeArrowheads="1"/>
            </p:cNvSpPr>
            <p:nvPr/>
          </p:nvSpPr>
          <p:spPr bwMode="auto">
            <a:xfrm>
              <a:off x="425" y="1097"/>
              <a:ext cx="123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altLang="aa-ET" sz="1800" b="0" i="0" u="none" strike="noStrike" kern="0" cap="none" spc="0" normalizeH="0" baseline="0" noProof="0">
                  <a:ln>
                    <a:noFill/>
                  </a:ln>
                  <a:solidFill>
                    <a:prstClr val="black"/>
                  </a:solidFill>
                  <a:effectLst/>
                  <a:uLnTx/>
                  <a:uFillTx/>
                  <a:latin typeface="Verdana" panose="020B0604030504040204" pitchFamily="34" charset="0"/>
                  <a:ea typeface="+mn-ea"/>
                  <a:cs typeface="+mn-cs"/>
                </a:rPr>
                <a:t>Gestion domestique</a:t>
              </a:r>
            </a:p>
          </p:txBody>
        </p:sp>
        <p:sp>
          <p:nvSpPr>
            <p:cNvPr id="13" name="Text Box 59">
              <a:extLst>
                <a:ext uri="{FF2B5EF4-FFF2-40B4-BE49-F238E27FC236}">
                  <a16:creationId xmlns:a16="http://schemas.microsoft.com/office/drawing/2014/main" id="{B90133DC-DEB5-7F7B-8DF4-FC9CA71C8D05}"/>
                </a:ext>
              </a:extLst>
            </p:cNvPr>
            <p:cNvSpPr txBox="1">
              <a:spLocks noChangeArrowheads="1"/>
            </p:cNvSpPr>
            <p:nvPr/>
          </p:nvSpPr>
          <p:spPr bwMode="auto">
            <a:xfrm>
              <a:off x="567" y="2135"/>
              <a:ext cx="147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altLang="aa-ET" sz="1800" b="0" i="0" u="none" strike="noStrike" kern="0" cap="none" spc="0" normalizeH="0" baseline="0" noProof="0">
                  <a:ln>
                    <a:noFill/>
                  </a:ln>
                  <a:solidFill>
                    <a:prstClr val="black"/>
                  </a:solidFill>
                  <a:effectLst/>
                  <a:uLnTx/>
                  <a:uFillTx/>
                  <a:latin typeface="Verdana" panose="020B0604030504040204" pitchFamily="34" charset="0"/>
                  <a:ea typeface="+mn-ea"/>
                  <a:cs typeface="+mn-cs"/>
                </a:rPr>
                <a:t>Compostage de quartier</a:t>
              </a:r>
            </a:p>
          </p:txBody>
        </p:sp>
        <p:sp>
          <p:nvSpPr>
            <p:cNvPr id="14" name="AutoShape 60">
              <a:extLst>
                <a:ext uri="{FF2B5EF4-FFF2-40B4-BE49-F238E27FC236}">
                  <a16:creationId xmlns:a16="http://schemas.microsoft.com/office/drawing/2014/main" id="{7F5C4516-88D3-59B0-BC77-6163CA2E1596}"/>
                </a:ext>
              </a:extLst>
            </p:cNvPr>
            <p:cNvSpPr>
              <a:spLocks noChangeArrowheads="1"/>
            </p:cNvSpPr>
            <p:nvPr/>
          </p:nvSpPr>
          <p:spPr bwMode="auto">
            <a:xfrm>
              <a:off x="1606" y="1339"/>
              <a:ext cx="758" cy="449"/>
            </a:xfrm>
            <a:prstGeom prst="roundRect">
              <a:avLst>
                <a:gd name="adj" fmla="val 16667"/>
              </a:avLst>
            </a:prstGeom>
            <a:solidFill>
              <a:sysClr val="window" lastClr="FFFFFF"/>
            </a:solidFill>
            <a:ln w="12700">
              <a:solidFill>
                <a:sysClr val="windowText" lastClr="000000"/>
              </a:solidFill>
              <a:round/>
              <a:headEnd/>
              <a:tailEnd/>
            </a:ln>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altLang="aa-ET" sz="1200" b="1" i="1" u="none" strike="noStrike" kern="0" cap="none" spc="0" normalizeH="0" baseline="0" noProof="0">
                  <a:ln>
                    <a:noFill/>
                  </a:ln>
                  <a:solidFill>
                    <a:srgbClr val="777777"/>
                  </a:solidFill>
                  <a:effectLst/>
                  <a:uLnTx/>
                  <a:uFillTx/>
                  <a:latin typeface="Verdana" panose="020B0604030504040204" pitchFamily="34" charset="0"/>
                  <a:ea typeface="+mn-ea"/>
                  <a:cs typeface="+mn-cs"/>
                </a:rPr>
                <a:t>Collecte</a:t>
              </a:r>
              <a:endParaRPr kumimoji="0" lang="fr-FR" altLang="aa-ET" sz="1200" b="1" i="0" u="none" strike="noStrike" kern="0" cap="none" spc="0" normalizeH="0" baseline="0" noProof="0">
                <a:ln>
                  <a:noFill/>
                </a:ln>
                <a:solidFill>
                  <a:prstClr val="black"/>
                </a:solidFill>
                <a:effectLst/>
                <a:uLnTx/>
                <a:uFillTx/>
                <a:latin typeface="Verdana" panose="020B0604030504040204" pitchFamily="34" charset="0"/>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altLang="aa-ET" sz="1200" b="1" i="0" u="none" strike="noStrike" kern="0" cap="none" spc="0" normalizeH="0" baseline="0" noProof="0">
                  <a:ln>
                    <a:noFill/>
                  </a:ln>
                  <a:solidFill>
                    <a:srgbClr val="DE7E18"/>
                  </a:solidFill>
                  <a:effectLst/>
                  <a:uLnTx/>
                  <a:uFillTx/>
                  <a:latin typeface="Verdana" panose="020B0604030504040204" pitchFamily="34" charset="0"/>
                  <a:ea typeface="+mn-ea"/>
                  <a:cs typeface="+mn-cs"/>
                </a:rPr>
                <a:t>Traitement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altLang="aa-ET" sz="1200" b="1" i="1" u="none" strike="noStrike" kern="0" cap="none" spc="0" normalizeH="0" baseline="0" noProof="0">
                  <a:ln>
                    <a:noFill/>
                  </a:ln>
                  <a:solidFill>
                    <a:srgbClr val="777777"/>
                  </a:solidFill>
                  <a:effectLst/>
                  <a:uLnTx/>
                  <a:uFillTx/>
                  <a:latin typeface="Verdana" panose="020B0604030504040204" pitchFamily="34" charset="0"/>
                  <a:ea typeface="+mn-ea"/>
                  <a:cs typeface="+mn-cs"/>
                </a:rPr>
                <a:t>Utilisation</a:t>
              </a:r>
            </a:p>
          </p:txBody>
        </p:sp>
        <p:sp>
          <p:nvSpPr>
            <p:cNvPr id="15" name="AutoShape 61">
              <a:extLst>
                <a:ext uri="{FF2B5EF4-FFF2-40B4-BE49-F238E27FC236}">
                  <a16:creationId xmlns:a16="http://schemas.microsoft.com/office/drawing/2014/main" id="{9B24C006-E706-C9C1-7A48-5B103EAB6766}"/>
                </a:ext>
              </a:extLst>
            </p:cNvPr>
            <p:cNvSpPr>
              <a:spLocks noChangeArrowheads="1"/>
            </p:cNvSpPr>
            <p:nvPr/>
          </p:nvSpPr>
          <p:spPr bwMode="auto">
            <a:xfrm>
              <a:off x="4199" y="1473"/>
              <a:ext cx="758" cy="449"/>
            </a:xfrm>
            <a:prstGeom prst="roundRect">
              <a:avLst>
                <a:gd name="adj" fmla="val 16667"/>
              </a:avLst>
            </a:prstGeom>
            <a:solidFill>
              <a:sysClr val="window" lastClr="FFFFFF"/>
            </a:solidFill>
            <a:ln w="12700">
              <a:solidFill>
                <a:sysClr val="windowText" lastClr="000000"/>
              </a:solidFill>
              <a:round/>
              <a:headEnd/>
              <a:tailEnd/>
            </a:ln>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altLang="aa-ET" sz="1200" b="1" i="0" u="none" strike="noStrike" kern="0" cap="none" spc="0" normalizeH="0" baseline="0" noProof="0" dirty="0">
                  <a:ln>
                    <a:noFill/>
                  </a:ln>
                  <a:solidFill>
                    <a:srgbClr val="DE7E18"/>
                  </a:solidFill>
                  <a:effectLst/>
                  <a:uLnTx/>
                  <a:uFillTx/>
                  <a:latin typeface="Verdana" panose="020B0604030504040204" pitchFamily="34" charset="0"/>
                  <a:ea typeface="+mn-ea"/>
                  <a:cs typeface="+mn-cs"/>
                </a:rPr>
                <a:t>Collecte</a:t>
              </a:r>
              <a:endParaRPr kumimoji="0" lang="fr-FR" altLang="aa-ET" sz="1200" b="1" i="0" u="none" strike="noStrike" kern="0" cap="none" spc="0" normalizeH="0" baseline="0" noProof="0" dirty="0">
                <a:ln>
                  <a:noFill/>
                </a:ln>
                <a:solidFill>
                  <a:prstClr val="black"/>
                </a:solidFill>
                <a:effectLst/>
                <a:uLnTx/>
                <a:uFillTx/>
                <a:latin typeface="Verdana" panose="020B0604030504040204" pitchFamily="34" charset="0"/>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altLang="aa-ET" sz="1200" b="1" i="0" u="none" strike="noStrike" kern="0" cap="none" spc="0" normalizeH="0" baseline="0" noProof="0" dirty="0">
                  <a:ln>
                    <a:noFill/>
                  </a:ln>
                  <a:solidFill>
                    <a:srgbClr val="DE7E18"/>
                  </a:solidFill>
                  <a:effectLst/>
                  <a:uLnTx/>
                  <a:uFillTx/>
                  <a:latin typeface="Verdana" panose="020B0604030504040204" pitchFamily="34" charset="0"/>
                  <a:ea typeface="+mn-ea"/>
                  <a:cs typeface="+mn-cs"/>
                </a:rPr>
                <a:t>Traitement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altLang="aa-ET" sz="1200" b="1" i="1" u="none" strike="noStrike" kern="0" cap="none" spc="0" normalizeH="0" baseline="0" noProof="0" dirty="0">
                  <a:ln>
                    <a:noFill/>
                  </a:ln>
                  <a:solidFill>
                    <a:srgbClr val="777777"/>
                  </a:solidFill>
                  <a:effectLst/>
                  <a:uLnTx/>
                  <a:uFillTx/>
                  <a:latin typeface="Verdana" panose="020B0604030504040204" pitchFamily="34" charset="0"/>
                  <a:ea typeface="+mn-ea"/>
                  <a:cs typeface="+mn-cs"/>
                </a:rPr>
                <a:t>Utilisation</a:t>
              </a:r>
              <a:endParaRPr kumimoji="0" lang="fr-FR" altLang="aa-ET" sz="1200" b="1" i="0" u="none" strike="noStrike" kern="0" cap="none" spc="0" normalizeH="0" baseline="0" noProof="0" dirty="0">
                <a:ln>
                  <a:noFill/>
                </a:ln>
                <a:solidFill>
                  <a:prstClr val="black"/>
                </a:solidFill>
                <a:effectLst/>
                <a:uLnTx/>
                <a:uFillTx/>
                <a:latin typeface="Verdana" panose="020B0604030504040204" pitchFamily="34" charset="0"/>
                <a:ea typeface="+mn-ea"/>
                <a:cs typeface="+mn-cs"/>
              </a:endParaRPr>
            </a:p>
          </p:txBody>
        </p:sp>
        <p:sp>
          <p:nvSpPr>
            <p:cNvPr id="16" name="Rectangle 62">
              <a:extLst>
                <a:ext uri="{FF2B5EF4-FFF2-40B4-BE49-F238E27FC236}">
                  <a16:creationId xmlns:a16="http://schemas.microsoft.com/office/drawing/2014/main" id="{2967EF6B-796C-3300-EF5E-5FA7F992A808}"/>
                </a:ext>
              </a:extLst>
            </p:cNvPr>
            <p:cNvSpPr>
              <a:spLocks noChangeArrowheads="1"/>
            </p:cNvSpPr>
            <p:nvPr/>
          </p:nvSpPr>
          <p:spPr bwMode="auto">
            <a:xfrm>
              <a:off x="447" y="1751"/>
              <a:ext cx="474" cy="179"/>
            </a:xfrm>
            <a:prstGeom prst="rect">
              <a:avLst/>
            </a:prstGeom>
            <a:solidFill>
              <a:srgbClr val="FFCC99"/>
            </a:solidFill>
            <a:ln w="9525">
              <a:solidFill>
                <a:sysClr val="windowText" lastClr="000000"/>
              </a:solidFill>
              <a:miter lim="800000"/>
              <a:headEnd/>
              <a:tailEnd/>
            </a:ln>
          </p:spPr>
          <p:txBody>
            <a:bodyPr wrap="none" lIns="18000" rIns="1800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altLang="aa-ET" sz="1200" b="1" i="0" u="none" strike="noStrike" kern="0" cap="none" spc="0" normalizeH="0" baseline="0" noProof="0">
                  <a:ln>
                    <a:noFill/>
                  </a:ln>
                  <a:solidFill>
                    <a:prstClr val="black"/>
                  </a:solidFill>
                  <a:effectLst/>
                  <a:uLnTx/>
                  <a:uFillTx/>
                  <a:latin typeface="Verdana" panose="020B0604030504040204" pitchFamily="34" charset="0"/>
                  <a:ea typeface="+mn-ea"/>
                  <a:cs typeface="+mn-cs"/>
                </a:rPr>
                <a:t>0,4 t/an</a:t>
              </a:r>
            </a:p>
          </p:txBody>
        </p:sp>
        <p:sp>
          <p:nvSpPr>
            <p:cNvPr id="17" name="Rectangle 63">
              <a:extLst>
                <a:ext uri="{FF2B5EF4-FFF2-40B4-BE49-F238E27FC236}">
                  <a16:creationId xmlns:a16="http://schemas.microsoft.com/office/drawing/2014/main" id="{C0B8A84A-5EDE-D11D-7120-7DB2971B45A7}"/>
                </a:ext>
              </a:extLst>
            </p:cNvPr>
            <p:cNvSpPr>
              <a:spLocks noChangeArrowheads="1"/>
            </p:cNvSpPr>
            <p:nvPr/>
          </p:nvSpPr>
          <p:spPr bwMode="auto">
            <a:xfrm>
              <a:off x="431" y="3060"/>
              <a:ext cx="480" cy="192"/>
            </a:xfrm>
            <a:prstGeom prst="rect">
              <a:avLst/>
            </a:prstGeom>
            <a:solidFill>
              <a:srgbClr val="FFCC99"/>
            </a:solidFill>
            <a:ln w="9525">
              <a:solidFill>
                <a:sysClr val="windowText" lastClr="000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altLang="aa-ET" sz="1200" b="1" i="0" u="none" strike="noStrike" kern="0" cap="none" spc="0" normalizeH="0" baseline="0" noProof="0">
                  <a:ln>
                    <a:noFill/>
                  </a:ln>
                  <a:solidFill>
                    <a:prstClr val="black"/>
                  </a:solidFill>
                  <a:effectLst/>
                  <a:uLnTx/>
                  <a:uFillTx/>
                  <a:latin typeface="Verdana" panose="020B0604030504040204" pitchFamily="34" charset="0"/>
                  <a:ea typeface="+mn-ea"/>
                  <a:cs typeface="+mn-cs"/>
                </a:rPr>
                <a:t>10 t/an</a:t>
              </a:r>
            </a:p>
          </p:txBody>
        </p:sp>
        <p:sp>
          <p:nvSpPr>
            <p:cNvPr id="18" name="Text Box 64">
              <a:extLst>
                <a:ext uri="{FF2B5EF4-FFF2-40B4-BE49-F238E27FC236}">
                  <a16:creationId xmlns:a16="http://schemas.microsoft.com/office/drawing/2014/main" id="{858690A0-FE60-AE2C-9159-2CCCDDA04143}"/>
                </a:ext>
              </a:extLst>
            </p:cNvPr>
            <p:cNvSpPr txBox="1">
              <a:spLocks noChangeArrowheads="1"/>
            </p:cNvSpPr>
            <p:nvPr/>
          </p:nvSpPr>
          <p:spPr bwMode="auto">
            <a:xfrm>
              <a:off x="1736" y="2827"/>
              <a:ext cx="109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altLang="aa-ET" sz="1800" b="0" i="1" u="none" strike="noStrike" kern="0" cap="none" spc="0" normalizeH="0" baseline="0" noProof="0" dirty="0">
                  <a:ln>
                    <a:noFill/>
                  </a:ln>
                  <a:solidFill>
                    <a:srgbClr val="FF0066"/>
                  </a:solidFill>
                  <a:effectLst/>
                  <a:uLnTx/>
                  <a:uFillTx/>
                  <a:latin typeface="Verdana" panose="020B0604030504040204" pitchFamily="34" charset="0"/>
                  <a:ea typeface="+mn-ea"/>
                  <a:cs typeface="+mn-cs"/>
                </a:rPr>
                <a:t>Matériels mobiles</a:t>
              </a:r>
            </a:p>
          </p:txBody>
        </p:sp>
        <p:sp>
          <p:nvSpPr>
            <p:cNvPr id="19" name="Text Box 65">
              <a:extLst>
                <a:ext uri="{FF2B5EF4-FFF2-40B4-BE49-F238E27FC236}">
                  <a16:creationId xmlns:a16="http://schemas.microsoft.com/office/drawing/2014/main" id="{023E550B-A6FA-B420-0426-5497FBAE8DE9}"/>
                </a:ext>
              </a:extLst>
            </p:cNvPr>
            <p:cNvSpPr txBox="1">
              <a:spLocks noChangeArrowheads="1"/>
            </p:cNvSpPr>
            <p:nvPr/>
          </p:nvSpPr>
          <p:spPr bwMode="auto">
            <a:xfrm>
              <a:off x="4224" y="2343"/>
              <a:ext cx="117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altLang="aa-ET" sz="1800" b="0" i="1" u="none" strike="noStrike" kern="0" cap="none" spc="0" normalizeH="0" baseline="0" noProof="0" dirty="0">
                  <a:ln>
                    <a:noFill/>
                  </a:ln>
                  <a:solidFill>
                    <a:srgbClr val="FF0066"/>
                  </a:solidFill>
                  <a:effectLst/>
                  <a:uLnTx/>
                  <a:uFillTx/>
                  <a:latin typeface="Verdana" panose="020B0604030504040204" pitchFamily="34" charset="0"/>
                  <a:ea typeface="+mn-ea"/>
                  <a:cs typeface="+mn-cs"/>
                </a:rPr>
                <a:t>Matériels sur place</a:t>
              </a:r>
            </a:p>
          </p:txBody>
        </p:sp>
        <p:sp>
          <p:nvSpPr>
            <p:cNvPr id="20" name="Text Box 66">
              <a:extLst>
                <a:ext uri="{FF2B5EF4-FFF2-40B4-BE49-F238E27FC236}">
                  <a16:creationId xmlns:a16="http://schemas.microsoft.com/office/drawing/2014/main" id="{86FCFDBE-6A06-8AB9-CE08-E3DD4141AD69}"/>
                </a:ext>
              </a:extLst>
            </p:cNvPr>
            <p:cNvSpPr txBox="1">
              <a:spLocks noChangeArrowheads="1"/>
            </p:cNvSpPr>
            <p:nvPr/>
          </p:nvSpPr>
          <p:spPr bwMode="auto">
            <a:xfrm>
              <a:off x="2736" y="3093"/>
              <a:ext cx="31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altLang="aa-ET" sz="1600" b="0" i="0" u="none" strike="noStrike" kern="0" cap="none" spc="0" normalizeH="0" baseline="0" noProof="0">
                  <a:ln>
                    <a:noFill/>
                  </a:ln>
                  <a:solidFill>
                    <a:prstClr val="black"/>
                  </a:solidFill>
                  <a:effectLst/>
                  <a:uLnTx/>
                  <a:uFillTx/>
                  <a:latin typeface="Verdana" panose="020B0604030504040204" pitchFamily="34" charset="0"/>
                  <a:ea typeface="+mn-ea"/>
                  <a:cs typeface="+mn-cs"/>
                </a:rPr>
                <a:t>OU</a:t>
              </a:r>
            </a:p>
          </p:txBody>
        </p:sp>
        <p:sp>
          <p:nvSpPr>
            <p:cNvPr id="21" name="Rectangle 67">
              <a:extLst>
                <a:ext uri="{FF2B5EF4-FFF2-40B4-BE49-F238E27FC236}">
                  <a16:creationId xmlns:a16="http://schemas.microsoft.com/office/drawing/2014/main" id="{43583EE9-326E-ECCC-0228-C750527EE23C}"/>
                </a:ext>
              </a:extLst>
            </p:cNvPr>
            <p:cNvSpPr>
              <a:spLocks noChangeArrowheads="1"/>
            </p:cNvSpPr>
            <p:nvPr/>
          </p:nvSpPr>
          <p:spPr bwMode="auto">
            <a:xfrm>
              <a:off x="3787" y="507"/>
              <a:ext cx="1602" cy="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altLang="aa-ET" sz="1800" b="1" i="0" u="none" strike="noStrike" kern="0" cap="none" spc="0" normalizeH="0" baseline="0" noProof="0" dirty="0">
                  <a:ln>
                    <a:noFill/>
                  </a:ln>
                  <a:solidFill>
                    <a:srgbClr val="6100C2"/>
                  </a:solidFill>
                  <a:effectLst/>
                  <a:uLnTx/>
                  <a:uFillTx/>
                  <a:latin typeface="Verdana" panose="020B0604030504040204" pitchFamily="34" charset="0"/>
                  <a:ea typeface="+mn-ea"/>
                  <a:cs typeface="+mn-cs"/>
                </a:rPr>
                <a:t>Échelles de la gestion de proximité</a:t>
              </a:r>
            </a:p>
          </p:txBody>
        </p:sp>
        <p:sp>
          <p:nvSpPr>
            <p:cNvPr id="22" name="Arc 68">
              <a:extLst>
                <a:ext uri="{FF2B5EF4-FFF2-40B4-BE49-F238E27FC236}">
                  <a16:creationId xmlns:a16="http://schemas.microsoft.com/office/drawing/2014/main" id="{99CEFE38-0925-E084-CE0A-5C3ED05937D9}"/>
                </a:ext>
              </a:extLst>
            </p:cNvPr>
            <p:cNvSpPr>
              <a:spLocks/>
            </p:cNvSpPr>
            <p:nvPr/>
          </p:nvSpPr>
          <p:spPr bwMode="auto">
            <a:xfrm flipV="1">
              <a:off x="476" y="584"/>
              <a:ext cx="2994" cy="944"/>
            </a:xfrm>
            <a:custGeom>
              <a:avLst/>
              <a:gdLst>
                <a:gd name="T0" fmla="*/ 0 w 21600"/>
                <a:gd name="T1" fmla="*/ 0 h 7843"/>
                <a:gd name="T2" fmla="*/ 0 w 21600"/>
                <a:gd name="T3" fmla="*/ 0 h 7843"/>
                <a:gd name="T4" fmla="*/ 0 w 21600"/>
                <a:gd name="T5" fmla="*/ 0 h 7843"/>
                <a:gd name="T6" fmla="*/ 0 60000 65536"/>
                <a:gd name="T7" fmla="*/ 0 60000 65536"/>
                <a:gd name="T8" fmla="*/ 0 60000 65536"/>
                <a:gd name="T9" fmla="*/ 0 w 21600"/>
                <a:gd name="T10" fmla="*/ 0 h 7843"/>
                <a:gd name="T11" fmla="*/ 21600 w 21600"/>
                <a:gd name="T12" fmla="*/ 7843 h 7843"/>
              </a:gdLst>
              <a:ahLst/>
              <a:cxnLst>
                <a:cxn ang="T6">
                  <a:pos x="T0" y="T1"/>
                </a:cxn>
                <a:cxn ang="T7">
                  <a:pos x="T2" y="T3"/>
                </a:cxn>
                <a:cxn ang="T8">
                  <a:pos x="T4" y="T5"/>
                </a:cxn>
              </a:cxnLst>
              <a:rect l="T9" t="T10" r="T11" b="T12"/>
              <a:pathLst>
                <a:path w="21600" h="7843" fill="none" extrusionOk="0">
                  <a:moveTo>
                    <a:pt x="20161" y="-1"/>
                  </a:moveTo>
                  <a:cubicBezTo>
                    <a:pt x="21112" y="2473"/>
                    <a:pt x="21600" y="5101"/>
                    <a:pt x="21600" y="7752"/>
                  </a:cubicBezTo>
                  <a:cubicBezTo>
                    <a:pt x="21600" y="7782"/>
                    <a:pt x="21599" y="7812"/>
                    <a:pt x="21599" y="7842"/>
                  </a:cubicBezTo>
                </a:path>
                <a:path w="21600" h="7843" stroke="0" extrusionOk="0">
                  <a:moveTo>
                    <a:pt x="20161" y="-1"/>
                  </a:moveTo>
                  <a:cubicBezTo>
                    <a:pt x="21112" y="2473"/>
                    <a:pt x="21600" y="5101"/>
                    <a:pt x="21600" y="7752"/>
                  </a:cubicBezTo>
                  <a:cubicBezTo>
                    <a:pt x="21600" y="7782"/>
                    <a:pt x="21599" y="7812"/>
                    <a:pt x="21599" y="7842"/>
                  </a:cubicBezTo>
                  <a:lnTo>
                    <a:pt x="0" y="7752"/>
                  </a:lnTo>
                  <a:close/>
                </a:path>
              </a:pathLst>
            </a:custGeom>
            <a:solidFill>
              <a:srgbClr val="B2B2B2"/>
            </a:solidFill>
            <a:ln w="12700">
              <a:solidFill>
                <a:srgbClr val="CC0000"/>
              </a:solidFill>
              <a:round/>
              <a:headEnd/>
              <a:tailEnd/>
            </a:ln>
          </p:spPr>
          <p:txBody>
            <a:bodyPr rot="10800000"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a-ET" sz="1800" b="0" i="0" u="none" strike="noStrike" kern="0" cap="none" spc="0" normalizeH="0" baseline="0" noProof="0">
                <a:ln>
                  <a:noFill/>
                </a:ln>
                <a:solidFill>
                  <a:prstClr val="black"/>
                </a:solidFill>
                <a:effectLst/>
                <a:uLnTx/>
                <a:uFillTx/>
                <a:latin typeface="Century Gothic" panose="020B0502020202020204"/>
                <a:ea typeface="+mn-ea"/>
                <a:cs typeface="+mn-cs"/>
              </a:endParaRPr>
            </a:p>
          </p:txBody>
        </p:sp>
        <p:sp>
          <p:nvSpPr>
            <p:cNvPr id="23" name="Line 69">
              <a:extLst>
                <a:ext uri="{FF2B5EF4-FFF2-40B4-BE49-F238E27FC236}">
                  <a16:creationId xmlns:a16="http://schemas.microsoft.com/office/drawing/2014/main" id="{77FB8C29-4E4B-3D5C-65AB-9B7E1A2303C1}"/>
                </a:ext>
              </a:extLst>
            </p:cNvPr>
            <p:cNvSpPr>
              <a:spLocks noChangeShapeType="1"/>
            </p:cNvSpPr>
            <p:nvPr/>
          </p:nvSpPr>
          <p:spPr bwMode="auto">
            <a:xfrm>
              <a:off x="1704" y="1033"/>
              <a:ext cx="1558" cy="492"/>
            </a:xfrm>
            <a:prstGeom prst="line">
              <a:avLst/>
            </a:prstGeom>
            <a:noFill/>
            <a:ln w="12700">
              <a:solidFill>
                <a:srgbClr val="CC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a-ET" sz="1800" b="0" i="0" u="none" strike="noStrike" kern="0" cap="none" spc="0" normalizeH="0" baseline="0" noProof="0">
                <a:ln>
                  <a:noFill/>
                </a:ln>
                <a:solidFill>
                  <a:prstClr val="black"/>
                </a:solidFill>
                <a:effectLst/>
                <a:uLnTx/>
                <a:uFillTx/>
                <a:latin typeface="Century Gothic" panose="020B0502020202020204"/>
                <a:ea typeface="+mn-ea"/>
                <a:cs typeface="+mn-cs"/>
              </a:endParaRPr>
            </a:p>
          </p:txBody>
        </p:sp>
        <p:sp>
          <p:nvSpPr>
            <p:cNvPr id="24" name="AutoShape 70">
              <a:extLst>
                <a:ext uri="{FF2B5EF4-FFF2-40B4-BE49-F238E27FC236}">
                  <a16:creationId xmlns:a16="http://schemas.microsoft.com/office/drawing/2014/main" id="{13AF3E49-6D55-0D56-A8D1-748F41F3776A}"/>
                </a:ext>
              </a:extLst>
            </p:cNvPr>
            <p:cNvSpPr>
              <a:spLocks noChangeArrowheads="1"/>
            </p:cNvSpPr>
            <p:nvPr/>
          </p:nvSpPr>
          <p:spPr bwMode="auto">
            <a:xfrm>
              <a:off x="1197" y="581"/>
              <a:ext cx="758" cy="449"/>
            </a:xfrm>
            <a:prstGeom prst="roundRect">
              <a:avLst>
                <a:gd name="adj" fmla="val 16667"/>
              </a:avLst>
            </a:prstGeom>
            <a:solidFill>
              <a:sysClr val="window" lastClr="FFFFFF"/>
            </a:solidFill>
            <a:ln w="12700">
              <a:solidFill>
                <a:sysClr val="windowText" lastClr="000000"/>
              </a:solidFill>
              <a:round/>
              <a:headEnd/>
              <a:tailEnd/>
            </a:ln>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altLang="aa-ET" sz="1200" b="1" i="1" u="none" strike="noStrike" kern="0" cap="none" spc="0" normalizeH="0" baseline="0" noProof="0">
                  <a:ln>
                    <a:noFill/>
                  </a:ln>
                  <a:solidFill>
                    <a:srgbClr val="777777"/>
                  </a:solidFill>
                  <a:effectLst/>
                  <a:uLnTx/>
                  <a:uFillTx/>
                  <a:latin typeface="Verdana" panose="020B0604030504040204" pitchFamily="34" charset="0"/>
                  <a:ea typeface="+mn-ea"/>
                  <a:cs typeface="+mn-cs"/>
                </a:rPr>
                <a:t>Collecte</a:t>
              </a:r>
              <a:endParaRPr kumimoji="0" lang="fr-FR" altLang="aa-ET" sz="1200" b="1" i="0" u="none" strike="noStrike" kern="0" cap="none" spc="0" normalizeH="0" baseline="0" noProof="0">
                <a:ln>
                  <a:noFill/>
                </a:ln>
                <a:solidFill>
                  <a:prstClr val="black"/>
                </a:solidFill>
                <a:effectLst/>
                <a:uLnTx/>
                <a:uFillTx/>
                <a:latin typeface="Verdana" panose="020B0604030504040204" pitchFamily="34" charset="0"/>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altLang="aa-ET" sz="1200" b="1" i="1" u="none" strike="noStrike" kern="0" cap="none" spc="0" normalizeH="0" baseline="0" noProof="0">
                  <a:ln>
                    <a:noFill/>
                  </a:ln>
                  <a:solidFill>
                    <a:srgbClr val="777777"/>
                  </a:solidFill>
                  <a:effectLst/>
                  <a:uLnTx/>
                  <a:uFillTx/>
                  <a:latin typeface="Verdana" panose="020B0604030504040204" pitchFamily="34" charset="0"/>
                  <a:ea typeface="+mn-ea"/>
                  <a:cs typeface="+mn-cs"/>
                </a:rPr>
                <a:t>Traitement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altLang="aa-ET" sz="1200" b="1" i="1" u="none" strike="noStrike" kern="0" cap="none" spc="0" normalizeH="0" baseline="0" noProof="0">
                  <a:ln>
                    <a:noFill/>
                  </a:ln>
                  <a:solidFill>
                    <a:srgbClr val="777777"/>
                  </a:solidFill>
                  <a:effectLst/>
                  <a:uLnTx/>
                  <a:uFillTx/>
                  <a:latin typeface="Verdana" panose="020B0604030504040204" pitchFamily="34" charset="0"/>
                  <a:ea typeface="+mn-ea"/>
                  <a:cs typeface="+mn-cs"/>
                </a:rPr>
                <a:t>Utilisation</a:t>
              </a:r>
              <a:endParaRPr kumimoji="0" lang="fr-FR" altLang="aa-ET" sz="1200" b="1" i="0" u="none" strike="noStrike" kern="0" cap="none" spc="0" normalizeH="0" baseline="0" noProof="0">
                <a:ln>
                  <a:noFill/>
                </a:ln>
                <a:solidFill>
                  <a:prstClr val="black"/>
                </a:solidFill>
                <a:effectLst/>
                <a:uLnTx/>
                <a:uFillTx/>
                <a:latin typeface="Verdana" panose="020B0604030504040204" pitchFamily="34" charset="0"/>
                <a:ea typeface="+mn-ea"/>
                <a:cs typeface="+mn-cs"/>
              </a:endParaRPr>
            </a:p>
          </p:txBody>
        </p:sp>
        <p:sp>
          <p:nvSpPr>
            <p:cNvPr id="25" name="Text Box 71">
              <a:extLst>
                <a:ext uri="{FF2B5EF4-FFF2-40B4-BE49-F238E27FC236}">
                  <a16:creationId xmlns:a16="http://schemas.microsoft.com/office/drawing/2014/main" id="{A78D4462-CD39-172C-B078-59DF4776C154}"/>
                </a:ext>
              </a:extLst>
            </p:cNvPr>
            <p:cNvSpPr txBox="1">
              <a:spLocks noChangeArrowheads="1"/>
            </p:cNvSpPr>
            <p:nvPr/>
          </p:nvSpPr>
          <p:spPr bwMode="auto">
            <a:xfrm>
              <a:off x="2064" y="758"/>
              <a:ext cx="125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altLang="aa-ET" sz="1800" b="1" i="0" u="none" strike="noStrike" kern="0" cap="none" spc="0" normalizeH="0" baseline="0" noProof="0">
                  <a:ln>
                    <a:noFill/>
                  </a:ln>
                  <a:solidFill>
                    <a:prstClr val="black"/>
                  </a:solidFill>
                  <a:effectLst/>
                  <a:uLnTx/>
                  <a:uFillTx/>
                  <a:latin typeface="Verdana" panose="020B0604030504040204" pitchFamily="34" charset="0"/>
                  <a:ea typeface="+mn-ea"/>
                  <a:cs typeface="+mn-cs"/>
                </a:rPr>
                <a:t>Établissement</a:t>
              </a:r>
            </a:p>
          </p:txBody>
        </p:sp>
        <p:sp>
          <p:nvSpPr>
            <p:cNvPr id="26" name="Text Box 72">
              <a:extLst>
                <a:ext uri="{FF2B5EF4-FFF2-40B4-BE49-F238E27FC236}">
                  <a16:creationId xmlns:a16="http://schemas.microsoft.com/office/drawing/2014/main" id="{0381517D-6505-8F27-A4C6-A13F7777477D}"/>
                </a:ext>
              </a:extLst>
            </p:cNvPr>
            <p:cNvSpPr txBox="1">
              <a:spLocks noChangeArrowheads="1"/>
            </p:cNvSpPr>
            <p:nvPr/>
          </p:nvSpPr>
          <p:spPr bwMode="auto">
            <a:xfrm>
              <a:off x="2245" y="987"/>
              <a:ext cx="114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altLang="aa-ET" sz="1800" b="0" i="0" u="none" strike="noStrike" kern="0" cap="none" spc="0" normalizeH="0" baseline="0" noProof="0">
                  <a:ln>
                    <a:noFill/>
                  </a:ln>
                  <a:solidFill>
                    <a:prstClr val="black"/>
                  </a:solidFill>
                  <a:effectLst/>
                  <a:uLnTx/>
                  <a:uFillTx/>
                  <a:latin typeface="Verdana" panose="020B0604030504040204" pitchFamily="34" charset="0"/>
                  <a:ea typeface="+mn-ea"/>
                  <a:cs typeface="+mn-cs"/>
                </a:rPr>
                <a:t>Gestion autonome</a:t>
              </a:r>
            </a:p>
          </p:txBody>
        </p:sp>
        <p:sp>
          <p:nvSpPr>
            <p:cNvPr id="27" name="Text Box 74">
              <a:extLst>
                <a:ext uri="{FF2B5EF4-FFF2-40B4-BE49-F238E27FC236}">
                  <a16:creationId xmlns:a16="http://schemas.microsoft.com/office/drawing/2014/main" id="{54E53891-4E83-573D-BEA7-0A5B4339521B}"/>
                </a:ext>
              </a:extLst>
            </p:cNvPr>
            <p:cNvSpPr txBox="1">
              <a:spLocks noChangeArrowheads="1"/>
            </p:cNvSpPr>
            <p:nvPr/>
          </p:nvSpPr>
          <p:spPr bwMode="auto">
            <a:xfrm>
              <a:off x="1655" y="3625"/>
              <a:ext cx="142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altLang="aa-ET" sz="1800" b="0" i="0" u="none" strike="noStrike" kern="0" cap="none" spc="0" normalizeH="0" baseline="0" noProof="0">
                  <a:ln>
                    <a:noFill/>
                  </a:ln>
                  <a:solidFill>
                    <a:prstClr val="black"/>
                  </a:solidFill>
                  <a:effectLst/>
                  <a:uLnTx/>
                  <a:uFillTx/>
                  <a:latin typeface="Verdana" panose="020B0604030504040204" pitchFamily="34" charset="0"/>
                  <a:ea typeface="+mn-ea"/>
                  <a:cs typeface="+mn-cs"/>
                </a:rPr>
                <a:t>Compostage à la ferme</a:t>
              </a:r>
            </a:p>
          </p:txBody>
        </p:sp>
        <p:sp>
          <p:nvSpPr>
            <p:cNvPr id="28" name="Text Box 75">
              <a:extLst>
                <a:ext uri="{FF2B5EF4-FFF2-40B4-BE49-F238E27FC236}">
                  <a16:creationId xmlns:a16="http://schemas.microsoft.com/office/drawing/2014/main" id="{9F6B1262-0BC0-CC9A-9FA1-85731BE0DCB4}"/>
                </a:ext>
              </a:extLst>
            </p:cNvPr>
            <p:cNvSpPr txBox="1">
              <a:spLocks noChangeArrowheads="1"/>
            </p:cNvSpPr>
            <p:nvPr/>
          </p:nvSpPr>
          <p:spPr bwMode="auto">
            <a:xfrm>
              <a:off x="657" y="3443"/>
              <a:ext cx="193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altLang="aa-ET" sz="1800" b="0" i="0" u="none" strike="noStrike" kern="0" cap="none" spc="0" normalizeH="0" baseline="0" noProof="0">
                  <a:ln>
                    <a:noFill/>
                  </a:ln>
                  <a:solidFill>
                    <a:prstClr val="black"/>
                  </a:solidFill>
                  <a:effectLst/>
                  <a:uLnTx/>
                  <a:uFillTx/>
                  <a:latin typeface="Verdana" panose="020B0604030504040204" pitchFamily="34" charset="0"/>
                  <a:ea typeface="+mn-ea"/>
                  <a:cs typeface="+mn-cs"/>
                </a:rPr>
                <a:t>Réseau de petites plates-formes</a:t>
              </a:r>
            </a:p>
          </p:txBody>
        </p:sp>
        <p:sp>
          <p:nvSpPr>
            <p:cNvPr id="29" name="Text Box 76">
              <a:extLst>
                <a:ext uri="{FF2B5EF4-FFF2-40B4-BE49-F238E27FC236}">
                  <a16:creationId xmlns:a16="http://schemas.microsoft.com/office/drawing/2014/main" id="{B0A59B47-A648-A32C-8C20-EEE66F9F9016}"/>
                </a:ext>
              </a:extLst>
            </p:cNvPr>
            <p:cNvSpPr txBox="1">
              <a:spLocks noChangeArrowheads="1"/>
            </p:cNvSpPr>
            <p:nvPr/>
          </p:nvSpPr>
          <p:spPr bwMode="auto">
            <a:xfrm>
              <a:off x="3424" y="3405"/>
              <a:ext cx="179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altLang="aa-ET" sz="1800" b="0" i="0" u="none" strike="noStrike" kern="0" cap="none" spc="0" normalizeH="0" baseline="0" noProof="0">
                  <a:ln>
                    <a:noFill/>
                  </a:ln>
                  <a:solidFill>
                    <a:prstClr val="black"/>
                  </a:solidFill>
                  <a:effectLst/>
                  <a:uLnTx/>
                  <a:uFillTx/>
                  <a:latin typeface="Verdana" panose="020B0604030504040204" pitchFamily="34" charset="0"/>
                  <a:ea typeface="+mn-ea"/>
                  <a:cs typeface="+mn-cs"/>
                </a:rPr>
                <a:t>Plate-forme autonome unique</a:t>
              </a:r>
            </a:p>
          </p:txBody>
        </p:sp>
        <p:sp>
          <p:nvSpPr>
            <p:cNvPr id="30" name="Arc 77">
              <a:extLst>
                <a:ext uri="{FF2B5EF4-FFF2-40B4-BE49-F238E27FC236}">
                  <a16:creationId xmlns:a16="http://schemas.microsoft.com/office/drawing/2014/main" id="{6E974E65-957E-68CA-D4B7-33E32ABDC418}"/>
                </a:ext>
              </a:extLst>
            </p:cNvPr>
            <p:cNvSpPr>
              <a:spLocks/>
            </p:cNvSpPr>
            <p:nvPr/>
          </p:nvSpPr>
          <p:spPr bwMode="auto">
            <a:xfrm flipH="1">
              <a:off x="1864" y="2993"/>
              <a:ext cx="720" cy="630"/>
            </a:xfrm>
            <a:custGeom>
              <a:avLst/>
              <a:gdLst>
                <a:gd name="T0" fmla="*/ 0 w 28414"/>
                <a:gd name="T1" fmla="*/ 0 h 33374"/>
                <a:gd name="T2" fmla="*/ 0 w 28414"/>
                <a:gd name="T3" fmla="*/ 0 h 33374"/>
                <a:gd name="T4" fmla="*/ 0 w 28414"/>
                <a:gd name="T5" fmla="*/ 0 h 33374"/>
                <a:gd name="T6" fmla="*/ 0 60000 65536"/>
                <a:gd name="T7" fmla="*/ 0 60000 65536"/>
                <a:gd name="T8" fmla="*/ 0 60000 65536"/>
                <a:gd name="T9" fmla="*/ 0 w 28414"/>
                <a:gd name="T10" fmla="*/ 0 h 33374"/>
                <a:gd name="T11" fmla="*/ 28414 w 28414"/>
                <a:gd name="T12" fmla="*/ 33374 h 33374"/>
              </a:gdLst>
              <a:ahLst/>
              <a:cxnLst>
                <a:cxn ang="T6">
                  <a:pos x="T0" y="T1"/>
                </a:cxn>
                <a:cxn ang="T7">
                  <a:pos x="T2" y="T3"/>
                </a:cxn>
                <a:cxn ang="T8">
                  <a:pos x="T4" y="T5"/>
                </a:cxn>
              </a:cxnLst>
              <a:rect l="T9" t="T10" r="T11" b="T12"/>
              <a:pathLst>
                <a:path w="28414" h="33374" fill="none" extrusionOk="0">
                  <a:moveTo>
                    <a:pt x="24922" y="0"/>
                  </a:moveTo>
                  <a:cubicBezTo>
                    <a:pt x="27201" y="3504"/>
                    <a:pt x="28414" y="7594"/>
                    <a:pt x="28414" y="11774"/>
                  </a:cubicBezTo>
                  <a:cubicBezTo>
                    <a:pt x="28414" y="23703"/>
                    <a:pt x="18743" y="33374"/>
                    <a:pt x="6814" y="33374"/>
                  </a:cubicBezTo>
                  <a:cubicBezTo>
                    <a:pt x="4498" y="33374"/>
                    <a:pt x="2197" y="33001"/>
                    <a:pt x="-1" y="32271"/>
                  </a:cubicBezTo>
                </a:path>
                <a:path w="28414" h="33374" stroke="0" extrusionOk="0">
                  <a:moveTo>
                    <a:pt x="24922" y="0"/>
                  </a:moveTo>
                  <a:cubicBezTo>
                    <a:pt x="27201" y="3504"/>
                    <a:pt x="28414" y="7594"/>
                    <a:pt x="28414" y="11774"/>
                  </a:cubicBezTo>
                  <a:cubicBezTo>
                    <a:pt x="28414" y="23703"/>
                    <a:pt x="18743" y="33374"/>
                    <a:pt x="6814" y="33374"/>
                  </a:cubicBezTo>
                  <a:cubicBezTo>
                    <a:pt x="4498" y="33374"/>
                    <a:pt x="2197" y="33001"/>
                    <a:pt x="-1" y="32271"/>
                  </a:cubicBezTo>
                  <a:lnTo>
                    <a:pt x="6814" y="11774"/>
                  </a:lnTo>
                  <a:close/>
                </a:path>
              </a:pathLst>
            </a:custGeom>
            <a:noFill/>
            <a:ln w="9525">
              <a:solidFill>
                <a:srgbClr val="FF0066"/>
              </a:solidFill>
              <a:round/>
              <a:headEnd/>
              <a:tailEnd type="triangle" w="lg" len="med"/>
            </a:ln>
            <a:extLst>
              <a:ext uri="{909E8E84-426E-40DD-AFC4-6F175D3DCCD1}">
                <a14:hiddenFill xmlns:a14="http://schemas.microsoft.com/office/drawing/2010/main">
                  <a:solidFill>
                    <a:srgbClr val="FFFFFF"/>
                  </a:solid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a-ET" sz="1800" b="0" i="0" u="none" strike="noStrike" kern="0" cap="none" spc="0" normalizeH="0" baseline="0" noProof="0">
                <a:ln>
                  <a:noFill/>
                </a:ln>
                <a:solidFill>
                  <a:prstClr val="black"/>
                </a:solidFill>
                <a:effectLst/>
                <a:uLnTx/>
                <a:uFillTx/>
                <a:latin typeface="Century Gothic" panose="020B0502020202020204"/>
                <a:ea typeface="+mn-ea"/>
                <a:cs typeface="+mn-cs"/>
              </a:endParaRPr>
            </a:p>
          </p:txBody>
        </p:sp>
        <p:sp>
          <p:nvSpPr>
            <p:cNvPr id="31" name="Rectangle 78">
              <a:extLst>
                <a:ext uri="{FF2B5EF4-FFF2-40B4-BE49-F238E27FC236}">
                  <a16:creationId xmlns:a16="http://schemas.microsoft.com/office/drawing/2014/main" id="{8F1608F4-F402-34C1-F37A-746C190422A2}"/>
                </a:ext>
              </a:extLst>
            </p:cNvPr>
            <p:cNvSpPr>
              <a:spLocks noChangeArrowheads="1"/>
            </p:cNvSpPr>
            <p:nvPr/>
          </p:nvSpPr>
          <p:spPr bwMode="auto">
            <a:xfrm>
              <a:off x="4686" y="3621"/>
              <a:ext cx="702" cy="179"/>
            </a:xfrm>
            <a:prstGeom prst="rect">
              <a:avLst/>
            </a:prstGeom>
            <a:solidFill>
              <a:srgbClr val="FFCC99"/>
            </a:solidFill>
            <a:ln w="9525">
              <a:solidFill>
                <a:sysClr val="windowText" lastClr="000000"/>
              </a:solidFill>
              <a:miter lim="800000"/>
              <a:headEnd/>
              <a:tailEnd/>
            </a:ln>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altLang="aa-ET" sz="1200" b="1" i="0" u="none" strike="noStrike" kern="0" cap="none" spc="0" normalizeH="0" baseline="0" noProof="0">
                  <a:ln>
                    <a:noFill/>
                  </a:ln>
                  <a:solidFill>
                    <a:prstClr val="black"/>
                  </a:solidFill>
                  <a:effectLst/>
                  <a:uLnTx/>
                  <a:uFillTx/>
                  <a:latin typeface="Verdana" panose="020B0604030504040204" pitchFamily="34" charset="0"/>
                  <a:ea typeface="+mn-ea"/>
                  <a:cs typeface="+mn-cs"/>
                </a:rPr>
                <a:t>2 000 t/an</a:t>
              </a:r>
            </a:p>
          </p:txBody>
        </p:sp>
        <p:grpSp>
          <p:nvGrpSpPr>
            <p:cNvPr id="32" name="Group 79">
              <a:extLst>
                <a:ext uri="{FF2B5EF4-FFF2-40B4-BE49-F238E27FC236}">
                  <a16:creationId xmlns:a16="http://schemas.microsoft.com/office/drawing/2014/main" id="{F8B2E145-FF31-F81A-D1CC-E3E6F50C20AA}"/>
                </a:ext>
              </a:extLst>
            </p:cNvPr>
            <p:cNvGrpSpPr>
              <a:grpSpLocks/>
            </p:cNvGrpSpPr>
            <p:nvPr/>
          </p:nvGrpSpPr>
          <p:grpSpPr bwMode="auto">
            <a:xfrm>
              <a:off x="1066" y="3117"/>
              <a:ext cx="1260" cy="321"/>
              <a:chOff x="948" y="3072"/>
              <a:chExt cx="1260" cy="321"/>
            </a:xfrm>
          </p:grpSpPr>
          <p:sp>
            <p:nvSpPr>
              <p:cNvPr id="33" name="Freeform 80">
                <a:extLst>
                  <a:ext uri="{FF2B5EF4-FFF2-40B4-BE49-F238E27FC236}">
                    <a16:creationId xmlns:a16="http://schemas.microsoft.com/office/drawing/2014/main" id="{50862387-EDA0-C0A3-AFB5-5AF1C1B9548B}"/>
                  </a:ext>
                </a:extLst>
              </p:cNvPr>
              <p:cNvSpPr>
                <a:spLocks/>
              </p:cNvSpPr>
              <p:nvPr/>
            </p:nvSpPr>
            <p:spPr bwMode="auto">
              <a:xfrm>
                <a:off x="948" y="3093"/>
                <a:ext cx="1260" cy="300"/>
              </a:xfrm>
              <a:custGeom>
                <a:avLst/>
                <a:gdLst>
                  <a:gd name="T0" fmla="*/ 90 w 1260"/>
                  <a:gd name="T1" fmla="*/ 240 h 300"/>
                  <a:gd name="T2" fmla="*/ 670 w 1260"/>
                  <a:gd name="T3" fmla="*/ 0 h 300"/>
                  <a:gd name="T4" fmla="*/ 1260 w 1260"/>
                  <a:gd name="T5" fmla="*/ 50 h 300"/>
                  <a:gd name="T6" fmla="*/ 660 w 1260"/>
                  <a:gd name="T7" fmla="*/ 300 h 300"/>
                  <a:gd name="T8" fmla="*/ 0 w 1260"/>
                  <a:gd name="T9" fmla="*/ 256 h 300"/>
                  <a:gd name="T10" fmla="*/ 0 60000 65536"/>
                  <a:gd name="T11" fmla="*/ 0 60000 65536"/>
                  <a:gd name="T12" fmla="*/ 0 60000 65536"/>
                  <a:gd name="T13" fmla="*/ 0 60000 65536"/>
                  <a:gd name="T14" fmla="*/ 0 60000 65536"/>
                  <a:gd name="T15" fmla="*/ 0 w 1260"/>
                  <a:gd name="T16" fmla="*/ 0 h 300"/>
                  <a:gd name="T17" fmla="*/ 1260 w 1260"/>
                  <a:gd name="T18" fmla="*/ 300 h 300"/>
                </a:gdLst>
                <a:ahLst/>
                <a:cxnLst>
                  <a:cxn ang="T10">
                    <a:pos x="T0" y="T1"/>
                  </a:cxn>
                  <a:cxn ang="T11">
                    <a:pos x="T2" y="T3"/>
                  </a:cxn>
                  <a:cxn ang="T12">
                    <a:pos x="T4" y="T5"/>
                  </a:cxn>
                  <a:cxn ang="T13">
                    <a:pos x="T6" y="T7"/>
                  </a:cxn>
                  <a:cxn ang="T14">
                    <a:pos x="T8" y="T9"/>
                  </a:cxn>
                </a:cxnLst>
                <a:rect l="T15" t="T16" r="T17" b="T18"/>
                <a:pathLst>
                  <a:path w="1260" h="300">
                    <a:moveTo>
                      <a:pt x="90" y="240"/>
                    </a:moveTo>
                    <a:lnTo>
                      <a:pt x="670" y="0"/>
                    </a:lnTo>
                    <a:lnTo>
                      <a:pt x="1260" y="50"/>
                    </a:lnTo>
                    <a:lnTo>
                      <a:pt x="660" y="300"/>
                    </a:lnTo>
                    <a:lnTo>
                      <a:pt x="0" y="256"/>
                    </a:lnTo>
                  </a:path>
                </a:pathLst>
              </a:custGeom>
              <a:solidFill>
                <a:srgbClr val="969696"/>
              </a:solidFill>
              <a:ln w="12700" cap="flat" cmpd="sng">
                <a:solidFill>
                  <a:srgbClr val="000000"/>
                </a:solidFill>
                <a:prstDash val="sysDot"/>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a-ET" sz="1800" b="0" i="0" u="none" strike="noStrike" kern="0" cap="none" spc="0" normalizeH="0" baseline="0" noProof="0">
                  <a:ln>
                    <a:noFill/>
                  </a:ln>
                  <a:solidFill>
                    <a:prstClr val="black"/>
                  </a:solidFill>
                  <a:effectLst/>
                  <a:uLnTx/>
                  <a:uFillTx/>
                  <a:latin typeface="Century Gothic" panose="020B0502020202020204"/>
                  <a:ea typeface="+mn-ea"/>
                  <a:cs typeface="+mn-cs"/>
                </a:endParaRPr>
              </a:p>
            </p:txBody>
          </p:sp>
          <p:grpSp>
            <p:nvGrpSpPr>
              <p:cNvPr id="34" name="Group 81">
                <a:extLst>
                  <a:ext uri="{FF2B5EF4-FFF2-40B4-BE49-F238E27FC236}">
                    <a16:creationId xmlns:a16="http://schemas.microsoft.com/office/drawing/2014/main" id="{09201BDD-002A-5C5C-3ED9-D5E4EBD8951B}"/>
                  </a:ext>
                </a:extLst>
              </p:cNvPr>
              <p:cNvGrpSpPr>
                <a:grpSpLocks/>
              </p:cNvGrpSpPr>
              <p:nvPr/>
            </p:nvGrpSpPr>
            <p:grpSpPr bwMode="auto">
              <a:xfrm>
                <a:off x="1380" y="3072"/>
                <a:ext cx="592" cy="261"/>
                <a:chOff x="4072" y="3573"/>
                <a:chExt cx="592" cy="261"/>
              </a:xfrm>
            </p:grpSpPr>
            <p:sp>
              <p:nvSpPr>
                <p:cNvPr id="35" name="Freeform 82">
                  <a:extLst>
                    <a:ext uri="{FF2B5EF4-FFF2-40B4-BE49-F238E27FC236}">
                      <a16:creationId xmlns:a16="http://schemas.microsoft.com/office/drawing/2014/main" id="{40E3DA03-A8F6-8990-FB02-D5667E6FC606}"/>
                    </a:ext>
                  </a:extLst>
                </p:cNvPr>
                <p:cNvSpPr>
                  <a:spLocks/>
                </p:cNvSpPr>
                <p:nvPr/>
              </p:nvSpPr>
              <p:spPr bwMode="auto">
                <a:xfrm>
                  <a:off x="4144" y="3573"/>
                  <a:ext cx="520" cy="261"/>
                </a:xfrm>
                <a:custGeom>
                  <a:avLst/>
                  <a:gdLst>
                    <a:gd name="T0" fmla="*/ 0 w 520"/>
                    <a:gd name="T1" fmla="*/ 126 h 261"/>
                    <a:gd name="T2" fmla="*/ 412 w 520"/>
                    <a:gd name="T3" fmla="*/ 0 h 261"/>
                    <a:gd name="T4" fmla="*/ 519 w 520"/>
                    <a:gd name="T5" fmla="*/ 98 h 261"/>
                    <a:gd name="T6" fmla="*/ 85 w 520"/>
                    <a:gd name="T7" fmla="*/ 260 h 261"/>
                    <a:gd name="T8" fmla="*/ 0 w 520"/>
                    <a:gd name="T9" fmla="*/ 126 h 261"/>
                    <a:gd name="T10" fmla="*/ 0 60000 65536"/>
                    <a:gd name="T11" fmla="*/ 0 60000 65536"/>
                    <a:gd name="T12" fmla="*/ 0 60000 65536"/>
                    <a:gd name="T13" fmla="*/ 0 60000 65536"/>
                    <a:gd name="T14" fmla="*/ 0 60000 65536"/>
                    <a:gd name="T15" fmla="*/ 0 w 520"/>
                    <a:gd name="T16" fmla="*/ 0 h 261"/>
                    <a:gd name="T17" fmla="*/ 520 w 520"/>
                    <a:gd name="T18" fmla="*/ 261 h 261"/>
                  </a:gdLst>
                  <a:ahLst/>
                  <a:cxnLst>
                    <a:cxn ang="T10">
                      <a:pos x="T0" y="T1"/>
                    </a:cxn>
                    <a:cxn ang="T11">
                      <a:pos x="T2" y="T3"/>
                    </a:cxn>
                    <a:cxn ang="T12">
                      <a:pos x="T4" y="T5"/>
                    </a:cxn>
                    <a:cxn ang="T13">
                      <a:pos x="T6" y="T7"/>
                    </a:cxn>
                    <a:cxn ang="T14">
                      <a:pos x="T8" y="T9"/>
                    </a:cxn>
                  </a:cxnLst>
                  <a:rect l="T15" t="T16" r="T17" b="T18"/>
                  <a:pathLst>
                    <a:path w="520" h="261">
                      <a:moveTo>
                        <a:pt x="0" y="126"/>
                      </a:moveTo>
                      <a:lnTo>
                        <a:pt x="412" y="0"/>
                      </a:lnTo>
                      <a:lnTo>
                        <a:pt x="519" y="98"/>
                      </a:lnTo>
                      <a:lnTo>
                        <a:pt x="85" y="260"/>
                      </a:lnTo>
                      <a:lnTo>
                        <a:pt x="0" y="126"/>
                      </a:lnTo>
                    </a:path>
                  </a:pathLst>
                </a:custGeom>
                <a:solidFill>
                  <a:srgbClr val="808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a-ET" sz="1800" b="0" i="0" u="none" strike="noStrike" kern="0" cap="none" spc="0" normalizeH="0" baseline="0" noProof="0">
                    <a:ln>
                      <a:noFill/>
                    </a:ln>
                    <a:solidFill>
                      <a:prstClr val="black"/>
                    </a:solidFill>
                    <a:effectLst/>
                    <a:uLnTx/>
                    <a:uFillTx/>
                    <a:latin typeface="Century Gothic" panose="020B0502020202020204"/>
                    <a:ea typeface="+mn-ea"/>
                    <a:cs typeface="+mn-cs"/>
                  </a:endParaRPr>
                </a:p>
              </p:txBody>
            </p:sp>
            <p:sp>
              <p:nvSpPr>
                <p:cNvPr id="36" name="Freeform 83">
                  <a:extLst>
                    <a:ext uri="{FF2B5EF4-FFF2-40B4-BE49-F238E27FC236}">
                      <a16:creationId xmlns:a16="http://schemas.microsoft.com/office/drawing/2014/main" id="{1506A3B3-CDA2-C6FB-EBCF-8DCF60EF74BA}"/>
                    </a:ext>
                  </a:extLst>
                </p:cNvPr>
                <p:cNvSpPr>
                  <a:spLocks/>
                </p:cNvSpPr>
                <p:nvPr/>
              </p:nvSpPr>
              <p:spPr bwMode="auto">
                <a:xfrm>
                  <a:off x="4072" y="3701"/>
                  <a:ext cx="177" cy="133"/>
                </a:xfrm>
                <a:custGeom>
                  <a:avLst/>
                  <a:gdLst>
                    <a:gd name="T0" fmla="*/ 0 w 153"/>
                    <a:gd name="T1" fmla="*/ 169 h 125"/>
                    <a:gd name="T2" fmla="*/ 148 w 153"/>
                    <a:gd name="T3" fmla="*/ 0 h 125"/>
                    <a:gd name="T4" fmla="*/ 366 w 153"/>
                    <a:gd name="T5" fmla="*/ 180 h 125"/>
                    <a:gd name="T6" fmla="*/ 0 w 153"/>
                    <a:gd name="T7" fmla="*/ 169 h 125"/>
                    <a:gd name="T8" fmla="*/ 0 60000 65536"/>
                    <a:gd name="T9" fmla="*/ 0 60000 65536"/>
                    <a:gd name="T10" fmla="*/ 0 60000 65536"/>
                    <a:gd name="T11" fmla="*/ 0 60000 65536"/>
                    <a:gd name="T12" fmla="*/ 0 w 153"/>
                    <a:gd name="T13" fmla="*/ 0 h 125"/>
                    <a:gd name="T14" fmla="*/ 153 w 153"/>
                    <a:gd name="T15" fmla="*/ 125 h 125"/>
                  </a:gdLst>
                  <a:ahLst/>
                  <a:cxnLst>
                    <a:cxn ang="T8">
                      <a:pos x="T0" y="T1"/>
                    </a:cxn>
                    <a:cxn ang="T9">
                      <a:pos x="T2" y="T3"/>
                    </a:cxn>
                    <a:cxn ang="T10">
                      <a:pos x="T4" y="T5"/>
                    </a:cxn>
                    <a:cxn ang="T11">
                      <a:pos x="T6" y="T7"/>
                    </a:cxn>
                  </a:cxnLst>
                  <a:rect l="T12" t="T13" r="T14" b="T15"/>
                  <a:pathLst>
                    <a:path w="153" h="125">
                      <a:moveTo>
                        <a:pt x="0" y="117"/>
                      </a:moveTo>
                      <a:lnTo>
                        <a:pt x="62" y="0"/>
                      </a:lnTo>
                      <a:lnTo>
                        <a:pt x="152" y="124"/>
                      </a:lnTo>
                      <a:lnTo>
                        <a:pt x="0" y="117"/>
                      </a:lnTo>
                    </a:path>
                  </a:pathLst>
                </a:custGeom>
                <a:solidFill>
                  <a:srgbClr val="808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a-ET" sz="1800" b="0" i="0" u="none" strike="noStrike" kern="0" cap="none" spc="0" normalizeH="0" baseline="0" noProof="0">
                    <a:ln>
                      <a:noFill/>
                    </a:ln>
                    <a:solidFill>
                      <a:prstClr val="black"/>
                    </a:solidFill>
                    <a:effectLst/>
                    <a:uLnTx/>
                    <a:uFillTx/>
                    <a:latin typeface="Century Gothic" panose="020B0502020202020204"/>
                    <a:ea typeface="+mn-ea"/>
                    <a:cs typeface="+mn-cs"/>
                  </a:endParaRPr>
                </a:p>
              </p:txBody>
            </p:sp>
          </p:grpSp>
        </p:grpSp>
      </p:grpSp>
    </p:spTree>
    <p:extLst>
      <p:ext uri="{BB962C8B-B14F-4D97-AF65-F5344CB8AC3E}">
        <p14:creationId xmlns:p14="http://schemas.microsoft.com/office/powerpoint/2010/main" val="28073090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0448F5-57DC-AD9C-0921-6F6D3811A98F}"/>
              </a:ext>
            </a:extLst>
          </p:cNvPr>
          <p:cNvSpPr>
            <a:spLocks noGrp="1"/>
          </p:cNvSpPr>
          <p:nvPr>
            <p:ph type="title"/>
          </p:nvPr>
        </p:nvSpPr>
        <p:spPr/>
        <p:txBody>
          <a:bodyPr/>
          <a:lstStyle/>
          <a:p>
            <a:endParaRPr lang="LID4096"/>
          </a:p>
        </p:txBody>
      </p:sp>
      <p:pic>
        <p:nvPicPr>
          <p:cNvPr id="4" name="Picture 2" descr="C:\Users\microlux\Downloads\13268120_1188876967790189_2169221843775236549_o.jpg">
            <a:extLst>
              <a:ext uri="{FF2B5EF4-FFF2-40B4-BE49-F238E27FC236}">
                <a16:creationId xmlns:a16="http://schemas.microsoft.com/office/drawing/2014/main" id="{0D7847E8-CFF5-8524-66F9-66A0243DBE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0"/>
            <a:ext cx="12372528"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D6509F70-5DF2-5F35-5702-1D458B4D492C}"/>
              </a:ext>
            </a:extLst>
          </p:cNvPr>
          <p:cNvSpPr txBox="1"/>
          <p:nvPr/>
        </p:nvSpPr>
        <p:spPr>
          <a:xfrm>
            <a:off x="2748846" y="628945"/>
            <a:ext cx="6265332" cy="646331"/>
          </a:xfrm>
          <a:prstGeom prst="rect">
            <a:avLst/>
          </a:prstGeom>
          <a:noFill/>
        </p:spPr>
        <p:txBody>
          <a:bodyPr wrap="square">
            <a:spAutoFit/>
          </a:bodyPr>
          <a:lstStyle/>
          <a:p>
            <a:pPr marL="0" marR="0" lvl="0" indent="0" algn="l" defTabSz="457200" rtl="1" eaLnBrk="1" fontAlgn="auto" latinLnBrk="0" hangingPunct="1">
              <a:lnSpc>
                <a:spcPct val="100000"/>
              </a:lnSpc>
              <a:spcBef>
                <a:spcPts val="0"/>
              </a:spcBef>
              <a:spcAft>
                <a:spcPts val="0"/>
              </a:spcAft>
              <a:buClrTx/>
              <a:buSzTx/>
              <a:buFontTx/>
              <a:buNone/>
              <a:tabLst/>
              <a:defRPr/>
            </a:pPr>
            <a:r>
              <a:rPr kumimoji="0" lang="fr-FR" sz="3600" b="1" i="0" u="none" strike="noStrike" kern="1200" cap="none" spc="0" normalizeH="0" baseline="0" noProof="0" dirty="0">
                <a:ln>
                  <a:noFill/>
                </a:ln>
                <a:solidFill>
                  <a:srgbClr val="C00000"/>
                </a:solidFill>
                <a:effectLst/>
                <a:uLnTx/>
                <a:uFillTx/>
                <a:latin typeface="Gill Sans MT" panose="020B0502020104020203"/>
                <a:ea typeface="+mn-ea"/>
                <a:cs typeface="+mn-cs"/>
              </a:rPr>
              <a:t>Merci pour votre attention</a:t>
            </a:r>
          </a:p>
        </p:txBody>
      </p:sp>
    </p:spTree>
    <p:extLst>
      <p:ext uri="{BB962C8B-B14F-4D97-AF65-F5344CB8AC3E}">
        <p14:creationId xmlns:p14="http://schemas.microsoft.com/office/powerpoint/2010/main" val="3481909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A5D3C8-138F-D591-5318-F865F7C46A27}"/>
              </a:ext>
            </a:extLst>
          </p:cNvPr>
          <p:cNvSpPr>
            <a:spLocks noGrp="1"/>
          </p:cNvSpPr>
          <p:nvPr>
            <p:ph type="body" idx="1"/>
          </p:nvPr>
        </p:nvSpPr>
        <p:spPr>
          <a:xfrm>
            <a:off x="838200" y="2829601"/>
            <a:ext cx="10515599" cy="1512711"/>
          </a:xfrm>
        </p:spPr>
        <p:txBody>
          <a:bodyPr/>
          <a:lstStyle/>
          <a:p>
            <a:pPr marL="50800" indent="0" algn="ctr">
              <a:buNone/>
            </a:pPr>
            <a:r>
              <a:rPr lang="en-US" sz="3200" b="1" dirty="0">
                <a:solidFill>
                  <a:schemeClr val="accent6">
                    <a:lumMod val="75000"/>
                  </a:schemeClr>
                </a:solidFill>
                <a:latin typeface="Arial"/>
                <a:cs typeface="Arial"/>
                <a:sym typeface="Arial"/>
              </a:rPr>
              <a:t>Pour une politique “Zéro déchets” </a:t>
            </a:r>
          </a:p>
          <a:p>
            <a:pPr marL="50800" indent="0" algn="ctr">
              <a:buNone/>
            </a:pPr>
            <a:r>
              <a:rPr lang="en-US" sz="3200" b="1" dirty="0">
                <a:solidFill>
                  <a:schemeClr val="accent6">
                    <a:lumMod val="75000"/>
                  </a:schemeClr>
                </a:solidFill>
                <a:latin typeface="Arial"/>
                <a:cs typeface="Arial"/>
                <a:sym typeface="Arial"/>
              </a:rPr>
              <a:t>adaptée aux villes mediterranéennes</a:t>
            </a:r>
          </a:p>
          <a:p>
            <a:pPr marL="50800" indent="0" algn="ctr">
              <a:buNone/>
            </a:pPr>
            <a:endParaRPr lang="en-US" sz="3200" b="1" dirty="0">
              <a:solidFill>
                <a:schemeClr val="accent6">
                  <a:lumMod val="75000"/>
                </a:schemeClr>
              </a:solidFill>
              <a:latin typeface="Arial"/>
              <a:cs typeface="Arial"/>
              <a:sym typeface="Arial"/>
            </a:endParaRPr>
          </a:p>
          <a:p>
            <a:pPr marL="50800" indent="0" algn="ctr">
              <a:buNone/>
            </a:pPr>
            <a:endParaRPr lang="en-US" sz="3200" b="1" dirty="0">
              <a:solidFill>
                <a:schemeClr val="accent6">
                  <a:lumMod val="75000"/>
                </a:schemeClr>
              </a:solidFill>
              <a:latin typeface="Arial"/>
              <a:cs typeface="Arial"/>
              <a:sym typeface="Arial"/>
            </a:endParaRPr>
          </a:p>
          <a:p>
            <a:pPr marL="50800" indent="0" algn="ctr">
              <a:buNone/>
            </a:pPr>
            <a:endParaRPr lang="en-US" sz="1400" b="1" dirty="0">
              <a:solidFill>
                <a:schemeClr val="tx1"/>
              </a:solidFill>
              <a:latin typeface="Arial"/>
              <a:cs typeface="Arial"/>
              <a:sym typeface="Arial"/>
            </a:endParaRPr>
          </a:p>
        </p:txBody>
      </p:sp>
      <p:sp>
        <p:nvSpPr>
          <p:cNvPr id="7" name="ZoneTexte 6">
            <a:extLst>
              <a:ext uri="{FF2B5EF4-FFF2-40B4-BE49-F238E27FC236}">
                <a16:creationId xmlns:a16="http://schemas.microsoft.com/office/drawing/2014/main" id="{2C14D270-D493-412E-5F65-416C09D71456}"/>
              </a:ext>
            </a:extLst>
          </p:cNvPr>
          <p:cNvSpPr txBox="1"/>
          <p:nvPr/>
        </p:nvSpPr>
        <p:spPr>
          <a:xfrm>
            <a:off x="2968977" y="1695760"/>
            <a:ext cx="6096000" cy="590931"/>
          </a:xfrm>
          <a:prstGeom prst="rect">
            <a:avLst/>
          </a:prstGeom>
          <a:noFill/>
        </p:spPr>
        <p:txBody>
          <a:bodyPr wrap="square">
            <a:spAutoFit/>
          </a:bodyPr>
          <a:lstStyle/>
          <a:p>
            <a:pPr marL="50800" marR="0" lvl="0" indent="0" algn="ctr" defTabSz="914400" rtl="0" eaLnBrk="1" fontAlgn="auto" latinLnBrk="0" hangingPunct="1">
              <a:lnSpc>
                <a:spcPct val="90000"/>
              </a:lnSpc>
              <a:spcBef>
                <a:spcPts val="1000"/>
              </a:spcBef>
              <a:spcAft>
                <a:spcPts val="0"/>
              </a:spcAft>
              <a:buClr>
                <a:srgbClr val="000000"/>
              </a:buClr>
              <a:buSzPts val="2800"/>
              <a:buFont typeface="Arial"/>
              <a:buNone/>
              <a:tabLst/>
              <a:defRPr/>
            </a:pPr>
            <a:r>
              <a:rPr kumimoji="0" lang="en-US" sz="3600" b="1" i="0" u="none" strike="noStrike" kern="1200" cap="none" spc="0" normalizeH="0" baseline="0" noProof="0" dirty="0">
                <a:ln>
                  <a:noFill/>
                </a:ln>
                <a:solidFill>
                  <a:srgbClr val="FF0000"/>
                </a:solidFill>
                <a:effectLst/>
                <a:uLnTx/>
                <a:uFillTx/>
                <a:latin typeface="+mn-lt"/>
                <a:ea typeface="+mj-ea"/>
                <a:cs typeface="Calibri"/>
                <a:sym typeface="Calibri"/>
              </a:rPr>
              <a:t>PROJET MED-Ina</a:t>
            </a:r>
          </a:p>
        </p:txBody>
      </p:sp>
    </p:spTree>
    <p:extLst>
      <p:ext uri="{BB962C8B-B14F-4D97-AF65-F5344CB8AC3E}">
        <p14:creationId xmlns:p14="http://schemas.microsoft.com/office/powerpoint/2010/main" val="2123713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F01224-434F-5E58-C938-6ED91A5A8D40}"/>
              </a:ext>
            </a:extLst>
          </p:cNvPr>
          <p:cNvSpPr>
            <a:spLocks noGrp="1"/>
          </p:cNvSpPr>
          <p:nvPr>
            <p:ph type="title"/>
          </p:nvPr>
        </p:nvSpPr>
        <p:spPr/>
        <p:txBody>
          <a:bodyPr/>
          <a:lstStyle/>
          <a:p>
            <a:pPr marL="0" marR="0" lvl="0" indent="0" defTabSz="914400" rtl="0" eaLnBrk="1" fontAlgn="auto" latinLnBrk="0" hangingPunct="1">
              <a:lnSpc>
                <a:spcPct val="90000"/>
              </a:lnSpc>
              <a:spcBef>
                <a:spcPts val="0"/>
              </a:spcBef>
              <a:spcAft>
                <a:spcPts val="0"/>
              </a:spcAft>
              <a:tabLst/>
              <a:defRPr/>
            </a:pPr>
            <a:r>
              <a:rPr kumimoji="0" lang="fr-FR" sz="3200" b="1" i="0" u="none" strike="noStrike" kern="1200" cap="none" spc="0" normalizeH="0" baseline="0" noProof="0" dirty="0">
                <a:ln>
                  <a:noFill/>
                </a:ln>
                <a:solidFill>
                  <a:srgbClr val="FFFFFF"/>
                </a:solidFill>
                <a:effectLst/>
                <a:uLnTx/>
                <a:uFillTx/>
                <a:latin typeface="Arial"/>
                <a:ea typeface="+mj-ea"/>
                <a:cs typeface="Arial"/>
                <a:sym typeface="Arial"/>
              </a:rPr>
              <a:t>LES OBJECTIFS</a:t>
            </a:r>
            <a:br>
              <a:rPr kumimoji="0" lang="fr-FR" sz="3600" b="1" i="0" u="none" strike="noStrike" kern="0" cap="none" spc="0" normalizeH="0" baseline="0" noProof="0" dirty="0">
                <a:ln>
                  <a:noFill/>
                </a:ln>
                <a:solidFill>
                  <a:srgbClr val="FFFFFF"/>
                </a:solidFill>
                <a:effectLst/>
                <a:uLnTx/>
                <a:uFillTx/>
                <a:latin typeface="Arial"/>
                <a:ea typeface="Calibri"/>
                <a:cs typeface="Calibri"/>
                <a:sym typeface="Calibri"/>
              </a:rPr>
            </a:br>
            <a:endParaRPr lang="LID4096" dirty="0"/>
          </a:p>
        </p:txBody>
      </p:sp>
      <p:grpSp>
        <p:nvGrpSpPr>
          <p:cNvPr id="4" name="Groupe 3">
            <a:extLst>
              <a:ext uri="{FF2B5EF4-FFF2-40B4-BE49-F238E27FC236}">
                <a16:creationId xmlns:a16="http://schemas.microsoft.com/office/drawing/2014/main" id="{BB3A4D08-B4C9-B84E-99F6-84345BC305BD}"/>
              </a:ext>
            </a:extLst>
          </p:cNvPr>
          <p:cNvGrpSpPr/>
          <p:nvPr/>
        </p:nvGrpSpPr>
        <p:grpSpPr>
          <a:xfrm>
            <a:off x="517195" y="1004713"/>
            <a:ext cx="10950221" cy="5192888"/>
            <a:chOff x="1036605" y="1062914"/>
            <a:chExt cx="7704959" cy="3699474"/>
          </a:xfrm>
        </p:grpSpPr>
        <p:sp>
          <p:nvSpPr>
            <p:cNvPr id="5" name="Rectangle : coins arrondis 4">
              <a:extLst>
                <a:ext uri="{FF2B5EF4-FFF2-40B4-BE49-F238E27FC236}">
                  <a16:creationId xmlns:a16="http://schemas.microsoft.com/office/drawing/2014/main" id="{CDEDEE2B-95FC-008B-ADFE-D82FC9792341}"/>
                </a:ext>
              </a:extLst>
            </p:cNvPr>
            <p:cNvSpPr/>
            <p:nvPr/>
          </p:nvSpPr>
          <p:spPr>
            <a:xfrm>
              <a:off x="1036605" y="2634911"/>
              <a:ext cx="1810808" cy="539787"/>
            </a:xfrm>
            <a:prstGeom prst="roundRect">
              <a:avLst/>
            </a:prstGeom>
            <a:solidFill>
              <a:srgbClr val="00C3B1"/>
            </a:solidFill>
            <a:ln w="25400" cap="flat" cmpd="sng" algn="ctr">
              <a:solidFill>
                <a:srgbClr val="F9DC21">
                  <a:shade val="1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srgbClr val="FFFFFF"/>
                  </a:solidFill>
                  <a:effectLst/>
                  <a:uLnTx/>
                  <a:uFillTx/>
                  <a:latin typeface="Arial"/>
                  <a:ea typeface="+mn-ea"/>
                  <a:cs typeface="+mn-cs"/>
                </a:rPr>
                <a:t>OBJECTIFS DU PROJET </a:t>
              </a:r>
            </a:p>
          </p:txBody>
        </p:sp>
        <p:sp>
          <p:nvSpPr>
            <p:cNvPr id="6" name="Accolade ouvrante 5">
              <a:extLst>
                <a:ext uri="{FF2B5EF4-FFF2-40B4-BE49-F238E27FC236}">
                  <a16:creationId xmlns:a16="http://schemas.microsoft.com/office/drawing/2014/main" id="{D538FC81-9122-A19A-3062-9168A91688DB}"/>
                </a:ext>
              </a:extLst>
            </p:cNvPr>
            <p:cNvSpPr/>
            <p:nvPr/>
          </p:nvSpPr>
          <p:spPr>
            <a:xfrm>
              <a:off x="2876036" y="1363311"/>
              <a:ext cx="728398" cy="3082987"/>
            </a:xfrm>
            <a:prstGeom prst="leftBrace">
              <a:avLst>
                <a:gd name="adj1" fmla="val 0"/>
                <a:gd name="adj2" fmla="val 50000"/>
              </a:avLst>
            </a:prstGeom>
            <a:noFill/>
            <a:ln w="38100" cap="flat" cmpd="sng" algn="ctr">
              <a:solidFill>
                <a:srgbClr val="F9DC21">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latin typeface="Arial"/>
                <a:ea typeface="+mn-ea"/>
                <a:cs typeface="+mn-cs"/>
              </a:endParaRPr>
            </a:p>
          </p:txBody>
        </p:sp>
        <p:cxnSp>
          <p:nvCxnSpPr>
            <p:cNvPr id="8" name="Connecteur droit 7">
              <a:extLst>
                <a:ext uri="{FF2B5EF4-FFF2-40B4-BE49-F238E27FC236}">
                  <a16:creationId xmlns:a16="http://schemas.microsoft.com/office/drawing/2014/main" id="{10295FF9-8D69-0191-8D0C-CA835EE88AC4}"/>
                </a:ext>
              </a:extLst>
            </p:cNvPr>
            <p:cNvCxnSpPr>
              <a:cxnSpLocks/>
            </p:cNvCxnSpPr>
            <p:nvPr/>
          </p:nvCxnSpPr>
          <p:spPr>
            <a:xfrm>
              <a:off x="3240236" y="2790004"/>
              <a:ext cx="392824" cy="0"/>
            </a:xfrm>
            <a:prstGeom prst="line">
              <a:avLst/>
            </a:prstGeom>
            <a:noFill/>
            <a:ln w="38100" cap="flat" cmpd="sng" algn="ctr">
              <a:solidFill>
                <a:srgbClr val="F9DC21">
                  <a:shade val="95000"/>
                  <a:satMod val="105000"/>
                </a:srgbClr>
              </a:solidFill>
              <a:prstDash val="solid"/>
            </a:ln>
            <a:effectLst/>
          </p:spPr>
        </p:cxnSp>
        <p:sp>
          <p:nvSpPr>
            <p:cNvPr id="11" name="Rectangle : coins arrondis 10">
              <a:extLst>
                <a:ext uri="{FF2B5EF4-FFF2-40B4-BE49-F238E27FC236}">
                  <a16:creationId xmlns:a16="http://schemas.microsoft.com/office/drawing/2014/main" id="{03F4F1BD-3B32-F169-7901-8A2D2A3E4019}"/>
                </a:ext>
              </a:extLst>
            </p:cNvPr>
            <p:cNvSpPr/>
            <p:nvPr/>
          </p:nvSpPr>
          <p:spPr>
            <a:xfrm>
              <a:off x="3615919" y="1217364"/>
              <a:ext cx="1816463" cy="414669"/>
            </a:xfrm>
            <a:prstGeom prst="roundRect">
              <a:avLst/>
            </a:prstGeom>
            <a:solidFill>
              <a:srgbClr val="FFFF00"/>
            </a:solidFill>
            <a:ln w="25400" cap="flat" cmpd="sng" algn="ctr">
              <a:solidFill>
                <a:srgbClr val="F9DC21">
                  <a:shade val="1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800" dirty="0">
                  <a:solidFill>
                    <a:srgbClr val="EFEFEF">
                      <a:lumMod val="25000"/>
                    </a:srgbClr>
                  </a:solidFill>
                  <a:ea typeface="+mn-ea"/>
                  <a:cs typeface="+mn-cs"/>
                </a:rPr>
                <a:t>Objectif général du programme </a:t>
              </a:r>
              <a:endParaRPr kumimoji="0" lang="fr-FR" sz="1800" b="0" i="0" u="none" strike="noStrike" kern="0" cap="none" spc="0" normalizeH="0" baseline="0" noProof="0" dirty="0">
                <a:ln>
                  <a:noFill/>
                </a:ln>
                <a:solidFill>
                  <a:srgbClr val="EFEFEF">
                    <a:lumMod val="25000"/>
                  </a:srgbClr>
                </a:solidFill>
                <a:effectLst/>
                <a:uLnTx/>
                <a:uFillTx/>
                <a:latin typeface="Arial"/>
                <a:ea typeface="+mn-ea"/>
                <a:cs typeface="+mn-cs"/>
              </a:endParaRPr>
            </a:p>
          </p:txBody>
        </p:sp>
        <p:sp>
          <p:nvSpPr>
            <p:cNvPr id="13" name="Rectangle : coins arrondis 12">
              <a:extLst>
                <a:ext uri="{FF2B5EF4-FFF2-40B4-BE49-F238E27FC236}">
                  <a16:creationId xmlns:a16="http://schemas.microsoft.com/office/drawing/2014/main" id="{344776BA-20AB-D9F2-6C96-F6A72B4E6DFA}"/>
                </a:ext>
              </a:extLst>
            </p:cNvPr>
            <p:cNvSpPr/>
            <p:nvPr/>
          </p:nvSpPr>
          <p:spPr>
            <a:xfrm>
              <a:off x="3615922" y="4347719"/>
              <a:ext cx="1816459" cy="414669"/>
            </a:xfrm>
            <a:prstGeom prst="roundRect">
              <a:avLst/>
            </a:prstGeom>
            <a:solidFill>
              <a:srgbClr val="92D050"/>
            </a:solidFill>
            <a:ln w="25400" cap="flat" cmpd="sng" algn="ctr">
              <a:solidFill>
                <a:srgbClr val="F9DC21">
                  <a:shade val="15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srgbClr val="EFEFEF">
                      <a:lumMod val="25000"/>
                    </a:srgbClr>
                  </a:solidFill>
                  <a:effectLst/>
                  <a:uLnTx/>
                  <a:uFillTx/>
                  <a:latin typeface="Arial"/>
                  <a:ea typeface="+mn-ea"/>
                  <a:cs typeface="Arial"/>
                  <a:sym typeface="Arial"/>
                </a:rPr>
                <a:t>Objectif spécifique  du projet  </a:t>
              </a:r>
            </a:p>
          </p:txBody>
        </p:sp>
        <p:sp>
          <p:nvSpPr>
            <p:cNvPr id="16" name="Rectangle : coins arrondis 15">
              <a:extLst>
                <a:ext uri="{FF2B5EF4-FFF2-40B4-BE49-F238E27FC236}">
                  <a16:creationId xmlns:a16="http://schemas.microsoft.com/office/drawing/2014/main" id="{28113B9A-C8AB-3EFD-EBAC-516A5353A2B9}"/>
                </a:ext>
              </a:extLst>
            </p:cNvPr>
            <p:cNvSpPr/>
            <p:nvPr/>
          </p:nvSpPr>
          <p:spPr>
            <a:xfrm>
              <a:off x="3633059" y="2575207"/>
              <a:ext cx="1816461" cy="414669"/>
            </a:xfrm>
            <a:prstGeom prst="roundRect">
              <a:avLst/>
            </a:prstGeom>
            <a:solidFill>
              <a:srgbClr val="F9DC21"/>
            </a:solidFill>
            <a:ln w="25400" cap="flat" cmpd="sng" algn="ctr">
              <a:solidFill>
                <a:srgbClr val="F9DC21">
                  <a:shade val="15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srgbClr val="EFEFEF">
                      <a:lumMod val="25000"/>
                    </a:srgbClr>
                  </a:solidFill>
                  <a:effectLst/>
                  <a:uLnTx/>
                  <a:uFillTx/>
                  <a:latin typeface="Arial"/>
                  <a:ea typeface="+mn-ea"/>
                  <a:cs typeface="Arial"/>
                  <a:sym typeface="Arial"/>
                </a:rPr>
                <a:t>Objectif général du projet  </a:t>
              </a:r>
            </a:p>
          </p:txBody>
        </p:sp>
        <p:sp>
          <p:nvSpPr>
            <p:cNvPr id="17" name="ZoneTexte 16">
              <a:extLst>
                <a:ext uri="{FF2B5EF4-FFF2-40B4-BE49-F238E27FC236}">
                  <a16:creationId xmlns:a16="http://schemas.microsoft.com/office/drawing/2014/main" id="{ABB9A635-F369-E64B-640C-7DFB30131B6B}"/>
                </a:ext>
              </a:extLst>
            </p:cNvPr>
            <p:cNvSpPr txBox="1"/>
            <p:nvPr/>
          </p:nvSpPr>
          <p:spPr>
            <a:xfrm>
              <a:off x="5785096" y="1062914"/>
              <a:ext cx="2584609" cy="427564"/>
            </a:xfrm>
            <a:prstGeom prst="rect">
              <a:avLst/>
            </a:prstGeom>
            <a:noFill/>
            <a:ln>
              <a:solidFill>
                <a:srgbClr val="FFC000"/>
              </a:solidFill>
            </a:ln>
          </p:spPr>
          <p:txBody>
            <a:bodyPr wrap="square" rtlCol="0">
              <a:spAutoFit/>
            </a:bodyPr>
            <a:lstStyle/>
            <a:p>
              <a:pPr marR="0" lvl="0" defTabSz="914400" eaLnBrk="1" fontAlgn="auto" latinLnBrk="0" hangingPunct="1">
                <a:lnSpc>
                  <a:spcPct val="100000"/>
                </a:lnSpc>
                <a:spcBef>
                  <a:spcPts val="0"/>
                </a:spcBef>
                <a:spcAft>
                  <a:spcPts val="0"/>
                </a:spcAft>
                <a:buClrTx/>
                <a:buSzTx/>
                <a:tabLst/>
                <a:defRPr/>
              </a:pPr>
              <a:r>
                <a:rPr kumimoji="0" lang="fr-FR" sz="1100" b="0" i="0" u="none" strike="noStrike" kern="0" cap="none" spc="0" normalizeH="0" baseline="0" noProof="0" dirty="0">
                  <a:ln>
                    <a:noFill/>
                  </a:ln>
                  <a:solidFill>
                    <a:sysClr val="windowText" lastClr="000000"/>
                  </a:solidFill>
                  <a:effectLst/>
                  <a:uLnTx/>
                  <a:uFillTx/>
                </a:rPr>
                <a:t>Protection de l’environnement , d’adaptation et d’atténuation des changements climatiques (relever les défis communs dans l’environnement)</a:t>
              </a:r>
            </a:p>
          </p:txBody>
        </p:sp>
        <p:sp>
          <p:nvSpPr>
            <p:cNvPr id="18" name="ZoneTexte 17">
              <a:extLst>
                <a:ext uri="{FF2B5EF4-FFF2-40B4-BE49-F238E27FC236}">
                  <a16:creationId xmlns:a16="http://schemas.microsoft.com/office/drawing/2014/main" id="{E82561E8-9F6E-9D4D-CD5D-D8361579F6F4}"/>
                </a:ext>
              </a:extLst>
            </p:cNvPr>
            <p:cNvSpPr txBox="1"/>
            <p:nvPr/>
          </p:nvSpPr>
          <p:spPr>
            <a:xfrm>
              <a:off x="5777333" y="1619747"/>
              <a:ext cx="2584608" cy="427564"/>
            </a:xfrm>
            <a:prstGeom prst="rect">
              <a:avLst/>
            </a:prstGeom>
            <a:noFill/>
            <a:ln>
              <a:solidFill>
                <a:srgbClr val="FFC000"/>
              </a:solidFill>
            </a:ln>
          </p:spPr>
          <p:txBody>
            <a:bodyPr wrap="square" rtlCol="0">
              <a:spAutoFit/>
            </a:bodyPr>
            <a:lstStyle/>
            <a:p>
              <a:pPr marR="0" lvl="0" defTabSz="914400" eaLnBrk="1" fontAlgn="auto" latinLnBrk="0" hangingPunct="1">
                <a:lnSpc>
                  <a:spcPct val="100000"/>
                </a:lnSpc>
                <a:spcBef>
                  <a:spcPts val="0"/>
                </a:spcBef>
                <a:spcAft>
                  <a:spcPts val="0"/>
                </a:spcAft>
                <a:buClrTx/>
                <a:buSzTx/>
                <a:tabLst/>
                <a:defRPr/>
              </a:pPr>
              <a:r>
                <a:rPr kumimoji="0" lang="fr-FR" sz="1100" b="0" i="0" u="none" strike="noStrike" kern="0" cap="none" spc="0" normalizeH="0" baseline="0" noProof="0" dirty="0">
                  <a:ln>
                    <a:noFill/>
                  </a:ln>
                  <a:solidFill>
                    <a:sysClr val="windowText" lastClr="000000"/>
                  </a:solidFill>
                  <a:effectLst/>
                  <a:uLnTx/>
                  <a:uFillTx/>
                </a:rPr>
                <a:t>Réduire la production de déchets municipaux et promouvoir la collecte séparée de la source et l’exploitation optimale de la composante organique </a:t>
              </a:r>
            </a:p>
          </p:txBody>
        </p:sp>
        <p:sp>
          <p:nvSpPr>
            <p:cNvPr id="19" name="ZoneTexte 18">
              <a:extLst>
                <a:ext uri="{FF2B5EF4-FFF2-40B4-BE49-F238E27FC236}">
                  <a16:creationId xmlns:a16="http://schemas.microsoft.com/office/drawing/2014/main" id="{B8341729-F7DE-E61C-5867-9914AE6BCF84}"/>
                </a:ext>
              </a:extLst>
            </p:cNvPr>
            <p:cNvSpPr txBox="1"/>
            <p:nvPr/>
          </p:nvSpPr>
          <p:spPr>
            <a:xfrm>
              <a:off x="5785095" y="2523000"/>
              <a:ext cx="2576846" cy="427564"/>
            </a:xfrm>
            <a:prstGeom prst="rect">
              <a:avLst/>
            </a:prstGeom>
            <a:noFill/>
            <a:ln>
              <a:solidFill>
                <a:srgbClr val="FFC000"/>
              </a:solidFill>
            </a:ln>
          </p:spPr>
          <p:txBody>
            <a:bodyPr wrap="square" rtlCol="0">
              <a:spAutoFit/>
            </a:bodyPr>
            <a:lstStyle/>
            <a:p>
              <a:pPr marR="0" lvl="0" defTabSz="914400" eaLnBrk="1" fontAlgn="auto" latinLnBrk="0" hangingPunct="1">
                <a:lnSpc>
                  <a:spcPct val="100000"/>
                </a:lnSpc>
                <a:spcBef>
                  <a:spcPts val="0"/>
                </a:spcBef>
                <a:spcAft>
                  <a:spcPts val="0"/>
                </a:spcAft>
                <a:buClrTx/>
                <a:buSzTx/>
                <a:tabLst/>
                <a:defRPr/>
              </a:pPr>
              <a:r>
                <a:rPr lang="fr-FR" sz="1100" b="1" dirty="0">
                  <a:solidFill>
                    <a:sysClr val="windowText" lastClr="000000"/>
                  </a:solidFill>
                </a:rPr>
                <a:t>Contribuer à garantir un environnement de vie sain pour les villes et les communautés de la méditerranée</a:t>
              </a:r>
            </a:p>
          </p:txBody>
        </p:sp>
        <p:sp>
          <p:nvSpPr>
            <p:cNvPr id="20" name="ZoneTexte 19">
              <a:extLst>
                <a:ext uri="{FF2B5EF4-FFF2-40B4-BE49-F238E27FC236}">
                  <a16:creationId xmlns:a16="http://schemas.microsoft.com/office/drawing/2014/main" id="{718E81C6-7FDF-B2BB-0946-5EA86C345121}"/>
                </a:ext>
              </a:extLst>
            </p:cNvPr>
            <p:cNvSpPr txBox="1"/>
            <p:nvPr/>
          </p:nvSpPr>
          <p:spPr>
            <a:xfrm>
              <a:off x="5774281" y="3211786"/>
              <a:ext cx="2956469" cy="833202"/>
            </a:xfrm>
            <a:prstGeom prst="rect">
              <a:avLst/>
            </a:prstGeom>
            <a:solidFill>
              <a:schemeClr val="bg2">
                <a:lumMod val="20000"/>
                <a:lumOff val="80000"/>
              </a:schemeClr>
            </a:solidFill>
            <a:ln>
              <a:solidFill>
                <a:srgbClr val="FFC000"/>
              </a:solidFill>
            </a:ln>
          </p:spPr>
          <p:txBody>
            <a:bodyPr wrap="square" rtlCol="0">
              <a:spAutoFit/>
            </a:bodyPr>
            <a:lstStyle/>
            <a:p>
              <a:pPr marR="0" lvl="0" defTabSz="914400" eaLnBrk="1" fontAlgn="auto" latinLnBrk="0" hangingPunct="1">
                <a:lnSpc>
                  <a:spcPct val="100000"/>
                </a:lnSpc>
                <a:spcBef>
                  <a:spcPts val="0"/>
                </a:spcBef>
                <a:spcAft>
                  <a:spcPts val="0"/>
                </a:spcAft>
                <a:buClrTx/>
                <a:buSzTx/>
                <a:tabLst/>
                <a:defRPr/>
              </a:pPr>
              <a:r>
                <a:rPr kumimoji="0" lang="fr-FR" b="0" i="0" u="none" strike="noStrike" kern="0" cap="none" spc="0" normalizeH="0" baseline="0" noProof="0" dirty="0">
                  <a:ln>
                    <a:noFill/>
                  </a:ln>
                  <a:solidFill>
                    <a:sysClr val="windowText" lastClr="000000"/>
                  </a:solidFill>
                  <a:effectLst/>
                  <a:uLnTx/>
                  <a:uFillTx/>
                </a:rPr>
                <a:t>Développer et déployer une méthodologie pour une politique « Zéro déchets » qui galvanise la réduction de déchets axés sur les citoyens, la réutilisation et le recyclage dans les villes du bassin méditerranéen </a:t>
              </a:r>
            </a:p>
          </p:txBody>
        </p:sp>
        <p:sp>
          <p:nvSpPr>
            <p:cNvPr id="22" name="ZoneTexte 21">
              <a:extLst>
                <a:ext uri="{FF2B5EF4-FFF2-40B4-BE49-F238E27FC236}">
                  <a16:creationId xmlns:a16="http://schemas.microsoft.com/office/drawing/2014/main" id="{1EEDCB65-2D32-083E-D226-0656D4F25599}"/>
                </a:ext>
              </a:extLst>
            </p:cNvPr>
            <p:cNvSpPr txBox="1"/>
            <p:nvPr/>
          </p:nvSpPr>
          <p:spPr>
            <a:xfrm>
              <a:off x="5785095" y="4406204"/>
              <a:ext cx="2956469" cy="306969"/>
            </a:xfrm>
            <a:prstGeom prst="rect">
              <a:avLst/>
            </a:prstGeom>
            <a:noFill/>
            <a:ln>
              <a:solidFill>
                <a:srgbClr val="FFC000"/>
              </a:solidFill>
            </a:ln>
          </p:spPr>
          <p:txBody>
            <a:bodyPr wrap="square" rtlCol="0">
              <a:spAutoFit/>
            </a:bodyPr>
            <a:lstStyle/>
            <a:p>
              <a:pPr marR="0" lvl="0" defTabSz="914400" eaLnBrk="1" fontAlgn="auto" latinLnBrk="0" hangingPunct="1">
                <a:lnSpc>
                  <a:spcPct val="100000"/>
                </a:lnSpc>
                <a:spcBef>
                  <a:spcPts val="0"/>
                </a:spcBef>
                <a:spcAft>
                  <a:spcPts val="0"/>
                </a:spcAft>
                <a:buClrTx/>
                <a:buSzTx/>
                <a:tabLst/>
                <a:defRPr/>
              </a:pPr>
              <a:r>
                <a:rPr lang="fr-FR" sz="1100" b="1" dirty="0">
                  <a:solidFill>
                    <a:sysClr val="windowText" lastClr="000000"/>
                  </a:solidFill>
                </a:rPr>
                <a:t>La collecte des informations et des ressources pour la mobilisation circulaire par compétition entreprise </a:t>
              </a:r>
            </a:p>
          </p:txBody>
        </p:sp>
        <p:cxnSp>
          <p:nvCxnSpPr>
            <p:cNvPr id="23" name="Connecteur droit 22">
              <a:extLst>
                <a:ext uri="{FF2B5EF4-FFF2-40B4-BE49-F238E27FC236}">
                  <a16:creationId xmlns:a16="http://schemas.microsoft.com/office/drawing/2014/main" id="{134476A7-19C6-DBC6-1BBE-13AC64F30177}"/>
                </a:ext>
              </a:extLst>
            </p:cNvPr>
            <p:cNvCxnSpPr>
              <a:cxnSpLocks/>
              <a:stCxn id="11" idx="3"/>
            </p:cNvCxnSpPr>
            <p:nvPr/>
          </p:nvCxnSpPr>
          <p:spPr>
            <a:xfrm flipV="1">
              <a:off x="5432382" y="1132890"/>
              <a:ext cx="352713" cy="291809"/>
            </a:xfrm>
            <a:prstGeom prst="line">
              <a:avLst/>
            </a:prstGeom>
            <a:noFill/>
            <a:ln w="38100" cap="flat" cmpd="sng" algn="ctr">
              <a:solidFill>
                <a:srgbClr val="F9DC21">
                  <a:shade val="95000"/>
                  <a:satMod val="105000"/>
                </a:srgbClr>
              </a:solidFill>
              <a:prstDash val="solid"/>
            </a:ln>
            <a:effectLst/>
          </p:spPr>
        </p:cxnSp>
        <p:cxnSp>
          <p:nvCxnSpPr>
            <p:cNvPr id="24" name="Connecteur droit 23">
              <a:extLst>
                <a:ext uri="{FF2B5EF4-FFF2-40B4-BE49-F238E27FC236}">
                  <a16:creationId xmlns:a16="http://schemas.microsoft.com/office/drawing/2014/main" id="{23D9ED08-9196-F856-1497-A1D6C51414F4}"/>
                </a:ext>
              </a:extLst>
            </p:cNvPr>
            <p:cNvCxnSpPr>
              <a:cxnSpLocks/>
            </p:cNvCxnSpPr>
            <p:nvPr/>
          </p:nvCxnSpPr>
          <p:spPr>
            <a:xfrm>
              <a:off x="5443867" y="1521233"/>
              <a:ext cx="341229" cy="398589"/>
            </a:xfrm>
            <a:prstGeom prst="line">
              <a:avLst/>
            </a:prstGeom>
            <a:noFill/>
            <a:ln w="38100" cap="flat" cmpd="sng" algn="ctr">
              <a:solidFill>
                <a:srgbClr val="F9DC21">
                  <a:shade val="95000"/>
                  <a:satMod val="105000"/>
                </a:srgbClr>
              </a:solidFill>
              <a:prstDash val="solid"/>
            </a:ln>
            <a:effectLst/>
          </p:spPr>
        </p:cxnSp>
        <p:cxnSp>
          <p:nvCxnSpPr>
            <p:cNvPr id="25" name="Connecteur droit 24">
              <a:extLst>
                <a:ext uri="{FF2B5EF4-FFF2-40B4-BE49-F238E27FC236}">
                  <a16:creationId xmlns:a16="http://schemas.microsoft.com/office/drawing/2014/main" id="{8FAD1B3D-6191-D7E1-7C6A-701EF880C7C9}"/>
                </a:ext>
              </a:extLst>
            </p:cNvPr>
            <p:cNvCxnSpPr>
              <a:cxnSpLocks/>
            </p:cNvCxnSpPr>
            <p:nvPr/>
          </p:nvCxnSpPr>
          <p:spPr>
            <a:xfrm flipV="1">
              <a:off x="5432381" y="2695107"/>
              <a:ext cx="352714" cy="1979"/>
            </a:xfrm>
            <a:prstGeom prst="line">
              <a:avLst/>
            </a:prstGeom>
            <a:noFill/>
            <a:ln w="38100" cap="flat" cmpd="sng" algn="ctr">
              <a:solidFill>
                <a:srgbClr val="F9DC21">
                  <a:shade val="95000"/>
                  <a:satMod val="105000"/>
                </a:srgbClr>
              </a:solidFill>
              <a:prstDash val="solid"/>
            </a:ln>
            <a:effectLst/>
          </p:spPr>
        </p:cxnSp>
        <p:cxnSp>
          <p:nvCxnSpPr>
            <p:cNvPr id="28" name="Connecteur droit 27">
              <a:extLst>
                <a:ext uri="{FF2B5EF4-FFF2-40B4-BE49-F238E27FC236}">
                  <a16:creationId xmlns:a16="http://schemas.microsoft.com/office/drawing/2014/main" id="{70B4912C-0EE9-74F3-206B-EB4EABC07BA1}"/>
                </a:ext>
              </a:extLst>
            </p:cNvPr>
            <p:cNvCxnSpPr>
              <a:cxnSpLocks/>
            </p:cNvCxnSpPr>
            <p:nvPr/>
          </p:nvCxnSpPr>
          <p:spPr>
            <a:xfrm flipV="1">
              <a:off x="5432381" y="4519992"/>
              <a:ext cx="352714" cy="1979"/>
            </a:xfrm>
            <a:prstGeom prst="line">
              <a:avLst/>
            </a:prstGeom>
            <a:noFill/>
            <a:ln w="38100" cap="flat" cmpd="sng" algn="ctr">
              <a:solidFill>
                <a:srgbClr val="F9DC21">
                  <a:shade val="95000"/>
                  <a:satMod val="105000"/>
                </a:srgbClr>
              </a:solidFill>
              <a:prstDash val="solid"/>
            </a:ln>
            <a:effectLst/>
          </p:spPr>
        </p:cxnSp>
      </p:grpSp>
    </p:spTree>
    <p:extLst>
      <p:ext uri="{BB962C8B-B14F-4D97-AF65-F5344CB8AC3E}">
        <p14:creationId xmlns:p14="http://schemas.microsoft.com/office/powerpoint/2010/main" val="994773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B4EA6E-0FDA-F65B-2DED-F48DFD0161E4}"/>
              </a:ext>
            </a:extLst>
          </p:cNvPr>
          <p:cNvSpPr>
            <a:spLocks noGrp="1"/>
          </p:cNvSpPr>
          <p:nvPr>
            <p:ph type="title"/>
          </p:nvPr>
        </p:nvSpPr>
        <p:spPr/>
        <p:txBody>
          <a:bodyPr/>
          <a:lstStyle/>
          <a:p>
            <a:r>
              <a:rPr lang="fr-FR" b="1" dirty="0"/>
              <a:t>Réduction de déchets par :</a:t>
            </a:r>
            <a:endParaRPr lang="LID4096" b="1" dirty="0"/>
          </a:p>
        </p:txBody>
      </p:sp>
      <p:sp>
        <p:nvSpPr>
          <p:cNvPr id="4" name="ZoneTexte 3">
            <a:extLst>
              <a:ext uri="{FF2B5EF4-FFF2-40B4-BE49-F238E27FC236}">
                <a16:creationId xmlns:a16="http://schemas.microsoft.com/office/drawing/2014/main" id="{FA091BF9-9708-FFBD-33C1-BD1D3D39020D}"/>
              </a:ext>
            </a:extLst>
          </p:cNvPr>
          <p:cNvSpPr txBox="1"/>
          <p:nvPr/>
        </p:nvSpPr>
        <p:spPr>
          <a:xfrm>
            <a:off x="202950" y="949238"/>
            <a:ext cx="5441586" cy="461665"/>
          </a:xfrm>
          <a:prstGeom prst="rect">
            <a:avLst/>
          </a:prstGeom>
          <a:noFill/>
        </p:spPr>
        <p:txBody>
          <a:bodyPr wrap="square" rtlCol="0">
            <a:spAutoFit/>
          </a:bodyPr>
          <a:lstStyle/>
          <a:p>
            <a:pPr marL="0" marR="0" lvl="0" indent="0" algn="ctr" defTabSz="28575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9BBB59"/>
                </a:solidFill>
                <a:effectLst/>
                <a:uLnTx/>
                <a:uFillTx/>
                <a:ea typeface="+mn-ea"/>
                <a:cs typeface="+mn-cs"/>
              </a:rPr>
              <a:t>Réduction de </a:t>
            </a:r>
            <a:r>
              <a:rPr kumimoji="0" lang="fr-FR" sz="2400" b="1" i="0" u="none" strike="noStrike" kern="1200" cap="none" spc="0" normalizeH="0" baseline="0" noProof="0" dirty="0">
                <a:ln>
                  <a:noFill/>
                </a:ln>
                <a:solidFill>
                  <a:srgbClr val="9BBB59"/>
                </a:solidFill>
                <a:effectLst/>
                <a:uLnTx/>
                <a:uFillTx/>
                <a:ea typeface="+mn-ea"/>
                <a:cs typeface="+mn-cs"/>
              </a:rPr>
              <a:t>déchets</a:t>
            </a:r>
            <a:r>
              <a:rPr kumimoji="0" lang="fr-FR" sz="2000" b="1" i="0" u="none" strike="noStrike" kern="1200" cap="none" spc="0" normalizeH="0" baseline="0" noProof="0" dirty="0">
                <a:ln>
                  <a:noFill/>
                </a:ln>
                <a:solidFill>
                  <a:srgbClr val="9BBB59"/>
                </a:solidFill>
                <a:effectLst/>
                <a:uLnTx/>
                <a:uFillTx/>
                <a:ea typeface="+mn-ea"/>
                <a:cs typeface="+mn-cs"/>
              </a:rPr>
              <a:t> à la source </a:t>
            </a:r>
          </a:p>
        </p:txBody>
      </p:sp>
      <p:sp>
        <p:nvSpPr>
          <p:cNvPr id="8" name="ZoneTexte 7">
            <a:extLst>
              <a:ext uri="{FF2B5EF4-FFF2-40B4-BE49-F238E27FC236}">
                <a16:creationId xmlns:a16="http://schemas.microsoft.com/office/drawing/2014/main" id="{BDBA8B0D-DAC0-9BB8-0A3A-4C90CF7BB0DC}"/>
              </a:ext>
            </a:extLst>
          </p:cNvPr>
          <p:cNvSpPr txBox="1"/>
          <p:nvPr/>
        </p:nvSpPr>
        <p:spPr>
          <a:xfrm>
            <a:off x="6423288" y="949238"/>
            <a:ext cx="6096000" cy="461665"/>
          </a:xfrm>
          <a:prstGeom prst="rect">
            <a:avLst/>
          </a:prstGeom>
          <a:noFill/>
        </p:spPr>
        <p:txBody>
          <a:bodyPr wrap="square">
            <a:spAutoFit/>
          </a:bodyPr>
          <a:lstStyle/>
          <a:p>
            <a:pPr marL="0" marR="0" lvl="0" indent="0" algn="ctr" defTabSz="285750" rtl="0" eaLnBrk="1" fontAlgn="auto" latinLnBrk="0" hangingPunct="1">
              <a:lnSpc>
                <a:spcPct val="100000"/>
              </a:lnSpc>
              <a:spcBef>
                <a:spcPts val="0"/>
              </a:spcBef>
              <a:spcAft>
                <a:spcPts val="0"/>
              </a:spcAft>
              <a:buClrTx/>
              <a:buSzTx/>
              <a:buFontTx/>
              <a:buNone/>
              <a:tabLst/>
              <a:defRPr/>
            </a:pPr>
            <a:r>
              <a:rPr lang="fr-FR" sz="2400" b="1" kern="1200" dirty="0">
                <a:solidFill>
                  <a:srgbClr val="9BBB59"/>
                </a:solidFill>
                <a:ea typeface="+mn-ea"/>
                <a:cs typeface="+mn-cs"/>
              </a:rPr>
              <a:t>Tri de déchets </a:t>
            </a:r>
          </a:p>
        </p:txBody>
      </p:sp>
      <p:pic>
        <p:nvPicPr>
          <p:cNvPr id="1026" name="Picture 2" descr="Carte de la Méditerranée ≡ Voyage - Carte - Plan">
            <a:extLst>
              <a:ext uri="{FF2B5EF4-FFF2-40B4-BE49-F238E27FC236}">
                <a16:creationId xmlns:a16="http://schemas.microsoft.com/office/drawing/2014/main" id="{C6EDCA1B-92B0-0E26-CF91-48956DC444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2622" y="2225177"/>
            <a:ext cx="6491111" cy="3386665"/>
          </a:xfrm>
          <a:prstGeom prst="rect">
            <a:avLst/>
          </a:prstGeom>
          <a:noFill/>
          <a:extLst>
            <a:ext uri="{909E8E84-426E-40DD-AFC4-6F175D3DCCD1}">
              <a14:hiddenFill xmlns:a14="http://schemas.microsoft.com/office/drawing/2010/main">
                <a:solidFill>
                  <a:srgbClr val="FFFFFF"/>
                </a:solidFill>
              </a14:hiddenFill>
            </a:ext>
          </a:extLst>
        </p:spPr>
      </p:pic>
      <p:sp>
        <p:nvSpPr>
          <p:cNvPr id="11" name="ZoneTexte 10">
            <a:extLst>
              <a:ext uri="{FF2B5EF4-FFF2-40B4-BE49-F238E27FC236}">
                <a16:creationId xmlns:a16="http://schemas.microsoft.com/office/drawing/2014/main" id="{0073B9D9-DDED-0C23-0EA1-1D256E381A79}"/>
              </a:ext>
            </a:extLst>
          </p:cNvPr>
          <p:cNvSpPr txBox="1"/>
          <p:nvPr/>
        </p:nvSpPr>
        <p:spPr>
          <a:xfrm>
            <a:off x="2923743" y="3259723"/>
            <a:ext cx="1233030" cy="307777"/>
          </a:xfrm>
          <a:prstGeom prst="rect">
            <a:avLst/>
          </a:prstGeom>
          <a:noFill/>
        </p:spPr>
        <p:txBody>
          <a:bodyPr wrap="square" rtlCol="0">
            <a:spAutoFit/>
          </a:bodyPr>
          <a:lstStyle/>
          <a:p>
            <a:pPr marL="0" marR="0" lvl="0" indent="0" defTabSz="285750" eaLnBrk="1" fontAlgn="auto" latinLnBrk="0" hangingPunct="1">
              <a:lnSpc>
                <a:spcPct val="100000"/>
              </a:lnSpc>
              <a:spcBef>
                <a:spcPts val="0"/>
              </a:spcBef>
              <a:spcAft>
                <a:spcPts val="0"/>
              </a:spcAft>
              <a:buClrTx/>
              <a:buSzTx/>
              <a:buFontTx/>
              <a:buNone/>
              <a:tabLst/>
              <a:defRPr/>
            </a:pPr>
            <a:r>
              <a:rPr kumimoji="0" lang="fr-FR" b="1" i="0" u="none" strike="noStrike" kern="1200" cap="none" spc="0" normalizeH="0" baseline="0" noProof="0" dirty="0" err="1">
                <a:ln>
                  <a:noFill/>
                </a:ln>
                <a:solidFill>
                  <a:srgbClr val="FF0000"/>
                </a:solidFill>
                <a:effectLst/>
                <a:uLnTx/>
                <a:uFillTx/>
                <a:ea typeface="+mn-ea"/>
                <a:cs typeface="+mn-cs"/>
              </a:rPr>
              <a:t>Carcaixent</a:t>
            </a:r>
            <a:endParaRPr kumimoji="0" lang="fr-FR" b="1" i="0" u="none" strike="noStrike" kern="1200" cap="none" spc="0" normalizeH="0" baseline="0" noProof="0" dirty="0">
              <a:ln>
                <a:noFill/>
              </a:ln>
              <a:solidFill>
                <a:srgbClr val="FF0000"/>
              </a:solidFill>
              <a:effectLst/>
              <a:uLnTx/>
              <a:uFillTx/>
              <a:ea typeface="+mn-ea"/>
              <a:cs typeface="+mn-cs"/>
            </a:endParaRPr>
          </a:p>
        </p:txBody>
      </p:sp>
      <p:pic>
        <p:nvPicPr>
          <p:cNvPr id="12" name="Image 8">
            <a:extLst>
              <a:ext uri="{FF2B5EF4-FFF2-40B4-BE49-F238E27FC236}">
                <a16:creationId xmlns:a16="http://schemas.microsoft.com/office/drawing/2014/main" id="{2DA1E76F-1FE0-091A-A23A-1C6D00D96C6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5975" y="3598277"/>
            <a:ext cx="528566" cy="516745"/>
          </a:xfrm>
          <a:prstGeom prst="rect">
            <a:avLst/>
          </a:prstGeom>
          <a:noFill/>
          <a:extLst>
            <a:ext uri="{909E8E84-426E-40DD-AFC4-6F175D3DCCD1}">
              <a14:hiddenFill xmlns:a14="http://schemas.microsoft.com/office/drawing/2010/main">
                <a:solidFill>
                  <a:srgbClr val="FFFFFF"/>
                </a:solidFill>
              </a14:hiddenFill>
            </a:ext>
          </a:extLst>
        </p:spPr>
      </p:pic>
      <p:pic>
        <p:nvPicPr>
          <p:cNvPr id="14" name="Graphique 13" descr="Marqueur">
            <a:extLst>
              <a:ext uri="{FF2B5EF4-FFF2-40B4-BE49-F238E27FC236}">
                <a16:creationId xmlns:a16="http://schemas.microsoft.com/office/drawing/2014/main" id="{99CE188C-8484-31BC-9BF0-E4C0C08DA3E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775041" y="3563689"/>
            <a:ext cx="355600" cy="200577"/>
          </a:xfrm>
          <a:prstGeom prst="rect">
            <a:avLst/>
          </a:prstGeom>
        </p:spPr>
      </p:pic>
      <p:sp>
        <p:nvSpPr>
          <p:cNvPr id="16" name="ZoneTexte 15">
            <a:extLst>
              <a:ext uri="{FF2B5EF4-FFF2-40B4-BE49-F238E27FC236}">
                <a16:creationId xmlns:a16="http://schemas.microsoft.com/office/drawing/2014/main" id="{F10E384F-7831-6663-0DC6-B3BFA221306E}"/>
              </a:ext>
            </a:extLst>
          </p:cNvPr>
          <p:cNvSpPr txBox="1"/>
          <p:nvPr/>
        </p:nvSpPr>
        <p:spPr>
          <a:xfrm>
            <a:off x="7246374" y="4068065"/>
            <a:ext cx="655848" cy="307777"/>
          </a:xfrm>
          <a:prstGeom prst="rect">
            <a:avLst/>
          </a:prstGeom>
          <a:noFill/>
        </p:spPr>
        <p:txBody>
          <a:bodyPr wrap="square">
            <a:spAutoFit/>
          </a:bodyPr>
          <a:lstStyle/>
          <a:p>
            <a:pPr marL="0" marR="0" lvl="0" indent="0" algn="l" defTabSz="285750" rtl="0" eaLnBrk="1" fontAlgn="auto" latinLnBrk="0" hangingPunct="1">
              <a:lnSpc>
                <a:spcPct val="100000"/>
              </a:lnSpc>
              <a:spcBef>
                <a:spcPts val="0"/>
              </a:spcBef>
              <a:spcAft>
                <a:spcPts val="0"/>
              </a:spcAft>
              <a:buClrTx/>
              <a:buSzTx/>
              <a:buFontTx/>
              <a:buNone/>
              <a:tabLst/>
              <a:defRPr/>
            </a:pPr>
            <a:r>
              <a:rPr kumimoji="0" lang="fr-FR" b="1" i="0" u="none" strike="noStrike" kern="1200" cap="none" spc="0" normalizeH="0" baseline="0" noProof="0" dirty="0">
                <a:ln>
                  <a:noFill/>
                </a:ln>
                <a:solidFill>
                  <a:srgbClr val="FF0000"/>
                </a:solidFill>
                <a:effectLst/>
                <a:uLnTx/>
                <a:uFillTx/>
                <a:latin typeface="Arial"/>
                <a:ea typeface="+mn-ea"/>
                <a:cs typeface="+mn-cs"/>
              </a:rPr>
              <a:t>Irbid</a:t>
            </a:r>
          </a:p>
        </p:txBody>
      </p:sp>
      <p:pic>
        <p:nvPicPr>
          <p:cNvPr id="17" name="Graphique 16" descr="Marqueur">
            <a:extLst>
              <a:ext uri="{FF2B5EF4-FFF2-40B4-BE49-F238E27FC236}">
                <a16:creationId xmlns:a16="http://schemas.microsoft.com/office/drawing/2014/main" id="{6C8DD08B-EB0E-7BBD-8F79-12A6D894F2C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46374" y="4324899"/>
            <a:ext cx="355600" cy="200577"/>
          </a:xfrm>
          <a:prstGeom prst="rect">
            <a:avLst/>
          </a:prstGeom>
        </p:spPr>
      </p:pic>
      <p:pic>
        <p:nvPicPr>
          <p:cNvPr id="18" name="Image 4">
            <a:extLst>
              <a:ext uri="{FF2B5EF4-FFF2-40B4-BE49-F238E27FC236}">
                <a16:creationId xmlns:a16="http://schemas.microsoft.com/office/drawing/2014/main" id="{23BF740B-2B4C-B1E1-E365-2F2AF784C8B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24080" y="3470720"/>
            <a:ext cx="537281" cy="597345"/>
          </a:xfrm>
          <a:prstGeom prst="rect">
            <a:avLst/>
          </a:prstGeom>
          <a:noFill/>
          <a:extLst>
            <a:ext uri="{909E8E84-426E-40DD-AFC4-6F175D3DCCD1}">
              <a14:hiddenFill xmlns:a14="http://schemas.microsoft.com/office/drawing/2010/main">
                <a:solidFill>
                  <a:srgbClr val="FFFFFF"/>
                </a:solidFill>
              </a14:hiddenFill>
            </a:ext>
          </a:extLst>
        </p:spPr>
      </p:pic>
      <p:sp>
        <p:nvSpPr>
          <p:cNvPr id="20" name="ZoneTexte 19">
            <a:extLst>
              <a:ext uri="{FF2B5EF4-FFF2-40B4-BE49-F238E27FC236}">
                <a16:creationId xmlns:a16="http://schemas.microsoft.com/office/drawing/2014/main" id="{08882A13-275D-8D87-DF8C-E1CC55F42472}"/>
              </a:ext>
            </a:extLst>
          </p:cNvPr>
          <p:cNvSpPr txBox="1"/>
          <p:nvPr/>
        </p:nvSpPr>
        <p:spPr>
          <a:xfrm>
            <a:off x="4402667" y="4117410"/>
            <a:ext cx="1241869" cy="307777"/>
          </a:xfrm>
          <a:prstGeom prst="rect">
            <a:avLst/>
          </a:prstGeom>
          <a:noFill/>
        </p:spPr>
        <p:txBody>
          <a:bodyPr wrap="square">
            <a:spAutoFit/>
          </a:bodyPr>
          <a:lstStyle/>
          <a:p>
            <a:pPr marL="0" marR="0" lvl="0" indent="0" algn="l" defTabSz="285750" rtl="0" eaLnBrk="1" fontAlgn="auto" latinLnBrk="0" hangingPunct="1">
              <a:lnSpc>
                <a:spcPct val="100000"/>
              </a:lnSpc>
              <a:spcBef>
                <a:spcPts val="0"/>
              </a:spcBef>
              <a:spcAft>
                <a:spcPts val="0"/>
              </a:spcAft>
              <a:buClrTx/>
              <a:buSzTx/>
              <a:buFontTx/>
              <a:buNone/>
              <a:tabLst/>
              <a:defRPr/>
            </a:pPr>
            <a:r>
              <a:rPr kumimoji="0" lang="fr-FR" b="1" i="0" u="none" strike="noStrike" kern="1200" cap="none" spc="0" normalizeH="0" baseline="0" noProof="0" dirty="0">
                <a:ln>
                  <a:noFill/>
                </a:ln>
                <a:solidFill>
                  <a:srgbClr val="FF0000"/>
                </a:solidFill>
                <a:effectLst/>
                <a:uLnTx/>
                <a:uFillTx/>
                <a:latin typeface="Arial"/>
                <a:ea typeface="+mn-ea"/>
                <a:cs typeface="+mn-cs"/>
              </a:rPr>
              <a:t>La Marsa</a:t>
            </a:r>
          </a:p>
        </p:txBody>
      </p:sp>
      <p:pic>
        <p:nvPicPr>
          <p:cNvPr id="21" name="Image 1">
            <a:extLst>
              <a:ext uri="{FF2B5EF4-FFF2-40B4-BE49-F238E27FC236}">
                <a16:creationId xmlns:a16="http://schemas.microsoft.com/office/drawing/2014/main" id="{318CC2E9-AA18-9E23-4AFD-7FD11CA9987E}"/>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 r="-3592" b="48805"/>
          <a:stretch/>
        </p:blipFill>
        <p:spPr bwMode="auto">
          <a:xfrm>
            <a:off x="4100780" y="4457811"/>
            <a:ext cx="1836490" cy="504375"/>
          </a:xfrm>
          <a:prstGeom prst="rect">
            <a:avLst/>
          </a:prstGeom>
          <a:noFill/>
          <a:extLst>
            <a:ext uri="{909E8E84-426E-40DD-AFC4-6F175D3DCCD1}">
              <a14:hiddenFill xmlns:a14="http://schemas.microsoft.com/office/drawing/2010/main">
                <a:solidFill>
                  <a:srgbClr val="FFFFFF"/>
                </a:solidFill>
              </a14:hiddenFill>
            </a:ext>
          </a:extLst>
        </p:spPr>
      </p:pic>
      <p:pic>
        <p:nvPicPr>
          <p:cNvPr id="22" name="Graphique 21" descr="Marqueur">
            <a:extLst>
              <a:ext uri="{FF2B5EF4-FFF2-40B4-BE49-F238E27FC236}">
                <a16:creationId xmlns:a16="http://schemas.microsoft.com/office/drawing/2014/main" id="{E4C8B41C-57C0-FFA7-18CF-0CC87F12EF1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41225" y="3918510"/>
            <a:ext cx="355600" cy="200577"/>
          </a:xfrm>
          <a:prstGeom prst="rect">
            <a:avLst/>
          </a:prstGeom>
        </p:spPr>
      </p:pic>
      <p:pic>
        <p:nvPicPr>
          <p:cNvPr id="23" name="Image 3">
            <a:extLst>
              <a:ext uri="{FF2B5EF4-FFF2-40B4-BE49-F238E27FC236}">
                <a16:creationId xmlns:a16="http://schemas.microsoft.com/office/drawing/2014/main" id="{45486CA7-0FB4-6BBD-71C3-9E2621B2DBA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96825" y="1459337"/>
            <a:ext cx="1174904" cy="781650"/>
          </a:xfrm>
          <a:prstGeom prst="rect">
            <a:avLst/>
          </a:prstGeom>
          <a:noFill/>
          <a:extLst>
            <a:ext uri="{909E8E84-426E-40DD-AFC4-6F175D3DCCD1}">
              <a14:hiddenFill xmlns:a14="http://schemas.microsoft.com/office/drawing/2010/main">
                <a:solidFill>
                  <a:srgbClr val="FFFFFF"/>
                </a:solidFill>
              </a14:hiddenFill>
            </a:ext>
          </a:extLst>
        </p:spPr>
      </p:pic>
      <p:pic>
        <p:nvPicPr>
          <p:cNvPr id="24" name="Image 2">
            <a:extLst>
              <a:ext uri="{FF2B5EF4-FFF2-40B4-BE49-F238E27FC236}">
                <a16:creationId xmlns:a16="http://schemas.microsoft.com/office/drawing/2014/main" id="{D8162E73-6D93-B5A7-910B-1974790DB0B5}"/>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090199" y="1863675"/>
            <a:ext cx="2374244" cy="754624"/>
          </a:xfrm>
          <a:prstGeom prst="rect">
            <a:avLst/>
          </a:prstGeom>
          <a:noFill/>
          <a:extLst>
            <a:ext uri="{909E8E84-426E-40DD-AFC4-6F175D3DCCD1}">
              <a14:hiddenFill xmlns:a14="http://schemas.microsoft.com/office/drawing/2010/main">
                <a:solidFill>
                  <a:srgbClr val="FFFFFF"/>
                </a:solidFill>
              </a14:hiddenFill>
            </a:ext>
          </a:extLst>
        </p:spPr>
      </p:pic>
      <p:pic>
        <p:nvPicPr>
          <p:cNvPr id="25" name="Image 6">
            <a:extLst>
              <a:ext uri="{FF2B5EF4-FFF2-40B4-BE49-F238E27FC236}">
                <a16:creationId xmlns:a16="http://schemas.microsoft.com/office/drawing/2014/main" id="{7B05958C-F56E-CD8C-2FFC-29BF6FC25EC0}"/>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flipH="1">
            <a:off x="552394" y="1947690"/>
            <a:ext cx="1466995" cy="1039240"/>
          </a:xfrm>
          <a:prstGeom prst="rect">
            <a:avLst/>
          </a:prstGeom>
          <a:noFill/>
          <a:extLst>
            <a:ext uri="{909E8E84-426E-40DD-AFC4-6F175D3DCCD1}">
              <a14:hiddenFill xmlns:a14="http://schemas.microsoft.com/office/drawing/2010/main">
                <a:solidFill>
                  <a:srgbClr val="FFFFFF"/>
                </a:solidFill>
              </a14:hiddenFill>
            </a:ext>
          </a:extLst>
        </p:spPr>
      </p:pic>
      <p:sp>
        <p:nvSpPr>
          <p:cNvPr id="26" name="ZoneTexte 25">
            <a:extLst>
              <a:ext uri="{FF2B5EF4-FFF2-40B4-BE49-F238E27FC236}">
                <a16:creationId xmlns:a16="http://schemas.microsoft.com/office/drawing/2014/main" id="{0E553BE6-1F0D-066E-249D-6077BC2CBB66}"/>
              </a:ext>
            </a:extLst>
          </p:cNvPr>
          <p:cNvSpPr txBox="1"/>
          <p:nvPr/>
        </p:nvSpPr>
        <p:spPr>
          <a:xfrm>
            <a:off x="32615" y="3371589"/>
            <a:ext cx="2293002" cy="584775"/>
          </a:xfrm>
          <a:prstGeom prst="rect">
            <a:avLst/>
          </a:prstGeom>
          <a:noFill/>
        </p:spPr>
        <p:txBody>
          <a:bodyPr wrap="square" rtlCol="0">
            <a:spAutoFit/>
          </a:bodyPr>
          <a:lstStyle/>
          <a:p>
            <a:pPr marL="0" marR="0" lvl="0" indent="0" algn="ctr" defTabSz="28575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black"/>
                </a:solidFill>
                <a:effectLst/>
                <a:uLnTx/>
                <a:uFillTx/>
                <a:ea typeface="+mn-ea"/>
                <a:cs typeface="+mn-cs"/>
              </a:rPr>
              <a:t>Impliquer le secteur public</a:t>
            </a:r>
          </a:p>
        </p:txBody>
      </p:sp>
      <p:sp>
        <p:nvSpPr>
          <p:cNvPr id="27" name="ZoneTexte 26">
            <a:extLst>
              <a:ext uri="{FF2B5EF4-FFF2-40B4-BE49-F238E27FC236}">
                <a16:creationId xmlns:a16="http://schemas.microsoft.com/office/drawing/2014/main" id="{DF4C5FA4-4E36-5075-1F78-4C025EF7A569}"/>
              </a:ext>
            </a:extLst>
          </p:cNvPr>
          <p:cNvSpPr txBox="1"/>
          <p:nvPr/>
        </p:nvSpPr>
        <p:spPr>
          <a:xfrm>
            <a:off x="9414854" y="3202312"/>
            <a:ext cx="2293002" cy="584775"/>
          </a:xfrm>
          <a:prstGeom prst="rect">
            <a:avLst/>
          </a:prstGeom>
          <a:noFill/>
        </p:spPr>
        <p:txBody>
          <a:bodyPr wrap="square" rtlCol="0">
            <a:spAutoFit/>
          </a:bodyPr>
          <a:lstStyle/>
          <a:p>
            <a:pPr marL="0" marR="0" lvl="0" indent="0" algn="ctr" defTabSz="28575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black"/>
                </a:solidFill>
                <a:effectLst/>
                <a:uLnTx/>
                <a:uFillTx/>
                <a:ea typeface="+mn-ea"/>
                <a:cs typeface="+mn-cs"/>
              </a:rPr>
              <a:t>Impliquer les citoyens </a:t>
            </a:r>
          </a:p>
        </p:txBody>
      </p:sp>
      <p:pic>
        <p:nvPicPr>
          <p:cNvPr id="28" name="Image 11" descr="AUB NCC Logo_OSB.png">
            <a:extLst>
              <a:ext uri="{FF2B5EF4-FFF2-40B4-BE49-F238E27FC236}">
                <a16:creationId xmlns:a16="http://schemas.microsoft.com/office/drawing/2014/main" id="{96DAE81F-F45E-8AF5-892D-8E9A6A6007CA}"/>
              </a:ext>
            </a:extLst>
          </p:cNvPr>
          <p:cNvPicPr>
            <a:picLocks noChangeAspect="1" noChangeArrowheads="1"/>
          </p:cNvPicPr>
          <p:nvPr/>
        </p:nvPicPr>
        <p:blipFill rotWithShape="1">
          <a:blip r:embed="rId11" r:link="rId12" cstate="print">
            <a:extLst>
              <a:ext uri="{28A0092B-C50C-407E-A947-70E740481C1C}">
                <a14:useLocalDpi xmlns:a14="http://schemas.microsoft.com/office/drawing/2010/main" val="0"/>
              </a:ext>
            </a:extLst>
          </a:blip>
          <a:srcRect r="70586" b="12231"/>
          <a:stretch>
            <a:fillRect/>
          </a:stretch>
        </p:blipFill>
        <p:spPr bwMode="auto">
          <a:xfrm>
            <a:off x="4914602" y="5529381"/>
            <a:ext cx="1269693" cy="848301"/>
          </a:xfrm>
          <a:prstGeom prst="rect">
            <a:avLst/>
          </a:prstGeom>
          <a:noFill/>
          <a:extLst>
            <a:ext uri="{909E8E84-426E-40DD-AFC4-6F175D3DCCD1}">
              <a14:hiddenFill xmlns:a14="http://schemas.microsoft.com/office/drawing/2010/main">
                <a:solidFill>
                  <a:srgbClr val="FFFFFF"/>
                </a:solidFill>
              </a14:hiddenFill>
            </a:ext>
          </a:extLst>
        </p:spPr>
      </p:pic>
      <p:sp>
        <p:nvSpPr>
          <p:cNvPr id="29" name="ZoneTexte 28">
            <a:extLst>
              <a:ext uri="{FF2B5EF4-FFF2-40B4-BE49-F238E27FC236}">
                <a16:creationId xmlns:a16="http://schemas.microsoft.com/office/drawing/2014/main" id="{60E4083E-D730-0BA8-D199-10C4456877FF}"/>
              </a:ext>
            </a:extLst>
          </p:cNvPr>
          <p:cNvSpPr txBox="1"/>
          <p:nvPr/>
        </p:nvSpPr>
        <p:spPr>
          <a:xfrm>
            <a:off x="4449619" y="6301608"/>
            <a:ext cx="2975301" cy="338554"/>
          </a:xfrm>
          <a:prstGeom prst="rect">
            <a:avLst/>
          </a:prstGeom>
          <a:noFill/>
        </p:spPr>
        <p:txBody>
          <a:bodyPr wrap="square" rtlCol="0">
            <a:spAutoFit/>
          </a:bodyPr>
          <a:lstStyle/>
          <a:p>
            <a:pPr marL="0" marR="0" lvl="0" indent="0" algn="ctr" defTabSz="28575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black"/>
                </a:solidFill>
                <a:effectLst/>
                <a:uLnTx/>
                <a:uFillTx/>
                <a:ea typeface="+mn-ea"/>
                <a:cs typeface="+mn-cs"/>
              </a:rPr>
              <a:t>Impliquer le secteur privé</a:t>
            </a:r>
          </a:p>
        </p:txBody>
      </p:sp>
      <p:sp>
        <p:nvSpPr>
          <p:cNvPr id="30" name="ZoneTexte 29">
            <a:extLst>
              <a:ext uri="{FF2B5EF4-FFF2-40B4-BE49-F238E27FC236}">
                <a16:creationId xmlns:a16="http://schemas.microsoft.com/office/drawing/2014/main" id="{E88B02CB-EE23-B612-31F0-D2A8D6DDC5BC}"/>
              </a:ext>
            </a:extLst>
          </p:cNvPr>
          <p:cNvSpPr txBox="1"/>
          <p:nvPr/>
        </p:nvSpPr>
        <p:spPr>
          <a:xfrm>
            <a:off x="6495987" y="1531171"/>
            <a:ext cx="2975301" cy="584775"/>
          </a:xfrm>
          <a:prstGeom prst="rect">
            <a:avLst/>
          </a:prstGeom>
          <a:noFill/>
        </p:spPr>
        <p:txBody>
          <a:bodyPr wrap="square" rtlCol="0">
            <a:spAutoFit/>
          </a:bodyPr>
          <a:lstStyle/>
          <a:p>
            <a:pPr marL="0" marR="0" lvl="0" indent="0" algn="ctr" defTabSz="28575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black"/>
                </a:solidFill>
                <a:effectLst/>
                <a:uLnTx/>
                <a:uFillTx/>
                <a:ea typeface="+mn-ea"/>
                <a:cs typeface="+mn-cs"/>
              </a:rPr>
              <a:t>Echange des bonnes pratiques</a:t>
            </a:r>
          </a:p>
        </p:txBody>
      </p:sp>
      <p:cxnSp>
        <p:nvCxnSpPr>
          <p:cNvPr id="32" name="Connecteur droit avec flèche 31">
            <a:extLst>
              <a:ext uri="{FF2B5EF4-FFF2-40B4-BE49-F238E27FC236}">
                <a16:creationId xmlns:a16="http://schemas.microsoft.com/office/drawing/2014/main" id="{8D0D0542-C72C-8E33-E6CE-CA834CB30CB9}"/>
              </a:ext>
            </a:extLst>
          </p:cNvPr>
          <p:cNvCxnSpPr/>
          <p:nvPr/>
        </p:nvCxnSpPr>
        <p:spPr>
          <a:xfrm flipH="1">
            <a:off x="4100780" y="699911"/>
            <a:ext cx="527664" cy="24932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4" name="Connecteur droit avec flèche 33">
            <a:extLst>
              <a:ext uri="{FF2B5EF4-FFF2-40B4-BE49-F238E27FC236}">
                <a16:creationId xmlns:a16="http://schemas.microsoft.com/office/drawing/2014/main" id="{6B5A4CDC-7351-7FE1-053B-A0936BE93716}"/>
              </a:ext>
            </a:extLst>
          </p:cNvPr>
          <p:cNvCxnSpPr/>
          <p:nvPr/>
        </p:nvCxnSpPr>
        <p:spPr>
          <a:xfrm>
            <a:off x="7687733" y="699911"/>
            <a:ext cx="564445" cy="24932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75880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8AF3EF-71DE-C0F4-605F-402A8063DDA3}"/>
              </a:ext>
            </a:extLst>
          </p:cNvPr>
          <p:cNvSpPr>
            <a:spLocks noGrp="1"/>
          </p:cNvSpPr>
          <p:nvPr>
            <p:ph type="title"/>
          </p:nvPr>
        </p:nvSpPr>
        <p:spPr>
          <a:xfrm>
            <a:off x="745795" y="131977"/>
            <a:ext cx="10515600" cy="650445"/>
          </a:xfrm>
        </p:spPr>
        <p:txBody>
          <a:bodyPr>
            <a:normAutofit fontScale="90000"/>
          </a:bodyPr>
          <a:lstStyle/>
          <a:p>
            <a:r>
              <a:rPr lang="fr-FR" sz="3200" b="0" i="0" u="none" strike="noStrike" baseline="0" dirty="0">
                <a:solidFill>
                  <a:schemeClr val="bg1"/>
                </a:solidFill>
                <a:latin typeface="Trebuchet MS" panose="020B0603020202020204" pitchFamily="34" charset="0"/>
              </a:rPr>
              <a:t>CONTEXTE DE LA GESTION DES DÉCHETS EN MÉDITERRANÉEE </a:t>
            </a:r>
            <a:endParaRPr lang="LID4096" dirty="0">
              <a:solidFill>
                <a:schemeClr val="bg1"/>
              </a:solidFill>
            </a:endParaRPr>
          </a:p>
        </p:txBody>
      </p:sp>
      <p:pic>
        <p:nvPicPr>
          <p:cNvPr id="4" name="Espace réservé du contenu 10">
            <a:extLst>
              <a:ext uri="{FF2B5EF4-FFF2-40B4-BE49-F238E27FC236}">
                <a16:creationId xmlns:a16="http://schemas.microsoft.com/office/drawing/2014/main" id="{6ADB1F83-F9A8-61D4-9233-5F171557251E}"/>
              </a:ext>
            </a:extLst>
          </p:cNvPr>
          <p:cNvPicPr>
            <a:picLocks noChangeAspect="1"/>
          </p:cNvPicPr>
          <p:nvPr/>
        </p:nvPicPr>
        <p:blipFill>
          <a:blip r:embed="rId3"/>
          <a:stretch>
            <a:fillRect/>
          </a:stretch>
        </p:blipFill>
        <p:spPr>
          <a:xfrm>
            <a:off x="383821" y="1783644"/>
            <a:ext cx="11638845" cy="4617156"/>
          </a:xfrm>
          <a:prstGeom prst="rect">
            <a:avLst/>
          </a:prstGeom>
        </p:spPr>
      </p:pic>
      <p:sp>
        <p:nvSpPr>
          <p:cNvPr id="5" name="Titre 1">
            <a:extLst>
              <a:ext uri="{FF2B5EF4-FFF2-40B4-BE49-F238E27FC236}">
                <a16:creationId xmlns:a16="http://schemas.microsoft.com/office/drawing/2014/main" id="{A79FECD0-53FA-BE3F-0FC4-2EDF8F34C6E7}"/>
              </a:ext>
            </a:extLst>
          </p:cNvPr>
          <p:cNvSpPr txBox="1">
            <a:spLocks/>
          </p:cNvSpPr>
          <p:nvPr/>
        </p:nvSpPr>
        <p:spPr>
          <a:xfrm>
            <a:off x="1907822" y="1048864"/>
            <a:ext cx="8596668" cy="720762"/>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r-FR" sz="2800" b="0" i="0" u="none" strike="noStrike" kern="1200" cap="none" spc="0" normalizeH="0" baseline="0" noProof="0" dirty="0">
                <a:ln>
                  <a:noFill/>
                </a:ln>
                <a:solidFill>
                  <a:srgbClr val="549E39"/>
                </a:solidFill>
                <a:effectLst/>
                <a:uLnTx/>
                <a:uFillTx/>
                <a:latin typeface="Trebuchet MS" panose="020B0603020202020204"/>
                <a:ea typeface="+mj-ea"/>
                <a:cs typeface="+mj-cs"/>
              </a:rPr>
              <a:t>Problèmes Posés                   Solutions Envisagées</a:t>
            </a:r>
            <a:endParaRPr kumimoji="0" lang="en-US" sz="2800" b="0" i="0" u="none" strike="noStrike" kern="1200" cap="none" spc="0" normalizeH="0" baseline="0" noProof="0" dirty="0">
              <a:ln>
                <a:noFill/>
              </a:ln>
              <a:solidFill>
                <a:srgbClr val="549E39"/>
              </a:solidFill>
              <a:effectLst/>
              <a:uLnTx/>
              <a:uFillTx/>
              <a:latin typeface="Trebuchet MS" panose="020B0603020202020204"/>
              <a:ea typeface="+mj-ea"/>
              <a:cs typeface="+mj-cs"/>
            </a:endParaRPr>
          </a:p>
        </p:txBody>
      </p:sp>
    </p:spTree>
    <p:extLst>
      <p:ext uri="{BB962C8B-B14F-4D97-AF65-F5344CB8AC3E}">
        <p14:creationId xmlns:p14="http://schemas.microsoft.com/office/powerpoint/2010/main" val="367872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A6D15B-DC97-5887-5E76-5297B473F770}"/>
              </a:ext>
            </a:extLst>
          </p:cNvPr>
          <p:cNvSpPr>
            <a:spLocks noGrp="1"/>
          </p:cNvSpPr>
          <p:nvPr>
            <p:ph type="title"/>
          </p:nvPr>
        </p:nvSpPr>
        <p:spPr>
          <a:xfrm>
            <a:off x="838199" y="145182"/>
            <a:ext cx="10515600" cy="650445"/>
          </a:xfrm>
        </p:spPr>
        <p:txBody>
          <a:bodyPr/>
          <a:lstStyle/>
          <a:p>
            <a:r>
              <a:rPr lang="fr-FR" b="1" kern="1200" dirty="0">
                <a:solidFill>
                  <a:srgbClr val="FFFFFF"/>
                </a:solidFill>
                <a:latin typeface="Arial"/>
                <a:ea typeface="+mj-ea"/>
                <a:cs typeface="Arial"/>
              </a:rPr>
              <a:t>L'APPROCHE « ZÉRO DÉCHET » </a:t>
            </a:r>
            <a:endParaRPr lang="LID4096" b="1" kern="1200" dirty="0">
              <a:solidFill>
                <a:srgbClr val="FFFFFF"/>
              </a:solidFill>
              <a:latin typeface="Arial"/>
              <a:ea typeface="+mj-ea"/>
              <a:cs typeface="Arial"/>
            </a:endParaRPr>
          </a:p>
        </p:txBody>
      </p:sp>
      <p:sp>
        <p:nvSpPr>
          <p:cNvPr id="3" name="Espace réservé du texte 2">
            <a:extLst>
              <a:ext uri="{FF2B5EF4-FFF2-40B4-BE49-F238E27FC236}">
                <a16:creationId xmlns:a16="http://schemas.microsoft.com/office/drawing/2014/main" id="{3836BE8E-9334-9172-E2C7-4E18FDE5B0AA}"/>
              </a:ext>
            </a:extLst>
          </p:cNvPr>
          <p:cNvSpPr>
            <a:spLocks noGrp="1"/>
          </p:cNvSpPr>
          <p:nvPr>
            <p:ph type="body" idx="1"/>
          </p:nvPr>
        </p:nvSpPr>
        <p:spPr>
          <a:xfrm>
            <a:off x="838200" y="797511"/>
            <a:ext cx="10515599" cy="650445"/>
          </a:xfrm>
        </p:spPr>
        <p:txBody>
          <a:bodyPr/>
          <a:lstStyle/>
          <a:p>
            <a:pPr marL="50800" indent="0" algn="l" fontAlgn="base">
              <a:buNone/>
            </a:pPr>
            <a:r>
              <a:rPr lang="fr-FR" sz="2400" b="1" i="0" dirty="0">
                <a:solidFill>
                  <a:srgbClr val="585551"/>
                </a:solidFill>
                <a:effectLst/>
                <a:latin typeface="Arial" panose="020B0604020202020204" pitchFamily="34" charset="0"/>
              </a:rPr>
              <a:t>Changer de modèle : Tendre vers le ZERO DÉCHET !</a:t>
            </a:r>
          </a:p>
          <a:p>
            <a:endParaRPr lang="LID4096" dirty="0"/>
          </a:p>
        </p:txBody>
      </p:sp>
      <p:sp>
        <p:nvSpPr>
          <p:cNvPr id="9" name="ZoneTexte 8">
            <a:extLst>
              <a:ext uri="{FF2B5EF4-FFF2-40B4-BE49-F238E27FC236}">
                <a16:creationId xmlns:a16="http://schemas.microsoft.com/office/drawing/2014/main" id="{0A8B973F-0DFF-5440-3A6C-97CFF65C7AE2}"/>
              </a:ext>
            </a:extLst>
          </p:cNvPr>
          <p:cNvSpPr txBox="1"/>
          <p:nvPr/>
        </p:nvSpPr>
        <p:spPr>
          <a:xfrm>
            <a:off x="230692" y="1748988"/>
            <a:ext cx="6734552" cy="3170099"/>
          </a:xfrm>
          <a:prstGeom prst="rect">
            <a:avLst/>
          </a:prstGeom>
          <a:noFill/>
        </p:spPr>
        <p:txBody>
          <a:bodyPr wrap="square">
            <a:spAutoFit/>
          </a:bodyPr>
          <a:lstStyle/>
          <a:p>
            <a:pPr algn="just" rtl="0" fontAlgn="base"/>
            <a:r>
              <a:rPr lang="fr-FR" sz="2000" dirty="0">
                <a:solidFill>
                  <a:srgbClr val="00B050"/>
                </a:solidFill>
                <a:latin typeface="+mj-lt"/>
              </a:rPr>
              <a:t>Le zéro déchet est une tendance. Cette démarche a pour but de réduire la production d'ordures ménagères et de limiter leur impact sur l'environnement en permettant aux citoyens de repenser leurs habitudes de consommation. </a:t>
            </a:r>
          </a:p>
          <a:p>
            <a:pPr algn="just" rtl="0" fontAlgn="base"/>
            <a:endParaRPr lang="fr-FR" sz="2000" dirty="0">
              <a:solidFill>
                <a:schemeClr val="tx1"/>
              </a:solidFill>
              <a:latin typeface="+mj-lt"/>
            </a:endParaRPr>
          </a:p>
          <a:p>
            <a:pPr algn="just" rtl="0" fontAlgn="base"/>
            <a:r>
              <a:rPr lang="fr-FR" sz="2000" b="0" i="0" dirty="0">
                <a:solidFill>
                  <a:schemeClr val="tx1"/>
                </a:solidFill>
                <a:effectLst/>
                <a:latin typeface="+mj-lt"/>
              </a:rPr>
              <a:t>La pratique du zéro déchet propose une reconsidération des circuits de vie des matières premières, et permet de repenser le rapport des activités humaines face aux ressources naturelles.</a:t>
            </a:r>
          </a:p>
        </p:txBody>
      </p:sp>
      <p:pic>
        <p:nvPicPr>
          <p:cNvPr id="4098" name="Picture 2" descr="ZDZG – Zéro Déchet Lyon">
            <a:extLst>
              <a:ext uri="{FF2B5EF4-FFF2-40B4-BE49-F238E27FC236}">
                <a16:creationId xmlns:a16="http://schemas.microsoft.com/office/drawing/2014/main" id="{D7744146-48FB-6CB6-A5F9-11B26A05C0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9734" y="1546578"/>
            <a:ext cx="4583288" cy="4154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5499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A3A037-EAE9-C8E8-8FE7-CD00EC4EFCE6}"/>
              </a:ext>
            </a:extLst>
          </p:cNvPr>
          <p:cNvSpPr>
            <a:spLocks noGrp="1"/>
          </p:cNvSpPr>
          <p:nvPr>
            <p:ph type="title"/>
          </p:nvPr>
        </p:nvSpPr>
        <p:spPr/>
        <p:txBody>
          <a:bodyPr/>
          <a:lstStyle/>
          <a:p>
            <a:r>
              <a:rPr kumimoji="0" lang="fr-FR" sz="3200" b="1" i="0" u="none" strike="noStrike" kern="1200" cap="none" spc="0" normalizeH="0" baseline="0" noProof="0" dirty="0">
                <a:ln>
                  <a:noFill/>
                </a:ln>
                <a:solidFill>
                  <a:srgbClr val="FFFFFF"/>
                </a:solidFill>
                <a:effectLst/>
                <a:uLnTx/>
                <a:uFillTx/>
                <a:latin typeface="Arial"/>
                <a:ea typeface="+mj-ea"/>
                <a:cs typeface="Arial"/>
                <a:sym typeface="Calibri"/>
              </a:rPr>
              <a:t>Devenir une ville «Zéro déchets » </a:t>
            </a:r>
            <a:endParaRPr lang="LID4096" dirty="0"/>
          </a:p>
        </p:txBody>
      </p:sp>
      <p:sp>
        <p:nvSpPr>
          <p:cNvPr id="9" name="Ellipse 8">
            <a:extLst>
              <a:ext uri="{FF2B5EF4-FFF2-40B4-BE49-F238E27FC236}">
                <a16:creationId xmlns:a16="http://schemas.microsoft.com/office/drawing/2014/main" id="{846E8876-E187-1EA1-0F26-CBD6534B489E}"/>
              </a:ext>
            </a:extLst>
          </p:cNvPr>
          <p:cNvSpPr/>
          <p:nvPr/>
        </p:nvSpPr>
        <p:spPr>
          <a:xfrm>
            <a:off x="4634085" y="2939711"/>
            <a:ext cx="3121381" cy="1241779"/>
          </a:xfrm>
          <a:prstGeom prst="ellipse">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fr-FR" b="1" i="0" u="none" strike="noStrike" kern="0" cap="none" spc="0" normalizeH="0" baseline="0" noProof="0" dirty="0">
                <a:ln>
                  <a:noFill/>
                </a:ln>
                <a:solidFill>
                  <a:srgbClr val="00AF50"/>
                </a:solidFill>
                <a:effectLst/>
                <a:uLnTx/>
                <a:uFillTx/>
                <a:latin typeface="Trebuchet MS" panose="020B0603020202020204" pitchFamily="34" charset="0"/>
                <a:cs typeface="Arial"/>
                <a:sym typeface="Arial"/>
              </a:rPr>
              <a:t>COMMENT CONCEVOIR ET METTRE EN OEUVRE UN PROGRAMME ZÉRO DÉCHET MUNICIPAL </a:t>
            </a:r>
            <a:endParaRPr kumimoji="0" lang="LID4096" sz="1050" b="1" i="0" u="none" strike="noStrike" kern="0" cap="none" spc="0" normalizeH="0" baseline="0" noProof="0" dirty="0">
              <a:ln>
                <a:noFill/>
              </a:ln>
              <a:solidFill>
                <a:srgbClr val="000000"/>
              </a:solidFill>
              <a:effectLst/>
              <a:uLnTx/>
              <a:uFillTx/>
              <a:latin typeface="Arial"/>
              <a:cs typeface="Arial"/>
              <a:sym typeface="Arial"/>
            </a:endParaRPr>
          </a:p>
        </p:txBody>
      </p:sp>
      <p:sp>
        <p:nvSpPr>
          <p:cNvPr id="10" name="Ellipse 9">
            <a:extLst>
              <a:ext uri="{FF2B5EF4-FFF2-40B4-BE49-F238E27FC236}">
                <a16:creationId xmlns:a16="http://schemas.microsoft.com/office/drawing/2014/main" id="{F3C5DED5-0445-6871-8A71-FF666C55C351}"/>
              </a:ext>
            </a:extLst>
          </p:cNvPr>
          <p:cNvSpPr/>
          <p:nvPr/>
        </p:nvSpPr>
        <p:spPr>
          <a:xfrm>
            <a:off x="8660307" y="4159994"/>
            <a:ext cx="2751030" cy="1241779"/>
          </a:xfrm>
          <a:prstGeom prst="ellipse">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200" b="1" i="0" u="none" strike="noStrike" kern="0" cap="none" spc="0" normalizeH="0" baseline="0" noProof="0" dirty="0">
                <a:ln>
                  <a:noFill/>
                </a:ln>
                <a:solidFill>
                  <a:srgbClr val="4472C4"/>
                </a:solidFill>
                <a:effectLst/>
                <a:uLnTx/>
                <a:uFillTx/>
                <a:latin typeface="Arial"/>
                <a:cs typeface="Arial"/>
                <a:sym typeface="Arial"/>
              </a:rPr>
              <a:t>IMPLICATION DE LA COMMUNAUTÉ LOCALE</a:t>
            </a:r>
          </a:p>
        </p:txBody>
      </p:sp>
      <p:sp>
        <p:nvSpPr>
          <p:cNvPr id="15" name="ZoneTexte 14">
            <a:extLst>
              <a:ext uri="{FF2B5EF4-FFF2-40B4-BE49-F238E27FC236}">
                <a16:creationId xmlns:a16="http://schemas.microsoft.com/office/drawing/2014/main" id="{41CFC807-F58F-BE38-6197-B07A80FD0A61}"/>
              </a:ext>
            </a:extLst>
          </p:cNvPr>
          <p:cNvSpPr txBox="1"/>
          <p:nvPr/>
        </p:nvSpPr>
        <p:spPr>
          <a:xfrm>
            <a:off x="101599" y="2391124"/>
            <a:ext cx="4301067" cy="1569660"/>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Ø"/>
              <a:tabLst/>
              <a:defRPr/>
            </a:pPr>
            <a:r>
              <a:rPr kumimoji="0" lang="fr-FR" sz="1200" b="0" i="0" u="none" strike="noStrike" kern="0" cap="none" spc="0" normalizeH="0" baseline="0" noProof="0" dirty="0">
                <a:ln>
                  <a:noFill/>
                </a:ln>
                <a:solidFill>
                  <a:srgbClr val="000000"/>
                </a:solidFill>
                <a:effectLst/>
                <a:uLnTx/>
                <a:uFillTx/>
                <a:latin typeface="Arial"/>
                <a:cs typeface="Arial"/>
                <a:sym typeface="Arial"/>
              </a:rPr>
              <a:t>Collecte et analyse des données concernant le système et le contexte de gestion des déchets au sain de la municipalité ; </a:t>
            </a:r>
          </a:p>
          <a:p>
            <a:pPr marL="342900" marR="0" lvl="0" indent="-34290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Ø"/>
              <a:tabLst/>
              <a:defRPr/>
            </a:pPr>
            <a:r>
              <a:rPr kumimoji="0" lang="fr-FR" sz="1200" b="0" i="0" u="none" strike="noStrike" kern="0" cap="none" spc="0" normalizeH="0" baseline="0" noProof="0" dirty="0">
                <a:ln>
                  <a:noFill/>
                </a:ln>
                <a:solidFill>
                  <a:srgbClr val="000000"/>
                </a:solidFill>
                <a:effectLst/>
                <a:uLnTx/>
                <a:uFillTx/>
                <a:latin typeface="Arial"/>
                <a:cs typeface="Arial"/>
                <a:sym typeface="Arial"/>
              </a:rPr>
              <a:t>Implication pertinente des citoyens afin qu’ils se sentent pleinement investie dans l’approche du Zéro déchet ; </a:t>
            </a:r>
          </a:p>
          <a:p>
            <a:pPr marL="342900" marR="0" lvl="0" indent="-34290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Ø"/>
              <a:tabLst/>
              <a:defRPr/>
            </a:pPr>
            <a:r>
              <a:rPr kumimoji="0" lang="fr-FR" sz="1200" b="0" i="0" u="none" strike="noStrike" kern="0" cap="none" spc="0" normalizeH="0" baseline="0" noProof="0" dirty="0">
                <a:ln>
                  <a:noFill/>
                </a:ln>
                <a:solidFill>
                  <a:srgbClr val="000000"/>
                </a:solidFill>
                <a:effectLst/>
                <a:uLnTx/>
                <a:uFillTx/>
                <a:latin typeface="Arial"/>
                <a:cs typeface="Arial"/>
                <a:sym typeface="Arial"/>
              </a:rPr>
              <a:t>Fixation d'objectifs quantitatifs à court, moyen et long terme à partir desquels il est possible d'élaborer une feuille de route. </a:t>
            </a:r>
          </a:p>
        </p:txBody>
      </p:sp>
      <p:sp>
        <p:nvSpPr>
          <p:cNvPr id="16" name="Ellipse 15">
            <a:extLst>
              <a:ext uri="{FF2B5EF4-FFF2-40B4-BE49-F238E27FC236}">
                <a16:creationId xmlns:a16="http://schemas.microsoft.com/office/drawing/2014/main" id="{628579DD-17EA-24E6-43F3-ADE5A72AA60F}"/>
              </a:ext>
            </a:extLst>
          </p:cNvPr>
          <p:cNvSpPr/>
          <p:nvPr/>
        </p:nvSpPr>
        <p:spPr>
          <a:xfrm>
            <a:off x="780663" y="4021725"/>
            <a:ext cx="2377039" cy="1241779"/>
          </a:xfrm>
          <a:prstGeom prst="ellipse">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fr-FR" sz="1200" b="1" dirty="0">
                <a:solidFill>
                  <a:schemeClr val="accent1"/>
                </a:solidFill>
                <a:latin typeface="Trebuchet MS" panose="020B0603020202020204" pitchFamily="34" charset="0"/>
                <a:cs typeface="Arial"/>
              </a:rPr>
              <a:t>Gestion des biodéchets</a:t>
            </a:r>
          </a:p>
        </p:txBody>
      </p:sp>
      <p:sp>
        <p:nvSpPr>
          <p:cNvPr id="18" name="ZoneTexte 17">
            <a:extLst>
              <a:ext uri="{FF2B5EF4-FFF2-40B4-BE49-F238E27FC236}">
                <a16:creationId xmlns:a16="http://schemas.microsoft.com/office/drawing/2014/main" id="{6C2713DF-D5E8-C28F-F788-6CF6DC068852}"/>
              </a:ext>
            </a:extLst>
          </p:cNvPr>
          <p:cNvSpPr txBox="1"/>
          <p:nvPr/>
        </p:nvSpPr>
        <p:spPr>
          <a:xfrm>
            <a:off x="7868355" y="2462697"/>
            <a:ext cx="4052711" cy="1200329"/>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Ø"/>
              <a:tabLst/>
              <a:defRPr/>
            </a:pPr>
            <a:r>
              <a:rPr kumimoji="0" lang="fr-FR" sz="1200" b="0" i="0" u="none" strike="noStrike" kern="0" cap="none" spc="0" normalizeH="0" baseline="0" noProof="0" dirty="0">
                <a:ln>
                  <a:noFill/>
                </a:ln>
                <a:solidFill>
                  <a:srgbClr val="000000"/>
                </a:solidFill>
                <a:effectLst/>
                <a:uLnTx/>
                <a:uFillTx/>
                <a:latin typeface="Arial"/>
                <a:cs typeface="Arial"/>
                <a:sym typeface="Arial"/>
              </a:rPr>
              <a:t>L’interdiction de l’utilisation </a:t>
            </a:r>
            <a:r>
              <a:rPr kumimoji="0" lang="fr-FR" sz="1200" b="0" i="0" u="none" strike="noStrike" kern="0" cap="none" spc="0" normalizeH="0" baseline="0" noProof="0" dirty="0">
                <a:ln>
                  <a:noFill/>
                </a:ln>
                <a:solidFill>
                  <a:srgbClr val="000000"/>
                </a:solidFill>
                <a:effectLst/>
                <a:uLnTx/>
                <a:uFillTx/>
                <a:latin typeface="Trebuchet MS" panose="020B0603020202020204" pitchFamily="34" charset="0"/>
                <a:cs typeface="Arial"/>
                <a:sym typeface="Arial"/>
              </a:rPr>
              <a:t>des articles et emballages à usage unique ; </a:t>
            </a:r>
          </a:p>
          <a:p>
            <a:pPr marL="342900" marR="0" lvl="0" indent="-34290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Ø"/>
              <a:tabLst/>
              <a:defRPr/>
            </a:pPr>
            <a:r>
              <a:rPr kumimoji="0" lang="fr-FR" sz="1200" b="0" i="0" u="none" strike="noStrike" kern="0" cap="none" spc="0" normalizeH="0" baseline="0" noProof="0" dirty="0">
                <a:ln>
                  <a:noFill/>
                </a:ln>
                <a:solidFill>
                  <a:srgbClr val="000000"/>
                </a:solidFill>
                <a:effectLst/>
                <a:uLnTx/>
                <a:uFillTx/>
                <a:latin typeface="Arial"/>
                <a:cs typeface="Arial"/>
                <a:sym typeface="Arial"/>
              </a:rPr>
              <a:t>L'amélioration de la communication, du partage d'informations, de l'éducation et de la sensibilisation; </a:t>
            </a:r>
          </a:p>
          <a:p>
            <a:pPr marL="342900" marR="0" lvl="0" indent="-34290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Ø"/>
              <a:tabLst/>
              <a:defRPr/>
            </a:pPr>
            <a:r>
              <a:rPr kumimoji="0" lang="fr-FR" sz="1200" b="0" i="0" u="none" strike="noStrike" kern="0" cap="none" spc="0" normalizeH="0" baseline="0" noProof="0" dirty="0">
                <a:ln>
                  <a:noFill/>
                </a:ln>
                <a:solidFill>
                  <a:srgbClr val="000000"/>
                </a:solidFill>
                <a:effectLst/>
                <a:uLnTx/>
                <a:uFillTx/>
                <a:latin typeface="Trebuchet MS" panose="020B0603020202020204" pitchFamily="34" charset="0"/>
                <a:cs typeface="Arial"/>
                <a:sym typeface="Arial"/>
              </a:rPr>
              <a:t>Encourager les entreprises locales à innover et à contribuer à la réduction des déchets (plastiques).</a:t>
            </a:r>
            <a:endParaRPr kumimoji="0" lang="fr-FR" sz="1200" b="0" i="0" u="none" strike="noStrike" kern="0" cap="none" spc="0" normalizeH="0" baseline="0" noProof="0" dirty="0">
              <a:ln>
                <a:noFill/>
              </a:ln>
              <a:solidFill>
                <a:srgbClr val="000000"/>
              </a:solidFill>
              <a:effectLst/>
              <a:uLnTx/>
              <a:uFillTx/>
              <a:latin typeface="Arial"/>
              <a:cs typeface="Arial"/>
              <a:sym typeface="Arial"/>
            </a:endParaRPr>
          </a:p>
        </p:txBody>
      </p:sp>
      <p:sp>
        <p:nvSpPr>
          <p:cNvPr id="19" name="Ellipse 18">
            <a:extLst>
              <a:ext uri="{FF2B5EF4-FFF2-40B4-BE49-F238E27FC236}">
                <a16:creationId xmlns:a16="http://schemas.microsoft.com/office/drawing/2014/main" id="{67479113-B6B0-C0C3-0AC7-0B70C902947B}"/>
              </a:ext>
            </a:extLst>
          </p:cNvPr>
          <p:cNvSpPr/>
          <p:nvPr/>
        </p:nvSpPr>
        <p:spPr>
          <a:xfrm>
            <a:off x="734506" y="1070676"/>
            <a:ext cx="2134327" cy="1241779"/>
          </a:xfrm>
          <a:prstGeom prst="ellipse">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fr-FR" sz="1200" b="1" dirty="0">
                <a:solidFill>
                  <a:schemeClr val="accent1"/>
                </a:solidFill>
                <a:latin typeface="Trebuchet MS" panose="020B0603020202020204" pitchFamily="34" charset="0"/>
                <a:cs typeface="Arial"/>
              </a:rPr>
              <a:t>REALISER UN PROGRAMME</a:t>
            </a:r>
          </a:p>
        </p:txBody>
      </p:sp>
      <p:sp>
        <p:nvSpPr>
          <p:cNvPr id="21" name="ZoneTexte 20">
            <a:extLst>
              <a:ext uri="{FF2B5EF4-FFF2-40B4-BE49-F238E27FC236}">
                <a16:creationId xmlns:a16="http://schemas.microsoft.com/office/drawing/2014/main" id="{78968E46-28F7-3A68-71EA-81262EB5E091}"/>
              </a:ext>
            </a:extLst>
          </p:cNvPr>
          <p:cNvSpPr txBox="1"/>
          <p:nvPr/>
        </p:nvSpPr>
        <p:spPr>
          <a:xfrm>
            <a:off x="101599" y="5324446"/>
            <a:ext cx="5271912" cy="1200329"/>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Ø"/>
              <a:tabLst/>
              <a:defRPr/>
            </a:pPr>
            <a:r>
              <a:rPr kumimoji="0" lang="fr-FR" sz="1200" b="0" i="0" u="none" strike="noStrike" kern="0" cap="none" spc="0" normalizeH="0" baseline="0" noProof="0" dirty="0">
                <a:ln>
                  <a:noFill/>
                </a:ln>
                <a:solidFill>
                  <a:srgbClr val="000000"/>
                </a:solidFill>
                <a:effectLst/>
                <a:uLnTx/>
                <a:uFillTx/>
                <a:latin typeface="Trebuchet MS" panose="020B0603020202020204" pitchFamily="34" charset="0"/>
                <a:cs typeface="Arial"/>
                <a:sym typeface="Arial"/>
              </a:rPr>
              <a:t>Collecte sélective des déchets organiques (déchets alimentaires et verts) ; </a:t>
            </a:r>
          </a:p>
          <a:p>
            <a:pPr marL="342900" marR="0" lvl="0" indent="-34290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Ø"/>
              <a:tabLst/>
              <a:defRPr/>
            </a:pPr>
            <a:r>
              <a:rPr kumimoji="0" lang="fr-FR" sz="1200" b="0" i="0" u="none" strike="noStrike" kern="0" cap="none" spc="0" normalizeH="0" baseline="0" noProof="0" dirty="0">
                <a:ln>
                  <a:noFill/>
                </a:ln>
                <a:solidFill>
                  <a:srgbClr val="000000"/>
                </a:solidFill>
                <a:effectLst/>
                <a:uLnTx/>
                <a:uFillTx/>
                <a:latin typeface="Trebuchet MS" panose="020B0603020202020204" pitchFamily="34" charset="0"/>
                <a:cs typeface="Arial"/>
                <a:sym typeface="Arial"/>
              </a:rPr>
              <a:t>La collecte doit être relativement fréquente en fonction de la zone et d'autres caractéristiques urbaines </a:t>
            </a:r>
            <a:r>
              <a:rPr kumimoji="0" lang="fr-FR" sz="1200" b="0" i="0" u="none" strike="noStrike" kern="0" cap="none" spc="0" normalizeH="0" baseline="0" noProof="0" dirty="0">
                <a:ln>
                  <a:noFill/>
                </a:ln>
                <a:solidFill>
                  <a:srgbClr val="000000"/>
                </a:solidFill>
                <a:effectLst/>
                <a:uLnTx/>
                <a:uFillTx/>
                <a:latin typeface="Arial"/>
                <a:cs typeface="Arial"/>
                <a:sym typeface="Arial"/>
              </a:rPr>
              <a:t>; </a:t>
            </a:r>
          </a:p>
          <a:p>
            <a:pPr marL="342900" marR="0" lvl="0" indent="-34290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Ø"/>
              <a:tabLst/>
              <a:defRPr/>
            </a:pPr>
            <a:r>
              <a:rPr kumimoji="0" lang="fr-FR" sz="1200" b="0" i="0" u="none" strike="noStrike" kern="0" cap="none" spc="0" normalizeH="0" baseline="0" noProof="0" dirty="0">
                <a:ln>
                  <a:noFill/>
                </a:ln>
                <a:solidFill>
                  <a:srgbClr val="000000"/>
                </a:solidFill>
                <a:effectLst/>
                <a:uLnTx/>
                <a:uFillTx/>
                <a:latin typeface="Trebuchet MS" panose="020B0603020202020204" pitchFamily="34" charset="0"/>
                <a:cs typeface="Arial"/>
                <a:sym typeface="Arial"/>
              </a:rPr>
              <a:t>Le choix d'un compostage domestique, communautaire ou d'une digestion anaérobie dépend des conditions locales. </a:t>
            </a:r>
            <a:endParaRPr kumimoji="0" lang="fr-FR" sz="1200"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ZoneTexte 22">
            <a:extLst>
              <a:ext uri="{FF2B5EF4-FFF2-40B4-BE49-F238E27FC236}">
                <a16:creationId xmlns:a16="http://schemas.microsoft.com/office/drawing/2014/main" id="{BF99D787-E8A4-4004-571A-25F9669E5C2E}"/>
              </a:ext>
            </a:extLst>
          </p:cNvPr>
          <p:cNvSpPr txBox="1"/>
          <p:nvPr/>
        </p:nvSpPr>
        <p:spPr>
          <a:xfrm>
            <a:off x="7529689" y="5416778"/>
            <a:ext cx="4470400" cy="1015663"/>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Ø"/>
              <a:tabLst/>
              <a:defRPr/>
            </a:pPr>
            <a:r>
              <a:rPr kumimoji="0" lang="fr-FR" sz="1200" b="0" i="0" u="none" strike="noStrike" kern="0" cap="none" spc="0" normalizeH="0" baseline="0" noProof="0" dirty="0">
                <a:ln>
                  <a:noFill/>
                </a:ln>
                <a:solidFill>
                  <a:srgbClr val="000000"/>
                </a:solidFill>
                <a:effectLst/>
                <a:uLnTx/>
                <a:uFillTx/>
                <a:latin typeface="Trebuchet MS" panose="020B0603020202020204" pitchFamily="34" charset="0"/>
                <a:cs typeface="Arial"/>
                <a:sym typeface="Arial"/>
              </a:rPr>
              <a:t>La formation et l'éducation ; </a:t>
            </a:r>
          </a:p>
          <a:p>
            <a:pPr marL="342900" marR="0" lvl="0" indent="-34290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Ø"/>
              <a:tabLst/>
              <a:defRPr/>
            </a:pPr>
            <a:r>
              <a:rPr kumimoji="0" lang="fr-FR" sz="1200" b="0" i="0" u="none" strike="noStrike" kern="0" cap="none" spc="0" normalizeH="0" baseline="0" noProof="0" dirty="0">
                <a:ln>
                  <a:noFill/>
                </a:ln>
                <a:solidFill>
                  <a:srgbClr val="000000"/>
                </a:solidFill>
                <a:effectLst/>
                <a:uLnTx/>
                <a:uFillTx/>
                <a:latin typeface="Trebuchet MS" panose="020B0603020202020204" pitchFamily="34" charset="0"/>
                <a:cs typeface="Arial"/>
                <a:sym typeface="Arial"/>
              </a:rPr>
              <a:t>Les événements Zéro déchet, sont de formidables occasions de s'adresser à un vaste public  </a:t>
            </a:r>
            <a:r>
              <a:rPr kumimoji="0" lang="fr-FR" sz="1200" b="0" i="0" u="none" strike="noStrike" kern="0" cap="none" spc="0" normalizeH="0" baseline="0" noProof="0" dirty="0">
                <a:ln>
                  <a:noFill/>
                </a:ln>
                <a:solidFill>
                  <a:srgbClr val="000000"/>
                </a:solidFill>
                <a:effectLst/>
                <a:uLnTx/>
                <a:uFillTx/>
                <a:latin typeface="Arial"/>
                <a:cs typeface="Arial"/>
                <a:sym typeface="Arial"/>
              </a:rPr>
              <a:t>; </a:t>
            </a:r>
          </a:p>
          <a:p>
            <a:pPr marL="342900" marR="0" lvl="0" indent="-34290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Ø"/>
              <a:tabLst/>
              <a:defRPr/>
            </a:pPr>
            <a:r>
              <a:rPr kumimoji="0" lang="fr-FR" sz="1200" b="0" i="0" u="none" strike="noStrike" kern="0" cap="none" spc="0" normalizeH="0" baseline="0" noProof="0" dirty="0">
                <a:ln>
                  <a:noFill/>
                </a:ln>
                <a:solidFill>
                  <a:srgbClr val="000000"/>
                </a:solidFill>
                <a:effectLst/>
                <a:uLnTx/>
                <a:uFillTx/>
                <a:latin typeface="Trebuchet MS" panose="020B0603020202020204" pitchFamily="34" charset="0"/>
                <a:cs typeface="Arial"/>
                <a:sym typeface="Arial"/>
              </a:rPr>
              <a:t>Les écoles (élèves et enseignants) sont un groupe de parties prenantes essentiel qu'il convient de l’impliquer . </a:t>
            </a:r>
            <a:endParaRPr kumimoji="0" lang="fr-FR" sz="1200" b="0" i="0" u="none" strike="noStrike" kern="0" cap="none" spc="0" normalizeH="0" baseline="0" noProof="0" dirty="0">
              <a:ln>
                <a:noFill/>
              </a:ln>
              <a:solidFill>
                <a:srgbClr val="000000"/>
              </a:solidFill>
              <a:effectLst/>
              <a:uLnTx/>
              <a:uFillTx/>
              <a:latin typeface="Arial"/>
              <a:cs typeface="Arial"/>
              <a:sym typeface="Arial"/>
            </a:endParaRPr>
          </a:p>
        </p:txBody>
      </p:sp>
      <p:sp>
        <p:nvSpPr>
          <p:cNvPr id="24" name="Ellipse 23">
            <a:extLst>
              <a:ext uri="{FF2B5EF4-FFF2-40B4-BE49-F238E27FC236}">
                <a16:creationId xmlns:a16="http://schemas.microsoft.com/office/drawing/2014/main" id="{B44F5A6D-F74D-F1AF-EFE9-4E19F987F64B}"/>
              </a:ext>
            </a:extLst>
          </p:cNvPr>
          <p:cNvSpPr/>
          <p:nvPr/>
        </p:nvSpPr>
        <p:spPr>
          <a:xfrm>
            <a:off x="8389098" y="1070676"/>
            <a:ext cx="2528711" cy="1241779"/>
          </a:xfrm>
          <a:prstGeom prst="ellipse">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1200" b="1" dirty="0">
                <a:solidFill>
                  <a:schemeClr val="accent1"/>
                </a:solidFill>
                <a:latin typeface="Trebuchet MS" panose="020B0603020202020204" pitchFamily="34" charset="0"/>
                <a:cs typeface="Arial"/>
              </a:rPr>
              <a:t>PRÉVENTION DES DÉCHETS, EN PARTICULIER  PLASTIQUES</a:t>
            </a:r>
          </a:p>
        </p:txBody>
      </p:sp>
      <p:cxnSp>
        <p:nvCxnSpPr>
          <p:cNvPr id="27" name="Connecteur : en arc 26">
            <a:extLst>
              <a:ext uri="{FF2B5EF4-FFF2-40B4-BE49-F238E27FC236}">
                <a16:creationId xmlns:a16="http://schemas.microsoft.com/office/drawing/2014/main" id="{2B19DC88-7EE2-3863-76F3-9A2AA5A0FFAD}"/>
              </a:ext>
            </a:extLst>
          </p:cNvPr>
          <p:cNvCxnSpPr>
            <a:stCxn id="19" idx="6"/>
          </p:cNvCxnSpPr>
          <p:nvPr/>
        </p:nvCxnSpPr>
        <p:spPr>
          <a:xfrm>
            <a:off x="2868833" y="1691566"/>
            <a:ext cx="2922367" cy="1233437"/>
          </a:xfrm>
          <a:prstGeom prst="curvedConnector3">
            <a:avLst/>
          </a:prstGeom>
        </p:spPr>
        <p:style>
          <a:lnRef idx="1">
            <a:schemeClr val="accent1"/>
          </a:lnRef>
          <a:fillRef idx="0">
            <a:schemeClr val="accent1"/>
          </a:fillRef>
          <a:effectRef idx="0">
            <a:schemeClr val="accent1"/>
          </a:effectRef>
          <a:fontRef idx="minor">
            <a:schemeClr val="tx1"/>
          </a:fontRef>
        </p:style>
      </p:cxnSp>
      <p:cxnSp>
        <p:nvCxnSpPr>
          <p:cNvPr id="30" name="Connecteur : en arc 29">
            <a:extLst>
              <a:ext uri="{FF2B5EF4-FFF2-40B4-BE49-F238E27FC236}">
                <a16:creationId xmlns:a16="http://schemas.microsoft.com/office/drawing/2014/main" id="{EFB67273-8B59-E055-EC71-FCE2813BC292}"/>
              </a:ext>
            </a:extLst>
          </p:cNvPr>
          <p:cNvCxnSpPr>
            <a:cxnSpLocks/>
            <a:stCxn id="24" idx="2"/>
          </p:cNvCxnSpPr>
          <p:nvPr/>
        </p:nvCxnSpPr>
        <p:spPr>
          <a:xfrm rot="10800000" flipV="1">
            <a:off x="6334522" y="1691565"/>
            <a:ext cx="2054576" cy="1233437"/>
          </a:xfrm>
          <a:prstGeom prst="curvedConnector3">
            <a:avLst/>
          </a:prstGeom>
        </p:spPr>
        <p:style>
          <a:lnRef idx="1">
            <a:schemeClr val="accent1"/>
          </a:lnRef>
          <a:fillRef idx="0">
            <a:schemeClr val="accent1"/>
          </a:fillRef>
          <a:effectRef idx="0">
            <a:schemeClr val="accent1"/>
          </a:effectRef>
          <a:fontRef idx="minor">
            <a:schemeClr val="tx1"/>
          </a:fontRef>
        </p:style>
      </p:cxnSp>
      <p:cxnSp>
        <p:nvCxnSpPr>
          <p:cNvPr id="32" name="Connecteur : en arc 31">
            <a:extLst>
              <a:ext uri="{FF2B5EF4-FFF2-40B4-BE49-F238E27FC236}">
                <a16:creationId xmlns:a16="http://schemas.microsoft.com/office/drawing/2014/main" id="{C6368C93-FC3F-6EA3-EE8C-9F5C90F49157}"/>
              </a:ext>
            </a:extLst>
          </p:cNvPr>
          <p:cNvCxnSpPr>
            <a:cxnSpLocks/>
            <a:stCxn id="16" idx="6"/>
          </p:cNvCxnSpPr>
          <p:nvPr/>
        </p:nvCxnSpPr>
        <p:spPr>
          <a:xfrm flipV="1">
            <a:off x="3157702" y="3932998"/>
            <a:ext cx="1741676" cy="709617"/>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39" name="Connecteur : en arc 38">
            <a:extLst>
              <a:ext uri="{FF2B5EF4-FFF2-40B4-BE49-F238E27FC236}">
                <a16:creationId xmlns:a16="http://schemas.microsoft.com/office/drawing/2014/main" id="{4BB86B44-6F12-738E-B6EF-EFA371546A5C}"/>
              </a:ext>
            </a:extLst>
          </p:cNvPr>
          <p:cNvCxnSpPr>
            <a:cxnSpLocks/>
            <a:stCxn id="9" idx="5"/>
            <a:endCxn id="10" idx="1"/>
          </p:cNvCxnSpPr>
          <p:nvPr/>
        </p:nvCxnSpPr>
        <p:spPr>
          <a:xfrm rot="16200000" flipH="1">
            <a:off x="8009662" y="3288324"/>
            <a:ext cx="342212" cy="1764836"/>
          </a:xfrm>
          <a:prstGeom prst="curvedConnector5">
            <a:avLst>
              <a:gd name="adj1" fmla="val 66801"/>
              <a:gd name="adj2" fmla="val 51537"/>
              <a:gd name="adj3" fmla="val 33199"/>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5394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A3A037-EAE9-C8E8-8FE7-CD00EC4EFCE6}"/>
              </a:ext>
            </a:extLst>
          </p:cNvPr>
          <p:cNvSpPr>
            <a:spLocks noGrp="1"/>
          </p:cNvSpPr>
          <p:nvPr>
            <p:ph type="title"/>
          </p:nvPr>
        </p:nvSpPr>
        <p:spPr/>
        <p:txBody>
          <a:bodyPr/>
          <a:lstStyle/>
          <a:p>
            <a:r>
              <a:rPr kumimoji="0" lang="fr-FR" sz="3200" b="1" i="0" u="none" strike="noStrike" kern="1200" cap="none" spc="0" normalizeH="0" baseline="0" noProof="0" dirty="0">
                <a:ln>
                  <a:noFill/>
                </a:ln>
                <a:solidFill>
                  <a:srgbClr val="FFFFFF"/>
                </a:solidFill>
                <a:effectLst/>
                <a:uLnTx/>
                <a:uFillTx/>
                <a:latin typeface="Arial"/>
                <a:ea typeface="+mj-ea"/>
                <a:cs typeface="Arial"/>
                <a:sym typeface="Calibri"/>
              </a:rPr>
              <a:t>Devenir une ville «Zéro déchets » </a:t>
            </a:r>
            <a:endParaRPr lang="LID4096" dirty="0"/>
          </a:p>
        </p:txBody>
      </p:sp>
      <p:sp>
        <p:nvSpPr>
          <p:cNvPr id="9" name="Ellipse 8">
            <a:extLst>
              <a:ext uri="{FF2B5EF4-FFF2-40B4-BE49-F238E27FC236}">
                <a16:creationId xmlns:a16="http://schemas.microsoft.com/office/drawing/2014/main" id="{846E8876-E187-1EA1-0F26-CBD6534B489E}"/>
              </a:ext>
            </a:extLst>
          </p:cNvPr>
          <p:cNvSpPr/>
          <p:nvPr/>
        </p:nvSpPr>
        <p:spPr>
          <a:xfrm>
            <a:off x="4634085" y="2939711"/>
            <a:ext cx="3121381" cy="1241779"/>
          </a:xfrm>
          <a:prstGeom prst="ellipse">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400" b="1" i="0" u="none" strike="noStrike" kern="0" cap="none" spc="0" normalizeH="0" baseline="0" noProof="0" dirty="0">
                <a:ln>
                  <a:noFill/>
                </a:ln>
                <a:solidFill>
                  <a:srgbClr val="00AF50"/>
                </a:solidFill>
                <a:effectLst/>
                <a:uLnTx/>
                <a:uFillTx/>
                <a:latin typeface="Trebuchet MS" panose="020B0603020202020204" pitchFamily="34" charset="0"/>
                <a:ea typeface="+mn-ea"/>
                <a:cs typeface="Arial"/>
                <a:sym typeface="Arial"/>
              </a:rPr>
              <a:t>        </a:t>
            </a:r>
            <a:r>
              <a:rPr kumimoji="0" lang="fr-FR" sz="2000" b="1" i="0" u="none" strike="noStrike" kern="0" cap="none" spc="0" normalizeH="0" baseline="0" noProof="0" dirty="0">
                <a:ln>
                  <a:noFill/>
                </a:ln>
                <a:solidFill>
                  <a:srgbClr val="00AF50"/>
                </a:solidFill>
                <a:effectLst/>
                <a:uLnTx/>
                <a:uFillTx/>
                <a:latin typeface="Trebuchet MS" panose="020B0603020202020204" pitchFamily="34" charset="0"/>
                <a:ea typeface="+mn-ea"/>
                <a:cs typeface="Arial"/>
                <a:sym typeface="Arial"/>
              </a:rPr>
              <a:t>Avantages</a:t>
            </a:r>
            <a:endParaRPr kumimoji="0" lang="LID4096" sz="1050" b="1"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5" name="ZoneTexte 14">
            <a:extLst>
              <a:ext uri="{FF2B5EF4-FFF2-40B4-BE49-F238E27FC236}">
                <a16:creationId xmlns:a16="http://schemas.microsoft.com/office/drawing/2014/main" id="{41CFC807-F58F-BE38-6197-B07A80FD0A61}"/>
              </a:ext>
            </a:extLst>
          </p:cNvPr>
          <p:cNvSpPr txBox="1"/>
          <p:nvPr/>
        </p:nvSpPr>
        <p:spPr>
          <a:xfrm>
            <a:off x="61357" y="2696143"/>
            <a:ext cx="4301067" cy="1200329"/>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Ø"/>
              <a:tabLst/>
              <a:defRPr/>
            </a:pPr>
            <a:r>
              <a:rPr lang="fr-FR" sz="1200" dirty="0"/>
              <a:t>Réduction des coûts :le système de collecte devient plus optimisé avec moins de déchets résiduels ; </a:t>
            </a:r>
          </a:p>
          <a:p>
            <a:pPr marL="342900" marR="0" lvl="0" indent="-34290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Ø"/>
              <a:tabLst/>
              <a:defRPr/>
            </a:pPr>
            <a:r>
              <a:rPr lang="fr-FR" sz="1200" dirty="0"/>
              <a:t>Moins de frais de mise en décharge</a:t>
            </a:r>
            <a:r>
              <a:rPr kumimoji="0" lang="fr-FR" sz="1200" b="0" i="0" u="none" strike="noStrike" kern="0" cap="none" spc="0" normalizeH="0" baseline="0" noProof="0" dirty="0">
                <a:ln>
                  <a:noFill/>
                </a:ln>
                <a:solidFill>
                  <a:srgbClr val="000000"/>
                </a:solidFill>
                <a:effectLst/>
                <a:uLnTx/>
                <a:uFillTx/>
                <a:latin typeface="Arial"/>
                <a:cs typeface="Arial"/>
                <a:sym typeface="Arial"/>
              </a:rPr>
              <a:t>; </a:t>
            </a:r>
          </a:p>
          <a:p>
            <a:pPr marL="342900" marR="0" lvl="0" indent="-34290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Ø"/>
              <a:tabLst/>
              <a:defRPr/>
            </a:pPr>
            <a:r>
              <a:rPr lang="fr-FR" sz="1200" dirty="0"/>
              <a:t>Création de  plus d’emplois tout au long de la chaîne d’approvisionnement et les municipalités peuvent donc augmenter l’emploi local</a:t>
            </a:r>
            <a:r>
              <a:rPr kumimoji="0" lang="fr-FR" sz="1200" b="0" i="0" u="none" strike="noStrike" kern="0" cap="none" spc="0" normalizeH="0" baseline="0" noProof="0" dirty="0">
                <a:ln>
                  <a:noFill/>
                </a:ln>
                <a:solidFill>
                  <a:srgbClr val="000000"/>
                </a:solidFill>
                <a:effectLst/>
                <a:uLnTx/>
                <a:uFillTx/>
                <a:latin typeface="Arial"/>
                <a:cs typeface="Arial"/>
                <a:sym typeface="Arial"/>
              </a:rPr>
              <a:t>. </a:t>
            </a:r>
          </a:p>
        </p:txBody>
      </p:sp>
      <p:sp>
        <p:nvSpPr>
          <p:cNvPr id="16" name="Ellipse 15">
            <a:extLst>
              <a:ext uri="{FF2B5EF4-FFF2-40B4-BE49-F238E27FC236}">
                <a16:creationId xmlns:a16="http://schemas.microsoft.com/office/drawing/2014/main" id="{628579DD-17EA-24E6-43F3-ADE5A72AA60F}"/>
              </a:ext>
            </a:extLst>
          </p:cNvPr>
          <p:cNvSpPr/>
          <p:nvPr/>
        </p:nvSpPr>
        <p:spPr>
          <a:xfrm>
            <a:off x="2252132" y="4811782"/>
            <a:ext cx="2377039" cy="1241779"/>
          </a:xfrm>
          <a:prstGeom prst="ellipse">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fr-FR" sz="1200" b="1" dirty="0">
                <a:solidFill>
                  <a:srgbClr val="4472C4"/>
                </a:solidFill>
                <a:latin typeface="Trebuchet MS" panose="020B0603020202020204" pitchFamily="34" charset="0"/>
                <a:cs typeface="Arial"/>
              </a:rPr>
              <a:t>Social </a:t>
            </a:r>
          </a:p>
        </p:txBody>
      </p:sp>
      <p:sp>
        <p:nvSpPr>
          <p:cNvPr id="18" name="ZoneTexte 17">
            <a:extLst>
              <a:ext uri="{FF2B5EF4-FFF2-40B4-BE49-F238E27FC236}">
                <a16:creationId xmlns:a16="http://schemas.microsoft.com/office/drawing/2014/main" id="{6C2713DF-D5E8-C28F-F788-6CF6DC068852}"/>
              </a:ext>
            </a:extLst>
          </p:cNvPr>
          <p:cNvSpPr txBox="1"/>
          <p:nvPr/>
        </p:nvSpPr>
        <p:spPr>
          <a:xfrm>
            <a:off x="7851418" y="2723781"/>
            <a:ext cx="4052711" cy="1015663"/>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Ø"/>
              <a:tabLst/>
              <a:defRPr/>
            </a:pPr>
            <a:r>
              <a:rPr lang="fr-FR" sz="1200" dirty="0"/>
              <a:t>Diminution de la production de déchets</a:t>
            </a:r>
            <a:r>
              <a:rPr kumimoji="0" lang="fr-FR" sz="1200" b="0" i="0" u="none" strike="noStrike" kern="0" cap="none" spc="0" normalizeH="0" baseline="0" noProof="0" dirty="0">
                <a:ln>
                  <a:noFill/>
                </a:ln>
                <a:solidFill>
                  <a:srgbClr val="000000"/>
                </a:solidFill>
                <a:effectLst/>
                <a:uLnTx/>
                <a:uFillTx/>
                <a:latin typeface="Trebuchet MS" panose="020B0603020202020204" pitchFamily="34" charset="0"/>
                <a:cs typeface="Arial"/>
                <a:sym typeface="Arial"/>
              </a:rPr>
              <a:t>; </a:t>
            </a:r>
          </a:p>
          <a:p>
            <a:pPr marL="342900" marR="0" lvl="0" indent="-34290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Ø"/>
              <a:tabLst/>
              <a:defRPr/>
            </a:pPr>
            <a:r>
              <a:rPr lang="fr-FR" sz="1200" dirty="0"/>
              <a:t>Les systèmes “zéro déchet” produisent moins d’émissions de gaz à effet de serre (GES)</a:t>
            </a:r>
            <a:r>
              <a:rPr kumimoji="0" lang="fr-FR" sz="1200" b="0" i="0" u="none" strike="noStrike" kern="0" cap="none" spc="0" normalizeH="0" baseline="0" noProof="0" dirty="0">
                <a:ln>
                  <a:noFill/>
                </a:ln>
                <a:solidFill>
                  <a:srgbClr val="000000"/>
                </a:solidFill>
                <a:effectLst/>
                <a:uLnTx/>
                <a:uFillTx/>
                <a:latin typeface="Arial"/>
                <a:cs typeface="Arial"/>
                <a:sym typeface="Arial"/>
              </a:rPr>
              <a:t>; </a:t>
            </a:r>
          </a:p>
          <a:p>
            <a:pPr marL="342900" marR="0" lvl="0" indent="-34290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Ø"/>
              <a:tabLst/>
              <a:defRPr/>
            </a:pPr>
            <a:r>
              <a:rPr lang="fr-FR" sz="1200" dirty="0"/>
              <a:t>Utilisation  des matériaux réutilisables et moins d’emballages à usage unique </a:t>
            </a:r>
          </a:p>
        </p:txBody>
      </p:sp>
      <p:sp>
        <p:nvSpPr>
          <p:cNvPr id="19" name="Ellipse 18">
            <a:extLst>
              <a:ext uri="{FF2B5EF4-FFF2-40B4-BE49-F238E27FC236}">
                <a16:creationId xmlns:a16="http://schemas.microsoft.com/office/drawing/2014/main" id="{67479113-B6B0-C0C3-0AC7-0B70C902947B}"/>
              </a:ext>
            </a:extLst>
          </p:cNvPr>
          <p:cNvSpPr/>
          <p:nvPr/>
        </p:nvSpPr>
        <p:spPr>
          <a:xfrm>
            <a:off x="734506" y="1070676"/>
            <a:ext cx="2134327" cy="1241779"/>
          </a:xfrm>
          <a:prstGeom prst="ellipse">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fr-FR" sz="1200" b="1" dirty="0">
                <a:solidFill>
                  <a:srgbClr val="4472C4"/>
                </a:solidFill>
                <a:latin typeface="Trebuchet MS" panose="020B0603020202020204" pitchFamily="34" charset="0"/>
                <a:cs typeface="Arial"/>
              </a:rPr>
              <a:t>Économique</a:t>
            </a:r>
          </a:p>
        </p:txBody>
      </p:sp>
      <p:sp>
        <p:nvSpPr>
          <p:cNvPr id="21" name="ZoneTexte 20">
            <a:extLst>
              <a:ext uri="{FF2B5EF4-FFF2-40B4-BE49-F238E27FC236}">
                <a16:creationId xmlns:a16="http://schemas.microsoft.com/office/drawing/2014/main" id="{78968E46-28F7-3A68-71EA-81262EB5E091}"/>
              </a:ext>
            </a:extLst>
          </p:cNvPr>
          <p:cNvSpPr txBox="1"/>
          <p:nvPr/>
        </p:nvSpPr>
        <p:spPr>
          <a:xfrm>
            <a:off x="4920362" y="5166434"/>
            <a:ext cx="5271912" cy="1015663"/>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Ø"/>
              <a:tabLst/>
              <a:defRPr/>
            </a:pPr>
            <a:r>
              <a:rPr kumimoji="0" lang="fr-FR" sz="1200" b="0" i="0" u="none" strike="noStrike" kern="0" cap="none" spc="0" normalizeH="0" baseline="0" noProof="0" dirty="0">
                <a:ln>
                  <a:noFill/>
                </a:ln>
                <a:solidFill>
                  <a:srgbClr val="000000"/>
                </a:solidFill>
                <a:effectLst/>
                <a:uLnTx/>
                <a:uFillTx/>
                <a:latin typeface="Trebuchet MS" panose="020B0603020202020204" pitchFamily="34" charset="0"/>
                <a:cs typeface="Arial"/>
                <a:sym typeface="Arial"/>
              </a:rPr>
              <a:t>Création d’emplois verts; </a:t>
            </a:r>
          </a:p>
          <a:p>
            <a:pPr marL="342900" marR="0" lvl="0" indent="-34290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Ø"/>
              <a:tabLst/>
              <a:defRPr/>
            </a:pPr>
            <a:r>
              <a:rPr lang="fr-FR" sz="1200" dirty="0">
                <a:latin typeface="Trebuchet MS" panose="020B0603020202020204" pitchFamily="34" charset="0"/>
              </a:rPr>
              <a:t>Le zéro déchet, c’est avant tout des solutions locales pour gérer les ressources</a:t>
            </a:r>
            <a:r>
              <a:rPr kumimoji="0" lang="fr-FR" sz="1200" b="0" i="0" u="none" strike="noStrike" kern="0" cap="none" spc="0" normalizeH="0" baseline="0" noProof="0" dirty="0">
                <a:ln>
                  <a:noFill/>
                </a:ln>
                <a:solidFill>
                  <a:srgbClr val="000000"/>
                </a:solidFill>
                <a:effectLst/>
                <a:uLnTx/>
                <a:uFillTx/>
                <a:latin typeface="Arial"/>
                <a:cs typeface="Arial"/>
                <a:sym typeface="Arial"/>
              </a:rPr>
              <a:t>; </a:t>
            </a:r>
          </a:p>
          <a:p>
            <a:pPr marL="342900" marR="0" lvl="0" indent="-34290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Ø"/>
              <a:tabLst/>
              <a:defRPr/>
            </a:pPr>
            <a:r>
              <a:rPr lang="fr-FR" sz="1200" dirty="0">
                <a:latin typeface="Trebuchet MS" panose="020B0603020202020204" pitchFamily="34" charset="0"/>
              </a:rPr>
              <a:t>Les villes zéro déchet sont plus propres, ils apportent à la communauté une fierté et un sentiment d’unité collective. </a:t>
            </a:r>
          </a:p>
        </p:txBody>
      </p:sp>
      <p:sp>
        <p:nvSpPr>
          <p:cNvPr id="24" name="Ellipse 23">
            <a:extLst>
              <a:ext uri="{FF2B5EF4-FFF2-40B4-BE49-F238E27FC236}">
                <a16:creationId xmlns:a16="http://schemas.microsoft.com/office/drawing/2014/main" id="{B44F5A6D-F74D-F1AF-EFE9-4E19F987F64B}"/>
              </a:ext>
            </a:extLst>
          </p:cNvPr>
          <p:cNvSpPr/>
          <p:nvPr/>
        </p:nvSpPr>
        <p:spPr>
          <a:xfrm>
            <a:off x="8389098" y="1070676"/>
            <a:ext cx="2528711" cy="1241779"/>
          </a:xfrm>
          <a:prstGeom prst="ellipse">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fr-FR" sz="1200" b="1" dirty="0">
                <a:solidFill>
                  <a:srgbClr val="4472C4"/>
                </a:solidFill>
                <a:latin typeface="Trebuchet MS" panose="020B0603020202020204" pitchFamily="34" charset="0"/>
                <a:cs typeface="Arial"/>
              </a:rPr>
              <a:t>Environnement</a:t>
            </a:r>
          </a:p>
        </p:txBody>
      </p:sp>
      <p:cxnSp>
        <p:nvCxnSpPr>
          <p:cNvPr id="27" name="Connecteur : en arc 26">
            <a:extLst>
              <a:ext uri="{FF2B5EF4-FFF2-40B4-BE49-F238E27FC236}">
                <a16:creationId xmlns:a16="http://schemas.microsoft.com/office/drawing/2014/main" id="{2B19DC88-7EE2-3863-76F3-9A2AA5A0FFAD}"/>
              </a:ext>
            </a:extLst>
          </p:cNvPr>
          <p:cNvCxnSpPr>
            <a:stCxn id="19" idx="6"/>
          </p:cNvCxnSpPr>
          <p:nvPr/>
        </p:nvCxnSpPr>
        <p:spPr>
          <a:xfrm>
            <a:off x="2868833" y="1691566"/>
            <a:ext cx="2922367" cy="1233437"/>
          </a:xfrm>
          <a:prstGeom prst="curvedConnector3">
            <a:avLst/>
          </a:prstGeom>
        </p:spPr>
        <p:style>
          <a:lnRef idx="1">
            <a:schemeClr val="accent1"/>
          </a:lnRef>
          <a:fillRef idx="0">
            <a:schemeClr val="accent1"/>
          </a:fillRef>
          <a:effectRef idx="0">
            <a:schemeClr val="accent1"/>
          </a:effectRef>
          <a:fontRef idx="minor">
            <a:schemeClr val="tx1"/>
          </a:fontRef>
        </p:style>
      </p:cxnSp>
      <p:cxnSp>
        <p:nvCxnSpPr>
          <p:cNvPr id="30" name="Connecteur : en arc 29">
            <a:extLst>
              <a:ext uri="{FF2B5EF4-FFF2-40B4-BE49-F238E27FC236}">
                <a16:creationId xmlns:a16="http://schemas.microsoft.com/office/drawing/2014/main" id="{EFB67273-8B59-E055-EC71-FCE2813BC292}"/>
              </a:ext>
            </a:extLst>
          </p:cNvPr>
          <p:cNvCxnSpPr>
            <a:cxnSpLocks/>
            <a:stCxn id="24" idx="2"/>
          </p:cNvCxnSpPr>
          <p:nvPr/>
        </p:nvCxnSpPr>
        <p:spPr>
          <a:xfrm rot="10800000" flipV="1">
            <a:off x="6334522" y="1691565"/>
            <a:ext cx="2054576" cy="1233437"/>
          </a:xfrm>
          <a:prstGeom prst="curvedConnector3">
            <a:avLst/>
          </a:prstGeom>
        </p:spPr>
        <p:style>
          <a:lnRef idx="1">
            <a:schemeClr val="accent1"/>
          </a:lnRef>
          <a:fillRef idx="0">
            <a:schemeClr val="accent1"/>
          </a:fillRef>
          <a:effectRef idx="0">
            <a:schemeClr val="accent1"/>
          </a:effectRef>
          <a:fontRef idx="minor">
            <a:schemeClr val="tx1"/>
          </a:fontRef>
        </p:style>
      </p:cxnSp>
      <p:cxnSp>
        <p:nvCxnSpPr>
          <p:cNvPr id="32" name="Connecteur : en arc 31">
            <a:extLst>
              <a:ext uri="{FF2B5EF4-FFF2-40B4-BE49-F238E27FC236}">
                <a16:creationId xmlns:a16="http://schemas.microsoft.com/office/drawing/2014/main" id="{C6368C93-FC3F-6EA3-EE8C-9F5C90F49157}"/>
              </a:ext>
            </a:extLst>
          </p:cNvPr>
          <p:cNvCxnSpPr>
            <a:cxnSpLocks/>
          </p:cNvCxnSpPr>
          <p:nvPr/>
        </p:nvCxnSpPr>
        <p:spPr>
          <a:xfrm flipV="1">
            <a:off x="4049524" y="4160040"/>
            <a:ext cx="1741676" cy="709617"/>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3833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5A77B046-CF34-82E0-A5D8-BDCBACEE2F89}"/>
              </a:ext>
            </a:extLst>
          </p:cNvPr>
          <p:cNvSpPr>
            <a:spLocks noGrp="1"/>
          </p:cNvSpPr>
          <p:nvPr>
            <p:ph type="title"/>
          </p:nvPr>
        </p:nvSpPr>
        <p:spPr/>
        <p:txBody>
          <a:bodyPr/>
          <a:lstStyle/>
          <a:p>
            <a:r>
              <a:rPr lang="fr-FR" b="1" kern="1200" dirty="0">
                <a:solidFill>
                  <a:srgbClr val="FFFFFF"/>
                </a:solidFill>
                <a:latin typeface="Arial"/>
                <a:ea typeface="+mj-ea"/>
                <a:cs typeface="Arial"/>
              </a:rPr>
              <a:t>Implication des citoyens vers « Zéro déchets »</a:t>
            </a:r>
            <a:endParaRPr lang="LID4096" b="1" kern="1200" dirty="0">
              <a:solidFill>
                <a:srgbClr val="FFFFFF"/>
              </a:solidFill>
              <a:latin typeface="Arial"/>
              <a:ea typeface="+mj-ea"/>
              <a:cs typeface="Arial"/>
            </a:endParaRPr>
          </a:p>
        </p:txBody>
      </p:sp>
      <p:sp>
        <p:nvSpPr>
          <p:cNvPr id="11" name="Rectangle 4">
            <a:extLst>
              <a:ext uri="{FF2B5EF4-FFF2-40B4-BE49-F238E27FC236}">
                <a16:creationId xmlns:a16="http://schemas.microsoft.com/office/drawing/2014/main" id="{5FAF53A8-3061-14EB-18AC-CD3B5D1A07FB}"/>
              </a:ext>
            </a:extLst>
          </p:cNvPr>
          <p:cNvSpPr>
            <a:spLocks noChangeArrowheads="1"/>
          </p:cNvSpPr>
          <p:nvPr/>
        </p:nvSpPr>
        <p:spPr bwMode="auto">
          <a:xfrm>
            <a:off x="1402943" y="1441055"/>
            <a:ext cx="9178725" cy="891280"/>
          </a:xfrm>
          <a:prstGeom prst="rect">
            <a:avLst/>
          </a:prstGeom>
          <a:solidFill>
            <a:schemeClr val="accent4">
              <a:lumMod val="20000"/>
              <a:lumOff val="80000"/>
            </a:schemeClr>
          </a:solidFill>
          <a:ln>
            <a:noFill/>
          </a:ln>
          <a:effectLst/>
        </p:spPr>
        <p:txBody>
          <a:bodyPr vert="horz" wrap="squar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fr-FR" altLang="LID4096" sz="2000" b="1" dirty="0">
                <a:solidFill>
                  <a:schemeClr val="tx1"/>
                </a:solidFill>
                <a:latin typeface="+mj-lt"/>
              </a:rPr>
              <a:t>La municipalité peut déployer la meilleure stratégie, si le citoyen ne change pas ses habitudes antérieures, l'impact de la nouvelle infrastructure sera limité </a:t>
            </a:r>
          </a:p>
        </p:txBody>
      </p:sp>
      <p:sp>
        <p:nvSpPr>
          <p:cNvPr id="12" name="ZoneTexte 11">
            <a:extLst>
              <a:ext uri="{FF2B5EF4-FFF2-40B4-BE49-F238E27FC236}">
                <a16:creationId xmlns:a16="http://schemas.microsoft.com/office/drawing/2014/main" id="{5EA5A725-B223-429F-6B7D-7863961EADA6}"/>
              </a:ext>
            </a:extLst>
          </p:cNvPr>
          <p:cNvSpPr txBox="1"/>
          <p:nvPr/>
        </p:nvSpPr>
        <p:spPr>
          <a:xfrm>
            <a:off x="376162" y="863742"/>
            <a:ext cx="2604104" cy="461665"/>
          </a:xfrm>
          <a:prstGeom prst="rect">
            <a:avLst/>
          </a:prstGeom>
          <a:noFill/>
        </p:spPr>
        <p:txBody>
          <a:bodyPr wrap="square">
            <a:spAutoFit/>
          </a:bodyPr>
          <a:lstStyle/>
          <a:p>
            <a:pPr marL="0" marR="0" lvl="0" indent="0" defTabSz="285750" eaLnBrk="1" fontAlgn="auto" latinLnBrk="0" hangingPunct="1">
              <a:lnSpc>
                <a:spcPct val="100000"/>
              </a:lnSpc>
              <a:spcBef>
                <a:spcPts val="0"/>
              </a:spcBef>
              <a:spcAft>
                <a:spcPts val="0"/>
              </a:spcAft>
              <a:buClrTx/>
              <a:buSzTx/>
              <a:buFontTx/>
              <a:buNone/>
              <a:tabLst/>
              <a:defRPr/>
            </a:pPr>
            <a:r>
              <a:rPr lang="fr-FR" sz="2400" b="1" dirty="0">
                <a:solidFill>
                  <a:srgbClr val="585551"/>
                </a:solidFill>
                <a:latin typeface="Arial" panose="020B0604020202020204" pitchFamily="34" charset="0"/>
                <a:cs typeface="Calibri"/>
                <a:sym typeface="Calibri"/>
              </a:rPr>
              <a:t>POURQUOI ? </a:t>
            </a:r>
          </a:p>
        </p:txBody>
      </p:sp>
      <p:sp>
        <p:nvSpPr>
          <p:cNvPr id="13" name="ZoneTexte 12">
            <a:extLst>
              <a:ext uri="{FF2B5EF4-FFF2-40B4-BE49-F238E27FC236}">
                <a16:creationId xmlns:a16="http://schemas.microsoft.com/office/drawing/2014/main" id="{6E0B0F31-BF14-6673-7981-8B7F53476723}"/>
              </a:ext>
            </a:extLst>
          </p:cNvPr>
          <p:cNvSpPr txBox="1"/>
          <p:nvPr/>
        </p:nvSpPr>
        <p:spPr>
          <a:xfrm>
            <a:off x="470441" y="2536653"/>
            <a:ext cx="2604104" cy="461665"/>
          </a:xfrm>
          <a:prstGeom prst="rect">
            <a:avLst/>
          </a:prstGeom>
          <a:noFill/>
        </p:spPr>
        <p:txBody>
          <a:bodyPr wrap="square">
            <a:spAutoFit/>
          </a:bodyPr>
          <a:lstStyle/>
          <a:p>
            <a:pPr defTabSz="285750">
              <a:buClrTx/>
            </a:pPr>
            <a:r>
              <a:rPr lang="fr-FR" sz="2400" b="1" dirty="0">
                <a:solidFill>
                  <a:srgbClr val="585551"/>
                </a:solidFill>
                <a:latin typeface="Arial" panose="020B0604020202020204" pitchFamily="34" charset="0"/>
                <a:cs typeface="Calibri"/>
              </a:rPr>
              <a:t>COMMENT ? </a:t>
            </a:r>
          </a:p>
        </p:txBody>
      </p:sp>
      <p:sp>
        <p:nvSpPr>
          <p:cNvPr id="14" name="Ellipse 13">
            <a:extLst>
              <a:ext uri="{FF2B5EF4-FFF2-40B4-BE49-F238E27FC236}">
                <a16:creationId xmlns:a16="http://schemas.microsoft.com/office/drawing/2014/main" id="{A9784564-FD7C-14A2-4BC0-F7ECBB3BA7E5}"/>
              </a:ext>
            </a:extLst>
          </p:cNvPr>
          <p:cNvSpPr/>
          <p:nvPr/>
        </p:nvSpPr>
        <p:spPr bwMode="auto">
          <a:xfrm>
            <a:off x="5056716" y="2593945"/>
            <a:ext cx="2549525" cy="2468562"/>
          </a:xfrm>
          <a:prstGeom prst="ellipse">
            <a:avLst/>
          </a:prstGeom>
          <a:solidFill>
            <a:srgbClr val="4EBB68">
              <a:alpha val="38000"/>
            </a:srgbClr>
          </a:solidFill>
          <a:ln w="25400" cap="flat" cmpd="sng" algn="ctr">
            <a:noFill/>
            <a:prstDash val="solid"/>
          </a:ln>
          <a:effectLst/>
        </p:spPr>
        <p:txBody>
          <a:bodyPr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28575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Interactions Humaines</a:t>
            </a:r>
          </a:p>
        </p:txBody>
      </p:sp>
      <p:sp>
        <p:nvSpPr>
          <p:cNvPr id="17" name="Ellipse 16">
            <a:extLst>
              <a:ext uri="{FF2B5EF4-FFF2-40B4-BE49-F238E27FC236}">
                <a16:creationId xmlns:a16="http://schemas.microsoft.com/office/drawing/2014/main" id="{BC522085-8688-9784-862C-7B3BA3989805}"/>
              </a:ext>
            </a:extLst>
          </p:cNvPr>
          <p:cNvSpPr/>
          <p:nvPr/>
        </p:nvSpPr>
        <p:spPr bwMode="auto">
          <a:xfrm>
            <a:off x="4025645" y="3966105"/>
            <a:ext cx="2549525" cy="2468562"/>
          </a:xfrm>
          <a:prstGeom prst="ellipse">
            <a:avLst/>
          </a:prstGeom>
          <a:solidFill>
            <a:srgbClr val="F0D42C">
              <a:alpha val="38000"/>
            </a:srgbClr>
          </a:solidFill>
          <a:ln w="25400" cap="flat" cmpd="sng" algn="ctr">
            <a:noFill/>
            <a:prstDash val="solid"/>
          </a:ln>
          <a:effectLst/>
        </p:spPr>
        <p:txBody>
          <a:bodyPr lIns="91440" tIns="45720" rIns="91440" bIns="4572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indent="0" algn="ctr" defTabSz="285750" fontAlgn="auto">
              <a:buClrTx/>
              <a:buSzTx/>
              <a:buFont typeface="Arial"/>
              <a:buNone/>
              <a:tabLst/>
              <a:defRPr/>
            </a:pPr>
            <a:r>
              <a:rPr lang="fr-FR" altLang="fr-FR" sz="2000" dirty="0">
                <a:solidFill>
                  <a:prstClr val="black"/>
                </a:solidFill>
                <a:latin typeface="Abadi" panose="020B0604020104020204" pitchFamily="34" charset="0"/>
              </a:rPr>
              <a:t>Technologie numérique</a:t>
            </a:r>
          </a:p>
        </p:txBody>
      </p:sp>
      <p:sp>
        <p:nvSpPr>
          <p:cNvPr id="18" name="Ellipse 17">
            <a:extLst>
              <a:ext uri="{FF2B5EF4-FFF2-40B4-BE49-F238E27FC236}">
                <a16:creationId xmlns:a16="http://schemas.microsoft.com/office/drawing/2014/main" id="{9C266A3F-6894-E46F-05DA-9ED63BBBB0D9}"/>
              </a:ext>
            </a:extLst>
          </p:cNvPr>
          <p:cNvSpPr/>
          <p:nvPr/>
        </p:nvSpPr>
        <p:spPr bwMode="auto">
          <a:xfrm>
            <a:off x="6509249" y="3966105"/>
            <a:ext cx="2549525" cy="2468562"/>
          </a:xfrm>
          <a:prstGeom prst="ellipse">
            <a:avLst/>
          </a:prstGeom>
          <a:solidFill>
            <a:schemeClr val="accent2">
              <a:lumMod val="60000"/>
              <a:lumOff val="40000"/>
              <a:alpha val="38000"/>
            </a:schemeClr>
          </a:solidFill>
          <a:ln w="25400" cap="flat" cmpd="sng" algn="ctr">
            <a:noFill/>
            <a:prstDash val="solid"/>
          </a:ln>
          <a:effectLst/>
        </p:spPr>
        <p:txBody>
          <a:bodyPr lIns="91440" tIns="45720" rIns="91440" bIns="4572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indent="0" algn="ctr" defTabSz="285750" fontAlgn="auto">
              <a:buClrTx/>
              <a:buSzTx/>
              <a:buFont typeface="Arial"/>
              <a:buNone/>
              <a:tabLst/>
              <a:defRPr/>
            </a:pPr>
            <a:r>
              <a:rPr lang="fr-FR" altLang="fr-FR" sz="2000" dirty="0">
                <a:solidFill>
                  <a:prstClr val="black"/>
                </a:solidFill>
                <a:latin typeface="Abadi" panose="020B0604020104020204" pitchFamily="34" charset="0"/>
              </a:rPr>
              <a:t>Comportement</a:t>
            </a:r>
          </a:p>
        </p:txBody>
      </p:sp>
      <p:sp>
        <p:nvSpPr>
          <p:cNvPr id="19" name="Rectangle 18">
            <a:extLst>
              <a:ext uri="{FF2B5EF4-FFF2-40B4-BE49-F238E27FC236}">
                <a16:creationId xmlns:a16="http://schemas.microsoft.com/office/drawing/2014/main" id="{52E74DCD-E93B-5D27-7727-EDF7E1D696E4}"/>
              </a:ext>
            </a:extLst>
          </p:cNvPr>
          <p:cNvSpPr/>
          <p:nvPr/>
        </p:nvSpPr>
        <p:spPr>
          <a:xfrm>
            <a:off x="136575" y="3641304"/>
            <a:ext cx="3559902" cy="2468562"/>
          </a:xfrm>
          <a:prstGeom prst="rect">
            <a:avLst/>
          </a:prstGeom>
          <a:noFill/>
          <a:ln w="57150" cap="flat" cmpd="sng" algn="ctr">
            <a:solidFill>
              <a:srgbClr val="F9EFAF"/>
            </a:solidFill>
            <a:prstDash val="solid"/>
          </a:ln>
          <a:effectLst/>
        </p:spPr>
        <p:txBody>
          <a:bodyPr rtlCol="0" anchor="ctr"/>
          <a:lstStyle/>
          <a:p>
            <a:pPr marL="0" marR="0" lvl="0" indent="0" algn="ctr" defTabSz="285750" eaLnBrk="1" fontAlgn="auto" latinLnBrk="0" hangingPunct="1">
              <a:lnSpc>
                <a:spcPct val="100000"/>
              </a:lnSpc>
              <a:spcBef>
                <a:spcPts val="0"/>
              </a:spcBef>
              <a:spcAft>
                <a:spcPts val="0"/>
              </a:spcAft>
              <a:buClrTx/>
              <a:buSzTx/>
              <a:buFontTx/>
              <a:buNone/>
              <a:tabLst/>
              <a:defRPr/>
            </a:pPr>
            <a:endParaRPr kumimoji="0" lang="fr-FR" sz="1100" b="0" i="0" u="none" strike="noStrike" kern="1200" cap="none" spc="0" normalizeH="0" baseline="0" noProof="0">
              <a:ln>
                <a:noFill/>
              </a:ln>
              <a:solidFill>
                <a:prstClr val="white"/>
              </a:solidFill>
              <a:effectLst/>
              <a:uLnTx/>
              <a:uFillTx/>
              <a:latin typeface="Arial"/>
              <a:ea typeface="+mn-ea"/>
              <a:cs typeface="+mn-cs"/>
            </a:endParaRPr>
          </a:p>
        </p:txBody>
      </p:sp>
      <p:sp>
        <p:nvSpPr>
          <p:cNvPr id="21" name="Rectangle 6">
            <a:extLst>
              <a:ext uri="{FF2B5EF4-FFF2-40B4-BE49-F238E27FC236}">
                <a16:creationId xmlns:a16="http://schemas.microsoft.com/office/drawing/2014/main" id="{AF875C90-7C39-AC9B-CB98-AE42DBCC3611}"/>
              </a:ext>
            </a:extLst>
          </p:cNvPr>
          <p:cNvSpPr>
            <a:spLocks noChangeArrowheads="1"/>
          </p:cNvSpPr>
          <p:nvPr/>
        </p:nvSpPr>
        <p:spPr bwMode="auto">
          <a:xfrm>
            <a:off x="212274" y="3741110"/>
            <a:ext cx="3408504" cy="737391"/>
          </a:xfrm>
          <a:prstGeom prst="rect">
            <a:avLst/>
          </a:prstGeom>
          <a:solidFill>
            <a:schemeClr val="bg1"/>
          </a:solidFill>
          <a:ln>
            <a:noFill/>
          </a:ln>
          <a:effectLst/>
        </p:spPr>
        <p:txBody>
          <a:bodyPr vert="horz" wrap="square" lIns="0" tIns="-15870" rIns="0" bIns="-15870" numCol="1" anchor="ctr"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endParaRPr kumimoji="0" lang="fr-FR" altLang="LID4096" b="0" i="0" u="none" strike="noStrike" cap="none" normalizeH="0" baseline="0" dirty="0">
              <a:ln>
                <a:noFill/>
              </a:ln>
              <a:solidFill>
                <a:schemeClr val="tx1"/>
              </a:solidFill>
              <a:effectLst/>
              <a:latin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fr-FR" altLang="LID4096" sz="1800" b="0" i="0" u="none" strike="noStrike" cap="none" normalizeH="0" baseline="0" dirty="0">
                <a:ln>
                  <a:noFill/>
                </a:ln>
                <a:solidFill>
                  <a:srgbClr val="202124"/>
                </a:solidFill>
                <a:effectLst/>
                <a:latin typeface="inherit"/>
              </a:rPr>
              <a:t>Coaching téléphonique avec les personnes selon leur  profil</a:t>
            </a:r>
          </a:p>
        </p:txBody>
      </p:sp>
      <p:sp>
        <p:nvSpPr>
          <p:cNvPr id="23" name="Rectangle 7">
            <a:extLst>
              <a:ext uri="{FF2B5EF4-FFF2-40B4-BE49-F238E27FC236}">
                <a16:creationId xmlns:a16="http://schemas.microsoft.com/office/drawing/2014/main" id="{7ACC9026-EC14-518D-47CC-1B25B934648A}"/>
              </a:ext>
            </a:extLst>
          </p:cNvPr>
          <p:cNvSpPr>
            <a:spLocks noChangeArrowheads="1"/>
          </p:cNvSpPr>
          <p:nvPr/>
        </p:nvSpPr>
        <p:spPr bwMode="auto">
          <a:xfrm>
            <a:off x="210059" y="4583950"/>
            <a:ext cx="3272670" cy="1075946"/>
          </a:xfrm>
          <a:prstGeom prst="rect">
            <a:avLst/>
          </a:prstGeom>
          <a:solidFill>
            <a:schemeClr val="bg1"/>
          </a:solidFill>
          <a:ln>
            <a:noFill/>
          </a:ln>
          <a:effectLst/>
        </p:spPr>
        <p:txBody>
          <a:bodyPr vert="horz" wrap="square" lIns="0" tIns="-15870" rIns="0" bIns="-15870" numCol="1" anchor="ctr"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lang="fr-FR" altLang="LID4096" sz="1800" dirty="0">
                <a:solidFill>
                  <a:srgbClr val="202124"/>
                </a:solidFill>
                <a:latin typeface="inherit"/>
              </a:rPr>
              <a:t>Enregistrement des résultats​ pour améliorer le coaching et quantifier les changements de comportement </a:t>
            </a:r>
          </a:p>
        </p:txBody>
      </p:sp>
      <p:sp>
        <p:nvSpPr>
          <p:cNvPr id="24" name="Rectangle 23">
            <a:extLst>
              <a:ext uri="{FF2B5EF4-FFF2-40B4-BE49-F238E27FC236}">
                <a16:creationId xmlns:a16="http://schemas.microsoft.com/office/drawing/2014/main" id="{15EB8428-5CB2-BFB0-C5FC-B5D34809790A}"/>
              </a:ext>
            </a:extLst>
          </p:cNvPr>
          <p:cNvSpPr/>
          <p:nvPr/>
        </p:nvSpPr>
        <p:spPr>
          <a:xfrm>
            <a:off x="8711314" y="2568868"/>
            <a:ext cx="3344111" cy="1859501"/>
          </a:xfrm>
          <a:prstGeom prst="rect">
            <a:avLst/>
          </a:prstGeom>
          <a:noFill/>
          <a:ln w="57150" cap="flat" cmpd="sng" algn="ctr">
            <a:solidFill>
              <a:srgbClr val="F9C39E"/>
            </a:solidFill>
            <a:prstDash val="solid"/>
          </a:ln>
          <a:effectLst/>
        </p:spPr>
        <p:txBody>
          <a:bodyPr rtlCol="0" anchor="ctr"/>
          <a:lstStyle/>
          <a:p>
            <a:pPr marL="0" marR="0" lvl="0" indent="0" algn="ctr" defTabSz="285750" eaLnBrk="1" fontAlgn="auto" latinLnBrk="0" hangingPunct="1">
              <a:lnSpc>
                <a:spcPct val="100000"/>
              </a:lnSpc>
              <a:spcBef>
                <a:spcPts val="0"/>
              </a:spcBef>
              <a:spcAft>
                <a:spcPts val="0"/>
              </a:spcAft>
              <a:buClrTx/>
              <a:buSzTx/>
              <a:buFontTx/>
              <a:buNone/>
              <a:tabLst/>
              <a:defRPr/>
            </a:pPr>
            <a:endParaRPr kumimoji="0" lang="fr-FR" sz="1100" b="0" i="0" u="none" strike="noStrike" kern="1200" cap="none" spc="0" normalizeH="0" baseline="0" noProof="0">
              <a:ln>
                <a:noFill/>
              </a:ln>
              <a:solidFill>
                <a:prstClr val="white"/>
              </a:solidFill>
              <a:effectLst/>
              <a:uLnTx/>
              <a:uFillTx/>
              <a:latin typeface="Arial"/>
              <a:ea typeface="+mn-ea"/>
              <a:cs typeface="+mn-cs"/>
            </a:endParaRPr>
          </a:p>
        </p:txBody>
      </p:sp>
      <p:sp>
        <p:nvSpPr>
          <p:cNvPr id="25" name="Rectangle 8">
            <a:extLst>
              <a:ext uri="{FF2B5EF4-FFF2-40B4-BE49-F238E27FC236}">
                <a16:creationId xmlns:a16="http://schemas.microsoft.com/office/drawing/2014/main" id="{79D0E462-9174-2248-E838-D643638F3E9E}"/>
              </a:ext>
            </a:extLst>
          </p:cNvPr>
          <p:cNvSpPr>
            <a:spLocks noChangeArrowheads="1"/>
          </p:cNvSpPr>
          <p:nvPr/>
        </p:nvSpPr>
        <p:spPr bwMode="auto">
          <a:xfrm>
            <a:off x="9265843" y="3053742"/>
            <a:ext cx="2631649" cy="798947"/>
          </a:xfrm>
          <a:prstGeom prst="rect">
            <a:avLst/>
          </a:prstGeom>
          <a:solidFill>
            <a:schemeClr val="bg1"/>
          </a:solidFill>
          <a:ln>
            <a:noFill/>
          </a:ln>
          <a:effectLst/>
        </p:spPr>
        <p:txBody>
          <a:bodyPr vert="horz" wrap="squar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fr-FR" altLang="LID4096" sz="1800" dirty="0">
                <a:solidFill>
                  <a:srgbClr val="202124"/>
                </a:solidFill>
                <a:latin typeface="inherit"/>
              </a:rPr>
              <a:t>Analyse du comportement des citoyens par des experts en sciences sociales</a:t>
            </a:r>
          </a:p>
        </p:txBody>
      </p:sp>
    </p:spTree>
    <p:extLst>
      <p:ext uri="{BB962C8B-B14F-4D97-AF65-F5344CB8AC3E}">
        <p14:creationId xmlns:p14="http://schemas.microsoft.com/office/powerpoint/2010/main" val="1027547343"/>
      </p:ext>
    </p:extLst>
  </p:cSld>
  <p:clrMapOvr>
    <a:masterClrMapping/>
  </p:clrMapOvr>
</p:sld>
</file>

<file path=ppt/theme/theme1.xml><?xml version="1.0" encoding="utf-8"?>
<a:theme xmlns:a="http://schemas.openxmlformats.org/drawingml/2006/main" name="1_Tema de l'Office">
  <a:themeElements>
    <a:clrScheme name="Oficina">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seny personalitzat">
  <a:themeElements>
    <a:clrScheme name="Oficina">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1584</TotalTime>
  <Words>1097</Words>
  <Application>Microsoft Office PowerPoint</Application>
  <PresentationFormat>Grand écran</PresentationFormat>
  <Paragraphs>146</Paragraphs>
  <Slides>15</Slides>
  <Notes>3</Notes>
  <HiddenSlides>0</HiddenSlides>
  <MMClips>0</MMClips>
  <ScaleCrop>false</ScaleCrop>
  <HeadingPairs>
    <vt:vector size="6" baseType="variant">
      <vt:variant>
        <vt:lpstr>Polices utilisées</vt:lpstr>
      </vt:variant>
      <vt:variant>
        <vt:i4>10</vt:i4>
      </vt:variant>
      <vt:variant>
        <vt:lpstr>Thème</vt:lpstr>
      </vt:variant>
      <vt:variant>
        <vt:i4>2</vt:i4>
      </vt:variant>
      <vt:variant>
        <vt:lpstr>Titres des diapositives</vt:lpstr>
      </vt:variant>
      <vt:variant>
        <vt:i4>15</vt:i4>
      </vt:variant>
    </vt:vector>
  </HeadingPairs>
  <TitlesOfParts>
    <vt:vector size="27" baseType="lpstr">
      <vt:lpstr>Abadi</vt:lpstr>
      <vt:lpstr>Arial</vt:lpstr>
      <vt:lpstr>Calibri</vt:lpstr>
      <vt:lpstr>Century Gothic</vt:lpstr>
      <vt:lpstr>Gill Sans MT</vt:lpstr>
      <vt:lpstr>inherit</vt:lpstr>
      <vt:lpstr>Times New Roman</vt:lpstr>
      <vt:lpstr>Trebuchet MS</vt:lpstr>
      <vt:lpstr>Verdana</vt:lpstr>
      <vt:lpstr>Wingdings</vt:lpstr>
      <vt:lpstr>1_Tema de l'Office</vt:lpstr>
      <vt:lpstr>Disseny personalitzat</vt:lpstr>
      <vt:lpstr>Présentation PowerPoint</vt:lpstr>
      <vt:lpstr>Présentation PowerPoint</vt:lpstr>
      <vt:lpstr>LES OBJECTIFS </vt:lpstr>
      <vt:lpstr>Réduction de déchets par :</vt:lpstr>
      <vt:lpstr>CONTEXTE DE LA GESTION DES DÉCHETS EN MÉDITERRANÉEE </vt:lpstr>
      <vt:lpstr>L'APPROCHE « ZÉRO DÉCHET » </vt:lpstr>
      <vt:lpstr>Devenir une ville «Zéro déchets » </vt:lpstr>
      <vt:lpstr>Devenir une ville «Zéro déchets » </vt:lpstr>
      <vt:lpstr>Implication des citoyens vers « Zéro déchets »</vt:lpstr>
      <vt:lpstr>Présentation PowerPoint</vt:lpstr>
      <vt:lpstr>Présentation PowerPoint</vt:lpstr>
      <vt:lpstr>Présentation PowerPoint</vt:lpstr>
      <vt:lpstr>Valorisation des déchets verts &amp; Organique </vt:lpstr>
      <vt:lpstr>Gestion de l’organique par compostage </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Marta Manrubia Freixa</dc:creator>
  <cp:lastModifiedBy>Mongi Ben abdallah</cp:lastModifiedBy>
  <cp:revision>32</cp:revision>
  <dcterms:created xsi:type="dcterms:W3CDTF">2021-10-08T11:30:28Z</dcterms:created>
  <dcterms:modified xsi:type="dcterms:W3CDTF">2023-09-26T09:45:12Z</dcterms:modified>
</cp:coreProperties>
</file>