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78" r:id="rId5"/>
    <p:sldId id="283" r:id="rId6"/>
    <p:sldId id="277" r:id="rId7"/>
    <p:sldId id="280" r:id="rId8"/>
    <p:sldId id="282" r:id="rId9"/>
    <p:sldId id="279" r:id="rId10"/>
    <p:sldId id="269" r:id="rId11"/>
    <p:sldId id="284" r:id="rId12"/>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660"/>
  </p:normalViewPr>
  <p:slideViewPr>
    <p:cSldViewPr>
      <p:cViewPr varScale="1">
        <p:scale>
          <a:sx n="70" d="100"/>
          <a:sy n="70" d="100"/>
        </p:scale>
        <p:origin x="-139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aseline="0">
                <a:solidFill>
                  <a:schemeClr val="accent6">
                    <a:lumMod val="60000"/>
                    <a:lumOff val="40000"/>
                  </a:schemeClr>
                </a:solidFill>
              </a:defRPr>
            </a:lvl1pPr>
          </a:lstStyle>
          <a:p>
            <a:r>
              <a:rPr lang="en-US" dirty="0" smtClean="0"/>
              <a:t>Click to edit Master title style</a:t>
            </a:r>
            <a:endParaRPr lang="hr-H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6FBFC379-B591-4ADA-84A3-A12736DCC841}" type="datetimeFigureOut">
              <a:rPr lang="sr-Latn-CS"/>
              <a:pPr>
                <a:defRPr/>
              </a:pPr>
              <a:t>22.11.2013</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F5B9110A-7877-4C8E-A413-2598E77D756C}"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lvl1pPr>
              <a:defRPr/>
            </a:lvl1pPr>
          </a:lstStyle>
          <a:p>
            <a:pPr>
              <a:defRPr/>
            </a:pPr>
            <a:fld id="{F8C6A11E-A6DD-4038-BA64-B0D8826FA15A}" type="datetimeFigureOut">
              <a:rPr lang="sr-Latn-CS"/>
              <a:pPr>
                <a:defRPr/>
              </a:pPr>
              <a:t>22.11.2013</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4BDA555C-A5D6-47E1-AD19-41AFD4F91407}"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b="1" baseline="0">
                <a:solidFill>
                  <a:srgbClr val="A50021"/>
                </a:solidFill>
              </a:defRPr>
            </a:lvl1pPr>
          </a:lstStyle>
          <a:p>
            <a:r>
              <a:rPr lang="en-US" dirty="0" smtClean="0"/>
              <a:t>Click to edit Master title style</a:t>
            </a:r>
            <a:endParaRPr lang="hr-HR" dirty="0"/>
          </a:p>
        </p:txBody>
      </p:sp>
      <p:sp>
        <p:nvSpPr>
          <p:cNvPr id="3" name="Content Placeholder 2"/>
          <p:cNvSpPr>
            <a:spLocks noGrp="1"/>
          </p:cNvSpPr>
          <p:nvPr>
            <p:ph idx="1"/>
          </p:nvPr>
        </p:nvSpPr>
        <p:spPr>
          <a:xfrm>
            <a:off x="457200" y="1600200"/>
            <a:ext cx="8229600" cy="2283702"/>
          </a:xfrm>
          <a:solidFill>
            <a:schemeClr val="bg1">
              <a:lumMod val="95000"/>
              <a:alpha val="71000"/>
            </a:schemeClr>
          </a:solidFill>
          <a:ln>
            <a:solidFill>
              <a:schemeClr val="bg1">
                <a:lumMod val="85000"/>
              </a:schemeClr>
            </a:solidFill>
          </a:ln>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a:p>
        </p:txBody>
      </p:sp>
      <p:sp>
        <p:nvSpPr>
          <p:cNvPr id="4" name="Date Placeholder 3"/>
          <p:cNvSpPr>
            <a:spLocks noGrp="1"/>
          </p:cNvSpPr>
          <p:nvPr>
            <p:ph type="dt" sz="half" idx="10"/>
          </p:nvPr>
        </p:nvSpPr>
        <p:spPr/>
        <p:txBody>
          <a:bodyPr/>
          <a:lstStyle>
            <a:lvl1pPr>
              <a:defRPr/>
            </a:lvl1pPr>
          </a:lstStyle>
          <a:p>
            <a:pPr>
              <a:defRPr/>
            </a:pPr>
            <a:fld id="{8C35C5A2-5D73-4BA5-9BE5-BADE0445BF91}" type="datetimeFigureOut">
              <a:rPr lang="sr-Latn-CS"/>
              <a:pPr>
                <a:defRPr/>
              </a:pPr>
              <a:t>22.11.2013</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626A14ED-A505-427F-9E92-EA95A357BE15}"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387495-E12E-4FB0-9578-79E1A1DE831D}" type="datetimeFigureOut">
              <a:rPr lang="sr-Latn-CS"/>
              <a:pPr>
                <a:defRPr/>
              </a:pPr>
              <a:t>22.11.2013</a:t>
            </a:fld>
            <a:endParaRPr lang="hr-HR"/>
          </a:p>
        </p:txBody>
      </p:sp>
      <p:sp>
        <p:nvSpPr>
          <p:cNvPr id="5" name="Footer Placeholder 4"/>
          <p:cNvSpPr>
            <a:spLocks noGrp="1"/>
          </p:cNvSpPr>
          <p:nvPr>
            <p:ph type="ftr" sz="quarter" idx="11"/>
          </p:nvPr>
        </p:nvSpPr>
        <p:spPr/>
        <p:txBody>
          <a:bodyPr/>
          <a:lstStyle>
            <a:lvl1pPr>
              <a:defRPr/>
            </a:lvl1pPr>
          </a:lstStyle>
          <a:p>
            <a:pPr>
              <a:defRPr/>
            </a:pPr>
            <a:endParaRPr lang="hr-HR"/>
          </a:p>
        </p:txBody>
      </p:sp>
      <p:sp>
        <p:nvSpPr>
          <p:cNvPr id="6" name="Slide Number Placeholder 5"/>
          <p:cNvSpPr>
            <a:spLocks noGrp="1"/>
          </p:cNvSpPr>
          <p:nvPr>
            <p:ph type="sldNum" sz="quarter" idx="12"/>
          </p:nvPr>
        </p:nvSpPr>
        <p:spPr/>
        <p:txBody>
          <a:bodyPr/>
          <a:lstStyle>
            <a:lvl1pPr>
              <a:defRPr/>
            </a:lvl1pPr>
          </a:lstStyle>
          <a:p>
            <a:pPr>
              <a:defRPr/>
            </a:pPr>
            <a:fld id="{D56FC1F8-CDF1-4FAB-961B-85B5A8DC9153}"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3"/>
          <p:cNvSpPr>
            <a:spLocks noGrp="1"/>
          </p:cNvSpPr>
          <p:nvPr>
            <p:ph type="dt" sz="half" idx="10"/>
          </p:nvPr>
        </p:nvSpPr>
        <p:spPr/>
        <p:txBody>
          <a:bodyPr/>
          <a:lstStyle>
            <a:lvl1pPr>
              <a:defRPr/>
            </a:lvl1pPr>
          </a:lstStyle>
          <a:p>
            <a:pPr>
              <a:defRPr/>
            </a:pPr>
            <a:fld id="{D0AD1A56-8281-4418-8B4E-E90F974C9472}" type="datetimeFigureOut">
              <a:rPr lang="sr-Latn-CS"/>
              <a:pPr>
                <a:defRPr/>
              </a:pPr>
              <a:t>22.11.2013</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281F36AB-0DAC-4DE2-9F58-73D0EDB7040F}"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3"/>
          <p:cNvSpPr>
            <a:spLocks noGrp="1"/>
          </p:cNvSpPr>
          <p:nvPr>
            <p:ph type="dt" sz="half" idx="10"/>
          </p:nvPr>
        </p:nvSpPr>
        <p:spPr/>
        <p:txBody>
          <a:bodyPr/>
          <a:lstStyle>
            <a:lvl1pPr>
              <a:defRPr/>
            </a:lvl1pPr>
          </a:lstStyle>
          <a:p>
            <a:pPr>
              <a:defRPr/>
            </a:pPr>
            <a:fld id="{B79C96CA-88A2-4328-98AF-4FDB96949609}" type="datetimeFigureOut">
              <a:rPr lang="sr-Latn-CS"/>
              <a:pPr>
                <a:defRPr/>
              </a:pPr>
              <a:t>22.11.2013</a:t>
            </a:fld>
            <a:endParaRPr lang="hr-HR"/>
          </a:p>
        </p:txBody>
      </p:sp>
      <p:sp>
        <p:nvSpPr>
          <p:cNvPr id="8" name="Footer Placeholder 4"/>
          <p:cNvSpPr>
            <a:spLocks noGrp="1"/>
          </p:cNvSpPr>
          <p:nvPr>
            <p:ph type="ftr" sz="quarter" idx="11"/>
          </p:nvPr>
        </p:nvSpPr>
        <p:spPr/>
        <p:txBody>
          <a:bodyPr/>
          <a:lstStyle>
            <a:lvl1pPr>
              <a:defRPr/>
            </a:lvl1pPr>
          </a:lstStyle>
          <a:p>
            <a:pPr>
              <a:defRPr/>
            </a:pPr>
            <a:endParaRPr lang="hr-HR"/>
          </a:p>
        </p:txBody>
      </p:sp>
      <p:sp>
        <p:nvSpPr>
          <p:cNvPr id="9" name="Slide Number Placeholder 5"/>
          <p:cNvSpPr>
            <a:spLocks noGrp="1"/>
          </p:cNvSpPr>
          <p:nvPr>
            <p:ph type="sldNum" sz="quarter" idx="12"/>
          </p:nvPr>
        </p:nvSpPr>
        <p:spPr/>
        <p:txBody>
          <a:bodyPr/>
          <a:lstStyle>
            <a:lvl1pPr>
              <a:defRPr/>
            </a:lvl1pPr>
          </a:lstStyle>
          <a:p>
            <a:pPr>
              <a:defRPr/>
            </a:pPr>
            <a:fld id="{A52B85B6-3D34-4A01-92DC-DD777B1AEE49}" type="slidenum">
              <a:rPr lang="hr-HR"/>
              <a:pPr>
                <a:defRPr/>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3"/>
          <p:cNvSpPr>
            <a:spLocks noGrp="1"/>
          </p:cNvSpPr>
          <p:nvPr>
            <p:ph type="dt" sz="half" idx="10"/>
          </p:nvPr>
        </p:nvSpPr>
        <p:spPr/>
        <p:txBody>
          <a:bodyPr/>
          <a:lstStyle>
            <a:lvl1pPr>
              <a:defRPr/>
            </a:lvl1pPr>
          </a:lstStyle>
          <a:p>
            <a:pPr>
              <a:defRPr/>
            </a:pPr>
            <a:fld id="{31CC1313-4F4C-4C47-8E29-19637E2A28F2}" type="datetimeFigureOut">
              <a:rPr lang="sr-Latn-CS"/>
              <a:pPr>
                <a:defRPr/>
              </a:pPr>
              <a:t>22.11.2013</a:t>
            </a:fld>
            <a:endParaRPr lang="hr-HR"/>
          </a:p>
        </p:txBody>
      </p:sp>
      <p:sp>
        <p:nvSpPr>
          <p:cNvPr id="4" name="Footer Placeholder 4"/>
          <p:cNvSpPr>
            <a:spLocks noGrp="1"/>
          </p:cNvSpPr>
          <p:nvPr>
            <p:ph type="ftr" sz="quarter" idx="11"/>
          </p:nvPr>
        </p:nvSpPr>
        <p:spPr/>
        <p:txBody>
          <a:bodyPr/>
          <a:lstStyle>
            <a:lvl1pPr>
              <a:defRPr/>
            </a:lvl1pPr>
          </a:lstStyle>
          <a:p>
            <a:pPr>
              <a:defRPr/>
            </a:pPr>
            <a:endParaRPr lang="hr-HR"/>
          </a:p>
        </p:txBody>
      </p:sp>
      <p:sp>
        <p:nvSpPr>
          <p:cNvPr id="5" name="Slide Number Placeholder 5"/>
          <p:cNvSpPr>
            <a:spLocks noGrp="1"/>
          </p:cNvSpPr>
          <p:nvPr>
            <p:ph type="sldNum" sz="quarter" idx="12"/>
          </p:nvPr>
        </p:nvSpPr>
        <p:spPr/>
        <p:txBody>
          <a:bodyPr/>
          <a:lstStyle>
            <a:lvl1pPr>
              <a:defRPr/>
            </a:lvl1pPr>
          </a:lstStyle>
          <a:p>
            <a:pPr>
              <a:defRPr/>
            </a:pPr>
            <a:fld id="{5F111F26-0A9E-4F49-93DC-3BFCC468062C}"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48A74C-D5C4-4F8E-92E3-8EE847CF9304}" type="datetimeFigureOut">
              <a:rPr lang="sr-Latn-CS"/>
              <a:pPr>
                <a:defRPr/>
              </a:pPr>
              <a:t>22.11.2013</a:t>
            </a:fld>
            <a:endParaRPr lang="hr-HR"/>
          </a:p>
        </p:txBody>
      </p:sp>
      <p:sp>
        <p:nvSpPr>
          <p:cNvPr id="3" name="Footer Placeholder 4"/>
          <p:cNvSpPr>
            <a:spLocks noGrp="1"/>
          </p:cNvSpPr>
          <p:nvPr>
            <p:ph type="ftr" sz="quarter" idx="11"/>
          </p:nvPr>
        </p:nvSpPr>
        <p:spPr/>
        <p:txBody>
          <a:bodyPr/>
          <a:lstStyle>
            <a:lvl1pPr>
              <a:defRPr/>
            </a:lvl1pPr>
          </a:lstStyle>
          <a:p>
            <a:pPr>
              <a:defRPr/>
            </a:pPr>
            <a:endParaRPr lang="hr-HR"/>
          </a:p>
        </p:txBody>
      </p:sp>
      <p:sp>
        <p:nvSpPr>
          <p:cNvPr id="4" name="Slide Number Placeholder 5"/>
          <p:cNvSpPr>
            <a:spLocks noGrp="1"/>
          </p:cNvSpPr>
          <p:nvPr>
            <p:ph type="sldNum" sz="quarter" idx="12"/>
          </p:nvPr>
        </p:nvSpPr>
        <p:spPr/>
        <p:txBody>
          <a:bodyPr/>
          <a:lstStyle>
            <a:lvl1pPr>
              <a:defRPr/>
            </a:lvl1pPr>
          </a:lstStyle>
          <a:p>
            <a:pPr>
              <a:defRPr/>
            </a:pPr>
            <a:fld id="{A8C95216-625C-4FE1-8DF1-9214ED290C1E}"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F73F2B-3E2B-4DB6-BAA9-961A34F30C56}" type="datetimeFigureOut">
              <a:rPr lang="sr-Latn-CS"/>
              <a:pPr>
                <a:defRPr/>
              </a:pPr>
              <a:t>22.11.2013</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56840ACB-7AFC-4231-A3C2-1C445206A802}"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9055F1-C9FD-4054-A8AA-FE6EA873953E}" type="datetimeFigureOut">
              <a:rPr lang="sr-Latn-CS"/>
              <a:pPr>
                <a:defRPr/>
              </a:pPr>
              <a:t>22.11.2013</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9EDE04A3-E366-4603-AF61-F53B71E56E39}"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5000"/>
            <a:lum/>
          </a:blip>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28750" y="274638"/>
            <a:ext cx="72580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hr-HR" dirty="0"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r-HR"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B496007-426F-45E9-81D1-BFEC3999BCCA}" type="datetimeFigureOut">
              <a:rPr lang="sr-Latn-CS"/>
              <a:pPr>
                <a:defRPr/>
              </a:pPr>
              <a:t>22.11.2013</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r-H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C80A5A7-25C2-42ED-B1D9-FC185F9642DF}" type="slidenum">
              <a:rPr lang="hr-HR"/>
              <a:pPr>
                <a:defRPr/>
              </a:pPr>
              <a:t>‹#›</a:t>
            </a:fld>
            <a:endParaRPr lang="hr-HR" dirty="0"/>
          </a:p>
        </p:txBody>
      </p:sp>
      <p:pic>
        <p:nvPicPr>
          <p:cNvPr id="8" name="Picture 1"/>
          <p:cNvPicPr>
            <a:picLocks noChangeAspect="1" noChangeArrowheads="1"/>
          </p:cNvPicPr>
          <p:nvPr userDrawn="1"/>
        </p:nvPicPr>
        <p:blipFill>
          <a:blip r:embed="rId14" cstate="print">
            <a:clrChange>
              <a:clrFrom>
                <a:srgbClr val="FFFFFF"/>
              </a:clrFrom>
              <a:clrTo>
                <a:srgbClr val="FFFFFF">
                  <a:alpha val="0"/>
                </a:srgbClr>
              </a:clrTo>
            </a:clrChange>
          </a:blip>
          <a:srcRect/>
          <a:stretch>
            <a:fillRect/>
          </a:stretch>
        </p:blipFill>
        <p:spPr bwMode="auto">
          <a:xfrm>
            <a:off x="142844" y="5643578"/>
            <a:ext cx="746293" cy="121442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0" fontAlgn="base" hangingPunct="0">
        <a:spcBef>
          <a:spcPct val="0"/>
        </a:spcBef>
        <a:spcAft>
          <a:spcPct val="0"/>
        </a:spcAft>
        <a:defRPr sz="4400" b="1" kern="1200" baseline="0">
          <a:solidFill>
            <a:srgbClr val="A50021"/>
          </a:solidFill>
          <a:effectLst/>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H:\lindjo%2020%20sec..mp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G:\Revelin.wm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355976" y="5013176"/>
            <a:ext cx="4119367" cy="1528019"/>
          </a:xfrm>
        </p:spPr>
        <p:txBody>
          <a:bodyPr rtlCol="0">
            <a:noAutofit/>
          </a:bodyPr>
          <a:lstStyle/>
          <a:p>
            <a:pPr eaLnBrk="1" fontAlgn="auto" hangingPunct="1">
              <a:spcAft>
                <a:spcPts val="0"/>
              </a:spcAft>
              <a:buFont typeface="Arial" pitchFamily="34" charset="0"/>
              <a:buNone/>
              <a:defRPr/>
            </a:pPr>
            <a:r>
              <a:rPr lang="en-US" sz="2800" dirty="0" smtClean="0">
                <a:solidFill>
                  <a:schemeClr val="tx1">
                    <a:lumMod val="75000"/>
                    <a:lumOff val="25000"/>
                  </a:schemeClr>
                </a:solidFill>
                <a:latin typeface="Times New Roman" pitchFamily="18" charset="0"/>
                <a:cs typeface="Times New Roman" pitchFamily="18" charset="0"/>
              </a:rPr>
              <a:t>A</a:t>
            </a:r>
            <a:r>
              <a:rPr lang="hr-HR" sz="2800" dirty="0" err="1" smtClean="0">
                <a:solidFill>
                  <a:schemeClr val="tx1">
                    <a:lumMod val="75000"/>
                    <a:lumOff val="25000"/>
                  </a:schemeClr>
                </a:solidFill>
                <a:latin typeface="Times New Roman" pitchFamily="18" charset="0"/>
                <a:cs typeface="Times New Roman" pitchFamily="18" charset="0"/>
              </a:rPr>
              <a:t>ndro</a:t>
            </a:r>
            <a:r>
              <a:rPr lang="en-US" sz="2800" dirty="0" smtClean="0">
                <a:solidFill>
                  <a:schemeClr val="tx1">
                    <a:lumMod val="75000"/>
                    <a:lumOff val="25000"/>
                  </a:schemeClr>
                </a:solidFill>
                <a:latin typeface="Times New Roman" pitchFamily="18" charset="0"/>
                <a:cs typeface="Times New Roman" pitchFamily="18" charset="0"/>
              </a:rPr>
              <a:t> Vlahu</a:t>
            </a:r>
            <a:r>
              <a:rPr lang="hr-HR" sz="2800" dirty="0" smtClean="0">
                <a:solidFill>
                  <a:schemeClr val="tx1">
                    <a:lumMod val="75000"/>
                    <a:lumOff val="25000"/>
                  </a:schemeClr>
                </a:solidFill>
                <a:latin typeface="Times New Roman" pitchFamily="18" charset="0"/>
                <a:cs typeface="Times New Roman" pitchFamily="18" charset="0"/>
              </a:rPr>
              <a:t>šić, </a:t>
            </a:r>
          </a:p>
          <a:p>
            <a:pPr eaLnBrk="1" fontAlgn="auto" hangingPunct="1">
              <a:spcAft>
                <a:spcPts val="0"/>
              </a:spcAft>
              <a:buFont typeface="Arial" pitchFamily="34" charset="0"/>
              <a:buNone/>
              <a:defRPr/>
            </a:pPr>
            <a:r>
              <a:rPr lang="hr-HR" sz="2800" dirty="0" err="1" smtClean="0">
                <a:solidFill>
                  <a:schemeClr val="tx1">
                    <a:lumMod val="75000"/>
                    <a:lumOff val="25000"/>
                  </a:schemeClr>
                </a:solidFill>
                <a:latin typeface="Times New Roman" pitchFamily="18" charset="0"/>
                <a:cs typeface="Times New Roman" pitchFamily="18" charset="0"/>
              </a:rPr>
              <a:t>Mayor</a:t>
            </a:r>
            <a:r>
              <a:rPr lang="hr-HR" sz="2800" dirty="0" smtClean="0">
                <a:solidFill>
                  <a:schemeClr val="tx1">
                    <a:lumMod val="75000"/>
                    <a:lumOff val="25000"/>
                  </a:schemeClr>
                </a:solidFill>
                <a:latin typeface="Times New Roman" pitchFamily="18" charset="0"/>
                <a:cs typeface="Times New Roman" pitchFamily="18" charset="0"/>
              </a:rPr>
              <a:t> </a:t>
            </a:r>
            <a:r>
              <a:rPr lang="hr-HR" sz="2800" dirty="0" err="1" smtClean="0">
                <a:solidFill>
                  <a:schemeClr val="tx1">
                    <a:lumMod val="75000"/>
                    <a:lumOff val="25000"/>
                  </a:schemeClr>
                </a:solidFill>
                <a:latin typeface="Times New Roman" pitchFamily="18" charset="0"/>
                <a:cs typeface="Times New Roman" pitchFamily="18" charset="0"/>
              </a:rPr>
              <a:t>of</a:t>
            </a:r>
            <a:r>
              <a:rPr lang="hr-HR" sz="2800" dirty="0" smtClean="0">
                <a:solidFill>
                  <a:schemeClr val="tx1">
                    <a:lumMod val="75000"/>
                    <a:lumOff val="25000"/>
                  </a:schemeClr>
                </a:solidFill>
                <a:latin typeface="Times New Roman" pitchFamily="18" charset="0"/>
                <a:cs typeface="Times New Roman" pitchFamily="18" charset="0"/>
              </a:rPr>
              <a:t> Dubrovnik</a:t>
            </a:r>
            <a:endParaRPr lang="en-US" sz="2800" dirty="0" smtClean="0">
              <a:solidFill>
                <a:schemeClr val="tx1">
                  <a:lumMod val="75000"/>
                  <a:lumOff val="25000"/>
                </a:schemeClr>
              </a:solidFill>
              <a:latin typeface="Times New Roman" pitchFamily="18" charset="0"/>
              <a:cs typeface="Times New Roman" pitchFamily="18" charset="0"/>
            </a:endParaRPr>
          </a:p>
        </p:txBody>
      </p:sp>
      <p:sp>
        <p:nvSpPr>
          <p:cNvPr id="5" name="Rectangle 4"/>
          <p:cNvSpPr/>
          <p:nvPr/>
        </p:nvSpPr>
        <p:spPr>
          <a:xfrm>
            <a:off x="857224" y="1700808"/>
            <a:ext cx="7819232" cy="2600712"/>
          </a:xfrm>
          <a:prstGeom prst="rect">
            <a:avLst/>
          </a:prstGeom>
        </p:spPr>
        <p:txBody>
          <a:bodyPr wrap="square">
            <a:spAutoFit/>
          </a:bodyPr>
          <a:lstStyle/>
          <a:p>
            <a:r>
              <a:rPr lang="hr-HR" sz="4500" b="1" dirty="0"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Dubrovnik: </a:t>
            </a:r>
          </a:p>
          <a:p>
            <a:r>
              <a:rPr lang="hr-HR" sz="4500" b="1" dirty="0" err="1"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Financing</a:t>
            </a:r>
            <a:r>
              <a:rPr lang="hr-HR" sz="4500" b="1" dirty="0"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 the </a:t>
            </a:r>
            <a:r>
              <a:rPr lang="hr-HR" sz="4500" b="1" dirty="0" err="1"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Renewal</a:t>
            </a:r>
            <a:r>
              <a:rPr lang="hr-HR" sz="4500" b="1" dirty="0"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 </a:t>
            </a:r>
            <a:r>
              <a:rPr lang="hr-HR" sz="4500" b="1" dirty="0" err="1"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of</a:t>
            </a:r>
            <a:r>
              <a:rPr lang="hr-HR" sz="4500" b="1" dirty="0"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 </a:t>
            </a:r>
            <a:r>
              <a:rPr lang="hr-HR" sz="4500" b="1" dirty="0" err="1"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Historical</a:t>
            </a:r>
            <a:r>
              <a:rPr lang="hr-HR" sz="4500" b="1" dirty="0"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 </a:t>
            </a:r>
            <a:r>
              <a:rPr lang="hr-HR" sz="4500" b="1" dirty="0" err="1" smtClean="0">
                <a:solidFill>
                  <a:srgbClr val="A50021"/>
                </a:solidFill>
                <a:effectLst>
                  <a:outerShdw blurRad="38100" dist="38100" dir="2700000" algn="tl">
                    <a:srgbClr val="000000">
                      <a:alpha val="43137"/>
                    </a:srgbClr>
                  </a:outerShdw>
                </a:effectLst>
                <a:latin typeface="Times New Roman" pitchFamily="18" charset="0"/>
                <a:cs typeface="Times New Roman" pitchFamily="18" charset="0"/>
              </a:rPr>
              <a:t>Buildings</a:t>
            </a:r>
            <a:r>
              <a:rPr lang="hr-HR" sz="2800" b="1" dirty="0" smtClean="0">
                <a:solidFill>
                  <a:schemeClr val="tx1">
                    <a:lumMod val="85000"/>
                    <a:lumOff val="15000"/>
                  </a:schemeClr>
                </a:solidFill>
                <a:latin typeface="Times New Roman" pitchFamily="18" charset="0"/>
                <a:cs typeface="Times New Roman" pitchFamily="18" charset="0"/>
              </a:rPr>
              <a:t/>
            </a:r>
            <a:br>
              <a:rPr lang="hr-HR" sz="2800" b="1" dirty="0" smtClean="0">
                <a:solidFill>
                  <a:schemeClr val="tx1">
                    <a:lumMod val="85000"/>
                    <a:lumOff val="15000"/>
                  </a:schemeClr>
                </a:solidFill>
                <a:latin typeface="Times New Roman" pitchFamily="18" charset="0"/>
                <a:cs typeface="Times New Roman" pitchFamily="18" charset="0"/>
              </a:rPr>
            </a:br>
            <a:r>
              <a:rPr lang="hr-HR" sz="2800" b="1" dirty="0" smtClean="0">
                <a:solidFill>
                  <a:schemeClr val="tx1">
                    <a:lumMod val="85000"/>
                    <a:lumOff val="15000"/>
                  </a:schemeClr>
                </a:solidFill>
                <a:latin typeface="Times New Roman" pitchFamily="18" charset="0"/>
                <a:cs typeface="Times New Roman" pitchFamily="18" charset="0"/>
              </a:rPr>
              <a:t>	</a:t>
            </a:r>
            <a:endParaRPr lang="hr-HR" sz="2000" dirty="0">
              <a:effectLst>
                <a:reflection blurRad="6350" stA="60000" endA="900" endPos="58000" dir="5400000" sy="-100000" algn="bl" rotWithShape="0"/>
              </a:effectLst>
              <a:latin typeface="Times New Roman" pitchFamily="18" charset="0"/>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57158" y="274638"/>
            <a:ext cx="8786842" cy="1143000"/>
          </a:xfrm>
        </p:spPr>
        <p:txBody>
          <a:bodyPr/>
          <a:lstStyle/>
          <a:p>
            <a:pPr eaLnBrk="1" hangingPunct="1"/>
            <a:r>
              <a:rPr lang="hr-HR" dirty="0">
                <a:latin typeface="Times New Roman" pitchFamily="18" charset="0"/>
                <a:cs typeface="Times New Roman" pitchFamily="18" charset="0"/>
              </a:rPr>
              <a:t>In Conclusion</a:t>
            </a:r>
            <a:endParaRPr lang="hr-HR" dirty="0" smtClean="0">
              <a:latin typeface="Times New Roman" pitchFamily="18" charset="0"/>
              <a:cs typeface="Times New Roman" pitchFamily="18" charset="0"/>
            </a:endParaRPr>
          </a:p>
        </p:txBody>
      </p:sp>
      <p:sp>
        <p:nvSpPr>
          <p:cNvPr id="22531" name="Content Placeholder 2"/>
          <p:cNvSpPr>
            <a:spLocks noGrp="1"/>
          </p:cNvSpPr>
          <p:nvPr>
            <p:ph idx="1"/>
          </p:nvPr>
        </p:nvSpPr>
        <p:spPr>
          <a:xfrm>
            <a:off x="457200" y="1600200"/>
            <a:ext cx="8043890" cy="4614882"/>
          </a:xfrm>
        </p:spPr>
        <p:txBody>
          <a:bodyPr>
            <a:normAutofit/>
          </a:bodyPr>
          <a:lstStyle/>
          <a:p>
            <a:pPr eaLnBrk="1" hangingPunct="1"/>
            <a:endParaRPr lang="en-US" sz="2000" dirty="0">
              <a:latin typeface="Times New Roman" pitchFamily="18" charset="0"/>
              <a:cs typeface="Times New Roman" pitchFamily="18" charset="0"/>
            </a:endParaRPr>
          </a:p>
          <a:p>
            <a:pPr eaLnBrk="1" hangingPunct="1"/>
            <a:r>
              <a:rPr lang="en-US" sz="2000" dirty="0">
                <a:latin typeface="Times New Roman" pitchFamily="18" charset="0"/>
                <a:cs typeface="Times New Roman" pitchFamily="18" charset="0"/>
              </a:rPr>
              <a:t>A Ruling to place historical buildings at the service of citizens and visitors</a:t>
            </a:r>
          </a:p>
          <a:p>
            <a:pPr eaLnBrk="1" hangingPunct="1"/>
            <a:r>
              <a:rPr lang="en-US" sz="2000" dirty="0">
                <a:latin typeface="Times New Roman" pitchFamily="18" charset="0"/>
                <a:cs typeface="Times New Roman" pitchFamily="18" charset="0"/>
              </a:rPr>
              <a:t>Over 350,000 people are expected to visit Fort </a:t>
            </a:r>
            <a:r>
              <a:rPr lang="en-US" sz="2000" dirty="0" err="1">
                <a:latin typeface="Times New Roman" pitchFamily="18" charset="0"/>
                <a:cs typeface="Times New Roman" pitchFamily="18" charset="0"/>
              </a:rPr>
              <a:t>Revelin</a:t>
            </a:r>
            <a:r>
              <a:rPr lang="en-US" sz="2000" dirty="0">
                <a:latin typeface="Times New Roman" pitchFamily="18" charset="0"/>
                <a:cs typeface="Times New Roman" pitchFamily="18" charset="0"/>
              </a:rPr>
              <a:t> and </a:t>
            </a:r>
            <a:r>
              <a:rPr lang="en-US" sz="2000" dirty="0" err="1">
                <a:latin typeface="Times New Roman" pitchFamily="18" charset="0"/>
                <a:cs typeface="Times New Roman" pitchFamily="18" charset="0"/>
              </a:rPr>
              <a:t>Lazareti</a:t>
            </a:r>
            <a:r>
              <a:rPr lang="en-US" sz="2000" dirty="0">
                <a:latin typeface="Times New Roman" pitchFamily="18" charset="0"/>
                <a:cs typeface="Times New Roman" pitchFamily="18" charset="0"/>
              </a:rPr>
              <a:t> annually</a:t>
            </a:r>
          </a:p>
          <a:p>
            <a:pPr eaLnBrk="1" hangingPunct="1"/>
            <a:endParaRPr lang="en-US" sz="2000" dirty="0">
              <a:latin typeface="Times New Roman" pitchFamily="18" charset="0"/>
              <a:cs typeface="Times New Roman" pitchFamily="18" charset="0"/>
            </a:endParaRPr>
          </a:p>
          <a:p>
            <a:pPr eaLnBrk="1" hangingPunct="1"/>
            <a:r>
              <a:rPr lang="en-US" sz="2000" dirty="0">
                <a:latin typeface="Times New Roman" pitchFamily="18" charset="0"/>
                <a:cs typeface="Times New Roman" pitchFamily="18" charset="0"/>
              </a:rPr>
              <a:t>Sustainable development – self-financing</a:t>
            </a:r>
          </a:p>
          <a:p>
            <a:pPr eaLnBrk="1" hangingPunct="1"/>
            <a:r>
              <a:rPr lang="en-US" sz="2000" dirty="0">
                <a:latin typeface="Times New Roman" pitchFamily="18" charset="0"/>
                <a:cs typeface="Times New Roman" pitchFamily="18" charset="0"/>
              </a:rPr>
              <a:t>Civil Society usage</a:t>
            </a:r>
          </a:p>
          <a:p>
            <a:pPr eaLnBrk="1" hangingPunct="1"/>
            <a:r>
              <a:rPr lang="en-US" sz="2000" dirty="0">
                <a:latin typeface="Times New Roman" pitchFamily="18" charset="0"/>
                <a:cs typeface="Times New Roman" pitchFamily="18" charset="0"/>
              </a:rPr>
              <a:t>Commercial purposes</a:t>
            </a:r>
          </a:p>
          <a:p>
            <a:pPr eaLnBrk="1" hangingPunct="1"/>
            <a:r>
              <a:rPr lang="en-US" sz="2000" dirty="0">
                <a:latin typeface="Times New Roman" pitchFamily="18" charset="0"/>
                <a:cs typeface="Times New Roman" pitchFamily="18" charset="0"/>
              </a:rPr>
              <a:t>Promotion of historic Dubrovnik</a:t>
            </a:r>
          </a:p>
          <a:p>
            <a:pPr eaLnBrk="1" hangingPunct="1"/>
            <a:endParaRPr lang="en-US" sz="2000" dirty="0">
              <a:latin typeface="Times New Roman" pitchFamily="18" charset="0"/>
              <a:cs typeface="Times New Roman" pitchFamily="18" charset="0"/>
            </a:endParaRPr>
          </a:p>
          <a:p>
            <a:pPr eaLnBrk="1" hangingPunct="1"/>
            <a:endParaRPr lang="en-US" sz="2000" dirty="0">
              <a:latin typeface="Times New Roman" pitchFamily="18" charset="0"/>
              <a:cs typeface="Times New Roman" pitchFamily="18" charset="0"/>
            </a:endParaRPr>
          </a:p>
          <a:p>
            <a:pPr eaLnBrk="1" hangingPunct="1"/>
            <a:endParaRPr lang="hr-HR"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lindjo 20 sec..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85852" y="274638"/>
            <a:ext cx="7400948" cy="1143000"/>
          </a:xfrm>
        </p:spPr>
        <p:txBody>
          <a:bodyPr/>
          <a:lstStyle/>
          <a:p>
            <a:pPr eaLnBrk="1" hangingPunct="1"/>
            <a:r>
              <a:rPr lang="hr-HR" b="1" dirty="0" smtClean="0">
                <a:latin typeface="Times New Roman" pitchFamily="18" charset="0"/>
                <a:cs typeface="Times New Roman" pitchFamily="18" charset="0"/>
              </a:rPr>
              <a:t>Preserving</a:t>
            </a:r>
            <a:r>
              <a:rPr lang="en-US" b="1" dirty="0" smtClean="0">
                <a:latin typeface="Times New Roman" pitchFamily="18" charset="0"/>
                <a:cs typeface="Times New Roman" pitchFamily="18" charset="0"/>
              </a:rPr>
              <a:t> the Way of Life</a:t>
            </a:r>
            <a:endParaRPr lang="hr-HR" b="1" dirty="0" smtClean="0">
              <a:latin typeface="Times New Roman" pitchFamily="18" charset="0"/>
              <a:cs typeface="Times New Roman" pitchFamily="18" charset="0"/>
            </a:endParaRPr>
          </a:p>
        </p:txBody>
      </p:sp>
      <p:sp>
        <p:nvSpPr>
          <p:cNvPr id="4099" name="Content Placeholder 2"/>
          <p:cNvSpPr>
            <a:spLocks noGrp="1"/>
          </p:cNvSpPr>
          <p:nvPr>
            <p:ph idx="1"/>
          </p:nvPr>
        </p:nvSpPr>
        <p:spPr>
          <a:xfrm>
            <a:off x="179512" y="1596086"/>
            <a:ext cx="5286412" cy="4462760"/>
          </a:xfrm>
        </p:spPr>
        <p:txBody>
          <a:bodyPr/>
          <a:lstStyle/>
          <a:p>
            <a:pPr eaLnBrk="1" hangingPunct="1"/>
            <a:r>
              <a:rPr lang="en-US" sz="2000" dirty="0">
                <a:latin typeface="Times New Roman" pitchFamily="18" charset="0"/>
                <a:cs typeface="Times New Roman" pitchFamily="18" charset="0"/>
              </a:rPr>
              <a:t>The astonishing city of stone is surrounded by stone walls 1,940 m in length</a:t>
            </a:r>
          </a:p>
          <a:p>
            <a:pPr eaLnBrk="1" hangingPunct="1"/>
            <a:endParaRPr lang="hr-HR" sz="2000" dirty="0" smtClean="0">
              <a:latin typeface="Times New Roman" pitchFamily="18" charset="0"/>
              <a:cs typeface="Times New Roman" pitchFamily="18" charset="0"/>
            </a:endParaRPr>
          </a:p>
          <a:p>
            <a:pPr eaLnBrk="1" hangingPunct="1"/>
            <a:r>
              <a:rPr lang="hr-HR" sz="2000" dirty="0" smtClean="0">
                <a:latin typeface="Times New Roman" pitchFamily="18" charset="0"/>
                <a:cs typeface="Times New Roman" pitchFamily="18" charset="0"/>
              </a:rPr>
              <a:t>O</a:t>
            </a:r>
            <a:r>
              <a:rPr lang="en-US" sz="2000" dirty="0" smtClean="0">
                <a:latin typeface="Times New Roman" pitchFamily="18" charset="0"/>
                <a:cs typeface="Times New Roman" pitchFamily="18" charset="0"/>
              </a:rPr>
              <a:t>ne of the most grandiose fortification monuments in Europe</a:t>
            </a:r>
            <a:endParaRPr lang="hr-HR" sz="2000" dirty="0" smtClean="0">
              <a:latin typeface="Times New Roman" pitchFamily="18" charset="0"/>
              <a:cs typeface="Times New Roman" pitchFamily="18" charset="0"/>
            </a:endParaRPr>
          </a:p>
          <a:p>
            <a:pPr eaLnBrk="1" hangingPunct="1"/>
            <a:endParaRPr lang="hr-HR"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The first fortifications were built already in the 8th century, but the most intense construction took place from the mid-15th to the end of the 16th century</a:t>
            </a:r>
            <a:endParaRPr lang="hr-HR" sz="2000" dirty="0" smtClean="0">
              <a:latin typeface="Times New Roman" pitchFamily="18" charset="0"/>
              <a:cs typeface="Times New Roman" pitchFamily="18" charset="0"/>
            </a:endParaRPr>
          </a:p>
          <a:p>
            <a:pPr eaLnBrk="1" hangingPunct="1"/>
            <a:endParaRPr lang="hr-HR" sz="2000" dirty="0" smtClean="0">
              <a:latin typeface="Times New Roman" pitchFamily="18" charset="0"/>
              <a:cs typeface="Times New Roman" pitchFamily="18" charset="0"/>
            </a:endParaRPr>
          </a:p>
          <a:p>
            <a:pPr eaLnBrk="1" hangingPunct="1"/>
            <a:r>
              <a:rPr lang="en-US" sz="2000" dirty="0" smtClean="0">
                <a:latin typeface="Times New Roman" pitchFamily="18" charset="0"/>
                <a:cs typeface="Times New Roman" pitchFamily="18" charset="0"/>
              </a:rPr>
              <a:t>The main wall </a:t>
            </a:r>
            <a:r>
              <a:rPr lang="hr-HR" sz="2000" dirty="0" err="1" smtClean="0">
                <a:latin typeface="Times New Roman" pitchFamily="18" charset="0"/>
                <a:cs typeface="Times New Roman" pitchFamily="18" charset="0"/>
              </a:rPr>
              <a:t>has</a:t>
            </a:r>
            <a:r>
              <a:rPr lang="hr-HR" sz="2000" dirty="0" smtClean="0">
                <a:latin typeface="Times New Roman" pitchFamily="18" charset="0"/>
                <a:cs typeface="Times New Roman" pitchFamily="18" charset="0"/>
              </a:rPr>
              <a:t> 18 </a:t>
            </a:r>
            <a:r>
              <a:rPr lang="en-US" sz="2000" dirty="0" smtClean="0">
                <a:latin typeface="Times New Roman" pitchFamily="18" charset="0"/>
                <a:cs typeface="Times New Roman" pitchFamily="18" charset="0"/>
              </a:rPr>
              <a:t>fortifications</a:t>
            </a:r>
            <a:r>
              <a:rPr lang="hr-HR"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4 bastions</a:t>
            </a:r>
            <a:r>
              <a:rPr lang="hr-HR" sz="2000" dirty="0" smtClean="0">
                <a:latin typeface="Times New Roman" pitchFamily="18" charset="0"/>
                <a:cs typeface="Times New Roman" pitchFamily="18" charset="0"/>
              </a:rPr>
              <a:t> </a:t>
            </a:r>
            <a:r>
              <a:rPr lang="hr-HR" sz="2000" dirty="0" err="1" smtClean="0">
                <a:latin typeface="Times New Roman" pitchFamily="18" charset="0"/>
                <a:cs typeface="Times New Roman" pitchFamily="18" charset="0"/>
              </a:rPr>
              <a:t>and</a:t>
            </a:r>
            <a:r>
              <a:rPr lang="hr-HR" sz="2000" dirty="0" smtClean="0">
                <a:latin typeface="Times New Roman" pitchFamily="18" charset="0"/>
                <a:cs typeface="Times New Roman" pitchFamily="18" charset="0"/>
              </a:rPr>
              <a:t> 3 </a:t>
            </a:r>
            <a:r>
              <a:rPr lang="en-US" sz="2000" dirty="0" smtClean="0">
                <a:latin typeface="Times New Roman" pitchFamily="18" charset="0"/>
                <a:cs typeface="Times New Roman" pitchFamily="18" charset="0"/>
              </a:rPr>
              <a:t>entrances to the city ramparts</a:t>
            </a:r>
            <a:endParaRPr lang="hr-HR" sz="2000" dirty="0" smtClean="0">
              <a:latin typeface="Times New Roman" pitchFamily="18" charset="0"/>
              <a:cs typeface="Times New Roman" pitchFamily="18" charset="0"/>
            </a:endParaRPr>
          </a:p>
        </p:txBody>
      </p:sp>
      <p:pic>
        <p:nvPicPr>
          <p:cNvPr id="6" name="Picture 5" descr="dubrovnikzrak.jpg"/>
          <p:cNvPicPr>
            <a:picLocks noChangeAspect="1"/>
          </p:cNvPicPr>
          <p:nvPr/>
        </p:nvPicPr>
        <p:blipFill>
          <a:blip r:embed="rId2" cstate="print"/>
          <a:stretch>
            <a:fillRect/>
          </a:stretch>
        </p:blipFill>
        <p:spPr>
          <a:xfrm>
            <a:off x="5643570" y="1571612"/>
            <a:ext cx="3500430" cy="2714644"/>
          </a:xfrm>
          <a:prstGeom prst="rect">
            <a:avLst/>
          </a:prstGeom>
        </p:spPr>
      </p:pic>
      <p:pic>
        <p:nvPicPr>
          <p:cNvPr id="7" name="Picture 6" descr="dubrovnikporp.jpg"/>
          <p:cNvPicPr>
            <a:picLocks noChangeAspect="1"/>
          </p:cNvPicPr>
          <p:nvPr/>
        </p:nvPicPr>
        <p:blipFill>
          <a:blip r:embed="rId3" cstate="print"/>
          <a:stretch>
            <a:fillRect/>
          </a:stretch>
        </p:blipFill>
        <p:spPr>
          <a:xfrm>
            <a:off x="5643538" y="4324769"/>
            <a:ext cx="3500462" cy="253323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hr-HR" dirty="0" smtClean="0">
                <a:latin typeface="Times New Roman" pitchFamily="18" charset="0"/>
                <a:cs typeface="Times New Roman" pitchFamily="18" charset="0"/>
              </a:rPr>
              <a:t>Fort Revelin</a:t>
            </a:r>
          </a:p>
        </p:txBody>
      </p:sp>
      <p:sp>
        <p:nvSpPr>
          <p:cNvPr id="5123" name="Content Placeholder 2"/>
          <p:cNvSpPr>
            <a:spLocks noGrp="1"/>
          </p:cNvSpPr>
          <p:nvPr>
            <p:ph idx="1"/>
          </p:nvPr>
        </p:nvSpPr>
        <p:spPr>
          <a:xfrm>
            <a:off x="457200" y="1600200"/>
            <a:ext cx="8291264" cy="3194721"/>
          </a:xfrm>
        </p:spPr>
        <p:txBody>
          <a:bodyPr/>
          <a:lstStyle/>
          <a:p>
            <a:r>
              <a:rPr lang="en-US" sz="2400" dirty="0" smtClean="0">
                <a:latin typeface="Times New Roman" pitchFamily="18" charset="0"/>
                <a:cs typeface="Times New Roman" pitchFamily="18" charset="0"/>
              </a:rPr>
              <a:t>The fort</a:t>
            </a:r>
            <a:r>
              <a:rPr lang="hr-HR" sz="2400" dirty="0" smtClean="0">
                <a:latin typeface="Times New Roman" pitchFamily="18" charset="0"/>
                <a:cs typeface="Times New Roman" pitchFamily="18" charset="0"/>
              </a:rPr>
              <a:t> Revelin</a:t>
            </a:r>
            <a:r>
              <a:rPr lang="en-US" sz="2400" dirty="0" smtClean="0">
                <a:latin typeface="Times New Roman" pitchFamily="18" charset="0"/>
                <a:cs typeface="Times New Roman" pitchFamily="18" charset="0"/>
              </a:rPr>
              <a:t> protected both the eastern part of the City from mainland and the entrance to the City </a:t>
            </a:r>
            <a:r>
              <a:rPr lang="en-US" sz="2400" dirty="0" err="1" smtClean="0">
                <a:latin typeface="Times New Roman" pitchFamily="18" charset="0"/>
                <a:cs typeface="Times New Roman" pitchFamily="18" charset="0"/>
              </a:rPr>
              <a:t>Harbour</a:t>
            </a:r>
            <a:r>
              <a:rPr lang="en-US" sz="2400" dirty="0" smtClean="0">
                <a:latin typeface="Times New Roman" pitchFamily="18" charset="0"/>
                <a:cs typeface="Times New Roman" pitchFamily="18" charset="0"/>
              </a:rPr>
              <a:t>. </a:t>
            </a:r>
            <a:r>
              <a:rPr lang="hr-HR"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lower part of the fort was built in 1463, in the shape the City model held by St. </a:t>
            </a:r>
            <a:r>
              <a:rPr lang="en-US" sz="2400" dirty="0" err="1" smtClean="0">
                <a:latin typeface="Times New Roman" pitchFamily="18" charset="0"/>
                <a:cs typeface="Times New Roman" pitchFamily="18" charset="0"/>
              </a:rPr>
              <a:t>Blaise</a:t>
            </a:r>
            <a:endParaRPr lang="hr-HR"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The fort contains a permanent exhibition of the Museum of Archeology, as well as a virtual museum.</a:t>
            </a:r>
          </a:p>
          <a:p>
            <a:r>
              <a:rPr lang="en-US" sz="2400" dirty="0">
                <a:latin typeface="Times New Roman" pitchFamily="18" charset="0"/>
                <a:cs typeface="Times New Roman" pitchFamily="18" charset="0"/>
              </a:rPr>
              <a:t>Fort </a:t>
            </a:r>
            <a:r>
              <a:rPr lang="en-US" sz="2400" dirty="0" err="1">
                <a:latin typeface="Times New Roman" pitchFamily="18" charset="0"/>
                <a:cs typeface="Times New Roman" pitchFamily="18" charset="0"/>
              </a:rPr>
              <a:t>Revelin</a:t>
            </a:r>
            <a:r>
              <a:rPr lang="en-US" sz="2400" dirty="0">
                <a:latin typeface="Times New Roman" pitchFamily="18" charset="0"/>
                <a:cs typeface="Times New Roman" pitchFamily="18" charset="0"/>
              </a:rPr>
              <a:t> was completely renovated from 2002-2004</a:t>
            </a: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endParaRPr lang="hr-HR" sz="2400" dirty="0" smtClean="0">
              <a:latin typeface="Times New Roman" pitchFamily="18" charset="0"/>
              <a:cs typeface="Times New Roman" pitchFamily="18" charset="0"/>
            </a:endParaRPr>
          </a:p>
        </p:txBody>
      </p:sp>
      <p:pic>
        <p:nvPicPr>
          <p:cNvPr id="8" name="Picture 7" descr="arheoloski-3.jpg"/>
          <p:cNvPicPr>
            <a:picLocks noChangeAspect="1"/>
          </p:cNvPicPr>
          <p:nvPr/>
        </p:nvPicPr>
        <p:blipFill>
          <a:blip r:embed="rId2" cstate="print"/>
          <a:stretch>
            <a:fillRect/>
          </a:stretch>
        </p:blipFill>
        <p:spPr>
          <a:xfrm>
            <a:off x="0" y="5000636"/>
            <a:ext cx="7215206" cy="1857364"/>
          </a:xfrm>
          <a:prstGeom prst="rect">
            <a:avLst/>
          </a:prstGeom>
        </p:spPr>
      </p:pic>
      <p:pic>
        <p:nvPicPr>
          <p:cNvPr id="9" name="Picture 8" descr="revelin.jpg"/>
          <p:cNvPicPr>
            <a:picLocks noChangeAspect="1"/>
          </p:cNvPicPr>
          <p:nvPr/>
        </p:nvPicPr>
        <p:blipFill>
          <a:blip r:embed="rId3" cstate="print"/>
          <a:stretch>
            <a:fillRect/>
          </a:stretch>
        </p:blipFill>
        <p:spPr>
          <a:xfrm>
            <a:off x="6516216" y="5000612"/>
            <a:ext cx="2775988" cy="185738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3608" y="116632"/>
            <a:ext cx="6912768" cy="926976"/>
          </a:xfrm>
        </p:spPr>
        <p:txBody>
          <a:bodyPr/>
          <a:lstStyle/>
          <a:p>
            <a:r>
              <a:rPr lang="hr-HR" dirty="0" smtClean="0">
                <a:latin typeface="Times New Roman" pitchFamily="18" charset="0"/>
                <a:cs typeface="Times New Roman" pitchFamily="18" charset="0"/>
              </a:rPr>
              <a:t>Revelin Night Club</a:t>
            </a:r>
          </a:p>
        </p:txBody>
      </p:sp>
      <p:sp>
        <p:nvSpPr>
          <p:cNvPr id="6147" name="Content Placeholder 2"/>
          <p:cNvSpPr>
            <a:spLocks noGrp="1"/>
          </p:cNvSpPr>
          <p:nvPr>
            <p:ph idx="1"/>
          </p:nvPr>
        </p:nvSpPr>
        <p:spPr>
          <a:xfrm>
            <a:off x="5002379" y="912449"/>
            <a:ext cx="4085733" cy="5711877"/>
          </a:xfrm>
        </p:spPr>
        <p:txBody>
          <a:bodyPr/>
          <a:lstStyle/>
          <a:p>
            <a:r>
              <a:rPr lang="en-US" sz="2100" dirty="0">
                <a:latin typeface="Times New Roman" pitchFamily="18" charset="0"/>
                <a:cs typeface="Times New Roman" pitchFamily="18" charset="0"/>
              </a:rPr>
              <a:t>In the evening hours, the fort is transformed into a night life scene </a:t>
            </a:r>
            <a:br>
              <a:rPr lang="en-US" sz="2100" dirty="0">
                <a:latin typeface="Times New Roman" pitchFamily="18" charset="0"/>
                <a:cs typeface="Times New Roman" pitchFamily="18" charset="0"/>
              </a:rPr>
            </a:br>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a:t>
            </a:r>
            <a:r>
              <a:rPr lang="en-US" sz="2100" dirty="0" err="1">
                <a:latin typeface="Times New Roman" pitchFamily="18" charset="0"/>
                <a:cs typeface="Times New Roman" pitchFamily="18" charset="0"/>
              </a:rPr>
              <a:t>Revelin</a:t>
            </a:r>
            <a:r>
              <a:rPr lang="en-US" sz="2100" dirty="0">
                <a:latin typeface="Times New Roman" pitchFamily="18" charset="0"/>
                <a:cs typeface="Times New Roman" pitchFamily="18" charset="0"/>
              </a:rPr>
              <a:t> Culture Club opened in December 2010. Since then, it has hosted many famous Croatian pop stars, as well as many foreign artists. The club continues to organize various programs for all the residents and many tourists of Dubrovnik</a:t>
            </a:r>
          </a:p>
          <a:p>
            <a:endParaRPr lang="en-US" sz="2100" dirty="0">
              <a:latin typeface="Times New Roman" pitchFamily="18" charset="0"/>
              <a:cs typeface="Times New Roman" pitchFamily="18" charset="0"/>
            </a:endParaRPr>
          </a:p>
          <a:p>
            <a:r>
              <a:rPr lang="en-US" sz="2100" dirty="0">
                <a:latin typeface="Times New Roman" pitchFamily="18" charset="0"/>
                <a:cs typeface="Times New Roman" pitchFamily="18" charset="0"/>
              </a:rPr>
              <a:t>The annual revenue from rental and tickets for the City of Dubrovnik is about 500.000 Euros </a:t>
            </a:r>
          </a:p>
          <a:p>
            <a:endParaRPr lang="en-US" sz="2100" dirty="0">
              <a:latin typeface="Times New Roman" pitchFamily="18" charset="0"/>
              <a:cs typeface="Times New Roman" pitchFamily="18" charset="0"/>
            </a:endParaRPr>
          </a:p>
          <a:p>
            <a:endParaRPr lang="hr-HR" sz="2100" dirty="0" smtClean="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052735"/>
            <a:ext cx="4750859" cy="28851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60" y="4150067"/>
            <a:ext cx="4929719" cy="247425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pic>
        <p:nvPicPr>
          <p:cNvPr id="4" name="Revelin.wmv">
            <a:hlinkClick r:id="" action="ppaction://media"/>
          </p:cNvPr>
          <p:cNvPicPr>
            <a:picLocks noGrp="1" noRot="1" noChangeAspect="1"/>
          </p:cNvPicPr>
          <p:nvPr>
            <p:ph idx="1"/>
            <a:videoFile r:link="rId1"/>
          </p:nvPr>
        </p:nvPicPr>
        <p:blipFill>
          <a:blip r:embed="rId3" cstate="print"/>
          <a:stretch>
            <a:fillRect/>
          </a:stretch>
        </p:blipFill>
        <p:spPr>
          <a:xfrm>
            <a:off x="0" y="0"/>
            <a:ext cx="9143999"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0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00100" y="285728"/>
            <a:ext cx="7258050" cy="1143000"/>
          </a:xfrm>
        </p:spPr>
        <p:txBody>
          <a:bodyPr/>
          <a:lstStyle/>
          <a:p>
            <a:endParaRPr lang="hr-HR" dirty="0" smtClean="0"/>
          </a:p>
        </p:txBody>
      </p:sp>
      <p:sp>
        <p:nvSpPr>
          <p:cNvPr id="7171" name="Content Placeholder 2"/>
          <p:cNvSpPr>
            <a:spLocks noGrp="1"/>
          </p:cNvSpPr>
          <p:nvPr>
            <p:ph idx="1"/>
          </p:nvPr>
        </p:nvSpPr>
        <p:spPr>
          <a:xfrm>
            <a:off x="168875" y="332657"/>
            <a:ext cx="3686172" cy="6264696"/>
          </a:xfrm>
        </p:spPr>
        <p:txBody>
          <a:bodyPr/>
          <a:lstStyle/>
          <a:p>
            <a:r>
              <a:rPr lang="en-US" sz="2200" dirty="0" smtClean="0">
                <a:latin typeface="Times New Roman" pitchFamily="18" charset="0"/>
                <a:cs typeface="Times New Roman" pitchFamily="18" charset="0"/>
              </a:rPr>
              <a:t>In </a:t>
            </a:r>
            <a:r>
              <a:rPr lang="en-US" sz="2200" dirty="0">
                <a:latin typeface="Times New Roman" pitchFamily="18" charset="0"/>
                <a:cs typeface="Times New Roman" pitchFamily="18" charset="0"/>
              </a:rPr>
              <a:t>addition to its impressive interior space, </a:t>
            </a:r>
            <a:r>
              <a:rPr lang="en-US" sz="2200" dirty="0" err="1">
                <a:latin typeface="Times New Roman" pitchFamily="18" charset="0"/>
                <a:cs typeface="Times New Roman" pitchFamily="18" charset="0"/>
              </a:rPr>
              <a:t>Revelin</a:t>
            </a:r>
            <a:r>
              <a:rPr lang="en-US" sz="2200" dirty="0">
                <a:latin typeface="Times New Roman" pitchFamily="18" charset="0"/>
                <a:cs typeface="Times New Roman" pitchFamily="18" charset="0"/>
              </a:rPr>
              <a:t> has the ability to transform itself from a night club to a magnificent venue for VIP events and Gala </a:t>
            </a:r>
            <a:r>
              <a:rPr lang="en-US" sz="2200" dirty="0" smtClean="0">
                <a:latin typeface="Times New Roman" pitchFamily="18" charset="0"/>
                <a:cs typeface="Times New Roman" pitchFamily="18" charset="0"/>
              </a:rPr>
              <a:t>Dinners</a:t>
            </a:r>
            <a:endParaRPr lang="hr-HR"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Revelin</a:t>
            </a:r>
            <a:r>
              <a:rPr lang="en-US" sz="2200" dirty="0">
                <a:latin typeface="Times New Roman" pitchFamily="18" charset="0"/>
                <a:cs typeface="Times New Roman" pitchFamily="18" charset="0"/>
              </a:rPr>
              <a:t> has a beautiful top-terrace with a spectacular view of Dubrovnik, where many events are held during the Dubrovnik Summer Festival and many other </a:t>
            </a:r>
            <a:r>
              <a:rPr lang="en-US" sz="2200" dirty="0" smtClean="0">
                <a:latin typeface="Times New Roman" pitchFamily="18" charset="0"/>
                <a:cs typeface="Times New Roman" pitchFamily="18" charset="0"/>
              </a:rPr>
              <a:t>events</a:t>
            </a:r>
            <a:endParaRPr lang="hr-HR" sz="2200" dirty="0" smtClean="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The annual number of visitors is approx. 250.000</a:t>
            </a:r>
          </a:p>
          <a:p>
            <a:endParaRPr lang="en-US" sz="2200" dirty="0">
              <a:latin typeface="Times New Roman" pitchFamily="18" charset="0"/>
              <a:cs typeface="Times New Roman" pitchFamily="18" charset="0"/>
            </a:endParaRPr>
          </a:p>
          <a:p>
            <a:endParaRPr lang="en-US" sz="2200" dirty="0">
              <a:latin typeface="Times New Roman" pitchFamily="18" charset="0"/>
              <a:cs typeface="Times New Roman" pitchFamily="18" charset="0"/>
            </a:endParaRPr>
          </a:p>
          <a:p>
            <a:endParaRPr lang="hr-HR" sz="2200" dirty="0" smtClean="0">
              <a:latin typeface="Times New Roman" pitchFamily="18" charset="0"/>
              <a:cs typeface="Times New Roman" pitchFamily="18" charset="0"/>
            </a:endParaRPr>
          </a:p>
        </p:txBody>
      </p:sp>
      <p:pic>
        <p:nvPicPr>
          <p:cNvPr id="14" name="Picture 13" descr="formula (112).jpg"/>
          <p:cNvPicPr>
            <a:picLocks noChangeAspect="1"/>
          </p:cNvPicPr>
          <p:nvPr/>
        </p:nvPicPr>
        <p:blipFill>
          <a:blip r:embed="rId2" cstate="print"/>
          <a:stretch>
            <a:fillRect/>
          </a:stretch>
        </p:blipFill>
        <p:spPr>
          <a:xfrm>
            <a:off x="3879216" y="3284984"/>
            <a:ext cx="5143500" cy="3429000"/>
          </a:xfrm>
          <a:prstGeom prst="rect">
            <a:avLst/>
          </a:prstGeom>
        </p:spPr>
      </p:pic>
      <p:pic>
        <p:nvPicPr>
          <p:cNvPr id="16" name="Picture 15" descr="formula (108).jpg"/>
          <p:cNvPicPr>
            <a:picLocks noChangeAspect="1"/>
          </p:cNvPicPr>
          <p:nvPr/>
        </p:nvPicPr>
        <p:blipFill>
          <a:blip r:embed="rId3" cstate="print"/>
          <a:stretch>
            <a:fillRect/>
          </a:stretch>
        </p:blipFill>
        <p:spPr>
          <a:xfrm>
            <a:off x="4209092" y="620688"/>
            <a:ext cx="4429156" cy="295277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hr-HR"/>
          </a:p>
        </p:txBody>
      </p:sp>
      <p:pic>
        <p:nvPicPr>
          <p:cNvPr id="9" name="Content Placeholder 8" descr="formula (60).jpg"/>
          <p:cNvPicPr>
            <a:picLocks noGrp="1" noChangeAspect="1"/>
          </p:cNvPicPr>
          <p:nvPr>
            <p:ph sz="half" idx="2"/>
          </p:nvPr>
        </p:nvPicPr>
        <p:blipFill>
          <a:blip r:embed="rId2" cstate="print"/>
          <a:stretch>
            <a:fillRect/>
          </a:stretch>
        </p:blipFill>
        <p:spPr>
          <a:xfrm>
            <a:off x="0" y="-357214"/>
            <a:ext cx="4429124" cy="2692400"/>
          </a:xfrm>
        </p:spPr>
      </p:pic>
      <p:pic>
        <p:nvPicPr>
          <p:cNvPr id="7" name="Picture 6" descr="formula (56).jpg"/>
          <p:cNvPicPr>
            <a:picLocks noChangeAspect="1"/>
          </p:cNvPicPr>
          <p:nvPr/>
        </p:nvPicPr>
        <p:blipFill>
          <a:blip r:embed="rId3" cstate="print"/>
          <a:stretch>
            <a:fillRect/>
          </a:stretch>
        </p:blipFill>
        <p:spPr>
          <a:xfrm>
            <a:off x="4708488" y="3119409"/>
            <a:ext cx="5607887" cy="3738591"/>
          </a:xfrm>
          <a:prstGeom prst="rect">
            <a:avLst/>
          </a:prstGeom>
        </p:spPr>
      </p:pic>
      <p:pic>
        <p:nvPicPr>
          <p:cNvPr id="6" name="Picture 5" descr="formula (2).jpg"/>
          <p:cNvPicPr>
            <a:picLocks noChangeAspect="1"/>
          </p:cNvPicPr>
          <p:nvPr/>
        </p:nvPicPr>
        <p:blipFill>
          <a:blip r:embed="rId4" cstate="print"/>
          <a:stretch>
            <a:fillRect/>
          </a:stretch>
        </p:blipFill>
        <p:spPr>
          <a:xfrm>
            <a:off x="4429124" y="0"/>
            <a:ext cx="5857884" cy="3905256"/>
          </a:xfrm>
          <a:prstGeom prst="rect">
            <a:avLst/>
          </a:prstGeom>
        </p:spPr>
      </p:pic>
      <p:pic>
        <p:nvPicPr>
          <p:cNvPr id="11" name="Picture 10" descr="formula (41).jpg"/>
          <p:cNvPicPr>
            <a:picLocks noChangeAspect="1"/>
          </p:cNvPicPr>
          <p:nvPr/>
        </p:nvPicPr>
        <p:blipFill>
          <a:blip r:embed="rId5" cstate="print"/>
          <a:stretch>
            <a:fillRect/>
          </a:stretch>
        </p:blipFill>
        <p:spPr>
          <a:xfrm>
            <a:off x="-285784" y="1714488"/>
            <a:ext cx="5072066" cy="3381377"/>
          </a:xfrm>
          <a:prstGeom prst="rect">
            <a:avLst/>
          </a:prstGeom>
        </p:spPr>
      </p:pic>
      <p:pic>
        <p:nvPicPr>
          <p:cNvPr id="8" name="Content Placeholder 7" descr="formula (67).jpg"/>
          <p:cNvPicPr>
            <a:picLocks noGrp="1" noChangeAspect="1"/>
          </p:cNvPicPr>
          <p:nvPr>
            <p:ph sz="half" idx="1"/>
          </p:nvPr>
        </p:nvPicPr>
        <p:blipFill>
          <a:blip r:embed="rId6" cstate="print"/>
          <a:stretch>
            <a:fillRect/>
          </a:stretch>
        </p:blipFill>
        <p:spPr>
          <a:xfrm>
            <a:off x="0" y="4165600"/>
            <a:ext cx="4755611" cy="273501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latin typeface="Times New Roman" pitchFamily="18" charset="0"/>
                <a:cs typeface="Times New Roman" pitchFamily="18" charset="0"/>
              </a:rPr>
              <a:t>Lazareti</a:t>
            </a:r>
            <a:endParaRPr lang="hr-HR"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3477875"/>
          </a:xfrm>
        </p:spPr>
        <p:txBody>
          <a:bodyPr/>
          <a:lstStyle/>
          <a:p>
            <a:r>
              <a:rPr lang="en-US" sz="2000" dirty="0">
                <a:latin typeface="Times New Roman" pitchFamily="18" charset="0"/>
                <a:cs typeface="Times New Roman" pitchFamily="18" charset="0"/>
              </a:rPr>
              <a:t>The first quarantine was built at </a:t>
            </a:r>
            <a:r>
              <a:rPr lang="en-US" sz="2000" dirty="0" err="1">
                <a:latin typeface="Times New Roman" pitchFamily="18" charset="0"/>
                <a:cs typeface="Times New Roman" pitchFamily="18" charset="0"/>
              </a:rPr>
              <a:t>Ploče</a:t>
            </a:r>
            <a:r>
              <a:rPr lang="en-US" sz="2000" dirty="0">
                <a:latin typeface="Times New Roman" pitchFamily="18" charset="0"/>
                <a:cs typeface="Times New Roman" pitchFamily="18" charset="0"/>
              </a:rPr>
              <a:t> as early as 1377 for the purpose of isolating the travelers and goods from eastern countries, where outbreaks of contagious diseases were frequent</a:t>
            </a:r>
          </a:p>
          <a:p>
            <a:r>
              <a:rPr lang="en-US" sz="2000" dirty="0">
                <a:latin typeface="Times New Roman" pitchFamily="18" charset="0"/>
                <a:cs typeface="Times New Roman" pitchFamily="18" charset="0"/>
              </a:rPr>
              <a:t>The complex included large warehouses for goods and livestock, as well as lodgings for the extended isolated stay of merchants and travelers </a:t>
            </a:r>
          </a:p>
          <a:p>
            <a:r>
              <a:rPr lang="en-US" sz="2000" dirty="0">
                <a:latin typeface="Times New Roman" pitchFamily="18" charset="0"/>
                <a:cs typeface="Times New Roman" pitchFamily="18" charset="0"/>
              </a:rPr>
              <a:t>Today, the </a:t>
            </a:r>
            <a:r>
              <a:rPr lang="en-US" sz="2000" dirty="0" smtClean="0">
                <a:latin typeface="Times New Roman" pitchFamily="18" charset="0"/>
                <a:cs typeface="Times New Roman" pitchFamily="18" charset="0"/>
              </a:rPr>
              <a:t>L</a:t>
            </a:r>
            <a:r>
              <a:rPr lang="hr-HR" sz="2000" dirty="0" smtClean="0">
                <a:latin typeface="Times New Roman" pitchFamily="18" charset="0"/>
                <a:cs typeface="Times New Roman" pitchFamily="18" charset="0"/>
              </a:rPr>
              <a:t>azareti</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serve manifold purposes such as recreation, trade and entertainment</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hr-HR" sz="2000" dirty="0">
              <a:latin typeface="Times New Roman" pitchFamily="18" charset="0"/>
              <a:cs typeface="Times New Roman" pitchFamily="18" charset="0"/>
            </a:endParaRPr>
          </a:p>
        </p:txBody>
      </p:sp>
      <p:pic>
        <p:nvPicPr>
          <p:cNvPr id="4" name="Picture 3" descr="lazareti1535.jpg"/>
          <p:cNvPicPr>
            <a:picLocks noChangeAspect="1"/>
          </p:cNvPicPr>
          <p:nvPr/>
        </p:nvPicPr>
        <p:blipFill>
          <a:blip r:embed="rId2" cstate="print"/>
          <a:stretch>
            <a:fillRect/>
          </a:stretch>
        </p:blipFill>
        <p:spPr>
          <a:xfrm>
            <a:off x="642910" y="4286256"/>
            <a:ext cx="3619500" cy="2409825"/>
          </a:xfrm>
          <a:prstGeom prst="rect">
            <a:avLst/>
          </a:prstGeom>
        </p:spPr>
      </p:pic>
      <p:pic>
        <p:nvPicPr>
          <p:cNvPr id="6" name="Picture 5" descr="lazareti-1.jpg"/>
          <p:cNvPicPr>
            <a:picLocks noChangeAspect="1"/>
          </p:cNvPicPr>
          <p:nvPr/>
        </p:nvPicPr>
        <p:blipFill>
          <a:blip r:embed="rId3" cstate="print"/>
          <a:stretch>
            <a:fillRect/>
          </a:stretch>
        </p:blipFill>
        <p:spPr>
          <a:xfrm>
            <a:off x="4643438" y="4000504"/>
            <a:ext cx="3967252" cy="26431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187624" y="332656"/>
            <a:ext cx="7258050" cy="1143000"/>
          </a:xfrm>
        </p:spPr>
        <p:txBody>
          <a:bodyPr/>
          <a:lstStyle/>
          <a:p>
            <a:r>
              <a:rPr lang="hr-HR" dirty="0">
                <a:latin typeface="Times New Roman" pitchFamily="18" charset="0"/>
                <a:cs typeface="Times New Roman" pitchFamily="18" charset="0"/>
              </a:rPr>
              <a:t>The Reconstruction of Lazareti</a:t>
            </a:r>
            <a:endParaRPr lang="hr-HR" dirty="0" smtClean="0">
              <a:latin typeface="Times New Roman" pitchFamily="18" charset="0"/>
              <a:cs typeface="Times New Roman" pitchFamily="18" charset="0"/>
            </a:endParaRPr>
          </a:p>
        </p:txBody>
      </p:sp>
      <p:sp>
        <p:nvSpPr>
          <p:cNvPr id="9219" name="Content Placeholder 2"/>
          <p:cNvSpPr>
            <a:spLocks noGrp="1"/>
          </p:cNvSpPr>
          <p:nvPr>
            <p:ph idx="1"/>
          </p:nvPr>
        </p:nvSpPr>
        <p:spPr>
          <a:xfrm>
            <a:off x="428596" y="1357298"/>
            <a:ext cx="8358246" cy="4643470"/>
          </a:xfrm>
        </p:spPr>
        <p:txBody>
          <a:bodyPr>
            <a:normAutofit/>
          </a:bodyPr>
          <a:lstStyle/>
          <a:p>
            <a:r>
              <a:rPr lang="en-US" sz="2000" dirty="0">
                <a:latin typeface="Times New Roman" pitchFamily="18" charset="0"/>
                <a:cs typeface="Times New Roman" pitchFamily="18" charset="0"/>
              </a:rPr>
              <a:t>Revenues from Fort </a:t>
            </a:r>
            <a:r>
              <a:rPr lang="en-US" sz="2000" dirty="0" err="1">
                <a:latin typeface="Times New Roman" pitchFamily="18" charset="0"/>
                <a:cs typeface="Times New Roman" pitchFamily="18" charset="0"/>
              </a:rPr>
              <a:t>Revelin</a:t>
            </a:r>
            <a:r>
              <a:rPr lang="en-US" sz="2000" dirty="0">
                <a:latin typeface="Times New Roman" pitchFamily="18" charset="0"/>
                <a:cs typeface="Times New Roman" pitchFamily="18" charset="0"/>
              </a:rPr>
              <a:t> initiated the reconstruction of </a:t>
            </a:r>
            <a:r>
              <a:rPr lang="en-US" sz="2000" dirty="0" err="1">
                <a:latin typeface="Times New Roman" pitchFamily="18" charset="0"/>
                <a:cs typeface="Times New Roman" pitchFamily="18" charset="0"/>
              </a:rPr>
              <a:t>Lazareti</a:t>
            </a:r>
            <a:r>
              <a:rPr lang="en-US" sz="2000" dirty="0">
                <a:latin typeface="Times New Roman" pitchFamily="18" charset="0"/>
                <a:cs typeface="Times New Roman" pitchFamily="18" charset="0"/>
              </a:rPr>
              <a:t> </a:t>
            </a:r>
          </a:p>
          <a:p>
            <a:r>
              <a:rPr lang="en-US" sz="2000" dirty="0">
                <a:latin typeface="Times New Roman" pitchFamily="18" charset="0"/>
                <a:cs typeface="Times New Roman" pitchFamily="18" charset="0"/>
              </a:rPr>
              <a:t>The 4 mil Euro reconstruction started in October 2012</a:t>
            </a:r>
          </a:p>
          <a:p>
            <a:r>
              <a:rPr lang="en-US" sz="2000" dirty="0">
                <a:latin typeface="Times New Roman" pitchFamily="18" charset="0"/>
                <a:cs typeface="Times New Roman" pitchFamily="18" charset="0"/>
              </a:rPr>
              <a:t>Phase I is to be completed by spring</a:t>
            </a:r>
          </a:p>
          <a:p>
            <a:r>
              <a:rPr lang="en-US" sz="2000" dirty="0">
                <a:latin typeface="Times New Roman" pitchFamily="18" charset="0"/>
                <a:cs typeface="Times New Roman" pitchFamily="18" charset="0"/>
              </a:rPr>
              <a:t>After reconstruction, the </a:t>
            </a:r>
            <a:r>
              <a:rPr lang="en-US" sz="2000" dirty="0" err="1">
                <a:latin typeface="Times New Roman" pitchFamily="18" charset="0"/>
                <a:cs typeface="Times New Roman" pitchFamily="18" charset="0"/>
              </a:rPr>
              <a:t>Lazareti</a:t>
            </a:r>
            <a:r>
              <a:rPr lang="en-US" sz="2000" dirty="0">
                <a:latin typeface="Times New Roman" pitchFamily="18" charset="0"/>
                <a:cs typeface="Times New Roman" pitchFamily="18" charset="0"/>
              </a:rPr>
              <a:t> complex will </a:t>
            </a:r>
            <a:r>
              <a:rPr lang="en-US" sz="2000" dirty="0" err="1">
                <a:latin typeface="Times New Roman" pitchFamily="18" charset="0"/>
                <a:cs typeface="Times New Roman" pitchFamily="18" charset="0"/>
              </a:rPr>
              <a:t>acccommodate</a:t>
            </a:r>
            <a:r>
              <a:rPr lang="en-US" sz="2000" dirty="0">
                <a:latin typeface="Times New Roman" pitchFamily="18" charset="0"/>
                <a:cs typeface="Times New Roman" pitchFamily="18" charset="0"/>
              </a:rPr>
              <a:t> civil society associations and cultural institutions, such as the Symphony Orchestra and  </a:t>
            </a:r>
            <a:r>
              <a:rPr lang="en-US" sz="2000" dirty="0" err="1">
                <a:latin typeface="Times New Roman" pitchFamily="18" charset="0"/>
                <a:cs typeface="Times New Roman" pitchFamily="18" charset="0"/>
              </a:rPr>
              <a:t>Linđo</a:t>
            </a:r>
            <a:r>
              <a:rPr lang="en-US" sz="2000" dirty="0">
                <a:latin typeface="Times New Roman" pitchFamily="18" charset="0"/>
                <a:cs typeface="Times New Roman" pitchFamily="18" charset="0"/>
              </a:rPr>
              <a:t> Folklore Ensemble, as well as for various other civil society and social  events, </a:t>
            </a:r>
            <a:r>
              <a:rPr lang="en-US" sz="2000" dirty="0" err="1">
                <a:latin typeface="Times New Roman" pitchFamily="18" charset="0"/>
                <a:cs typeface="Times New Roman" pitchFamily="18" charset="0"/>
              </a:rPr>
              <a:t>ie</a:t>
            </a:r>
            <a:r>
              <a:rPr lang="en-US" sz="2000" dirty="0">
                <a:latin typeface="Times New Roman" pitchFamily="18" charset="0"/>
                <a:cs typeface="Times New Roman" pitchFamily="18" charset="0"/>
              </a:rPr>
              <a:t>. the organization of congresses  </a:t>
            </a:r>
          </a:p>
          <a:p>
            <a:endParaRPr lang="en-US" sz="2000" dirty="0">
              <a:latin typeface="Times New Roman" pitchFamily="18" charset="0"/>
              <a:cs typeface="Times New Roman" pitchFamily="18" charset="0"/>
            </a:endParaRPr>
          </a:p>
          <a:p>
            <a:endParaRPr lang="hr-HR" sz="2000" dirty="0" smtClean="0">
              <a:latin typeface="Times New Roman" pitchFamily="18" charset="0"/>
              <a:cs typeface="Times New Roman" pitchFamily="18" charset="0"/>
            </a:endParaRPr>
          </a:p>
        </p:txBody>
      </p:sp>
      <p:pic>
        <p:nvPicPr>
          <p:cNvPr id="8" name="Picture 7" descr="lazareti (8).JPG"/>
          <p:cNvPicPr>
            <a:picLocks noChangeAspect="1"/>
          </p:cNvPicPr>
          <p:nvPr/>
        </p:nvPicPr>
        <p:blipFill>
          <a:blip r:embed="rId2" cstate="print"/>
          <a:stretch>
            <a:fillRect/>
          </a:stretch>
        </p:blipFill>
        <p:spPr>
          <a:xfrm>
            <a:off x="214282" y="3789040"/>
            <a:ext cx="4286248" cy="2857499"/>
          </a:xfrm>
          <a:prstGeom prst="rect">
            <a:avLst/>
          </a:prstGeom>
        </p:spPr>
      </p:pic>
      <p:pic>
        <p:nvPicPr>
          <p:cNvPr id="9" name="Picture 8" descr="lazareti (14).JPG"/>
          <p:cNvPicPr>
            <a:picLocks noChangeAspect="1"/>
          </p:cNvPicPr>
          <p:nvPr/>
        </p:nvPicPr>
        <p:blipFill>
          <a:blip r:embed="rId3" cstate="print"/>
          <a:stretch>
            <a:fillRect/>
          </a:stretch>
        </p:blipFill>
        <p:spPr>
          <a:xfrm>
            <a:off x="4572000" y="3741415"/>
            <a:ext cx="4357686" cy="290512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ustom 2">
      <a:majorFont>
        <a:latin typeface="Castellar"/>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TotalTime>
  <Words>424</Words>
  <Application>Microsoft Office PowerPoint</Application>
  <PresentationFormat>On-screen Show (4:3)</PresentationFormat>
  <Paragraphs>47</Paragraphs>
  <Slides>11</Slides>
  <Notes>0</Notes>
  <HiddenSlides>0</HiddenSlides>
  <MMClips>2</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Preserving the Way of Life</vt:lpstr>
      <vt:lpstr>Fort Revelin</vt:lpstr>
      <vt:lpstr>Revelin Night Club</vt:lpstr>
      <vt:lpstr>PowerPoint Presentation</vt:lpstr>
      <vt:lpstr>PowerPoint Presentation</vt:lpstr>
      <vt:lpstr>PowerPoint Presentation</vt:lpstr>
      <vt:lpstr>Lazareti</vt:lpstr>
      <vt:lpstr>The Reconstruction of Lazareti</vt:lpstr>
      <vt:lpstr>In 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Zoran</cp:lastModifiedBy>
  <cp:revision>114</cp:revision>
  <dcterms:created xsi:type="dcterms:W3CDTF">2013-09-09T18:57:30Z</dcterms:created>
  <dcterms:modified xsi:type="dcterms:W3CDTF">2013-11-22T09:12:34Z</dcterms:modified>
</cp:coreProperties>
</file>