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10"/>
  </p:notesMasterIdLst>
  <p:sldIdLst>
    <p:sldId id="256" r:id="rId2"/>
    <p:sldId id="262" r:id="rId3"/>
    <p:sldId id="257" r:id="rId4"/>
    <p:sldId id="258" r:id="rId5"/>
    <p:sldId id="260"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7379" autoAdjust="0"/>
  </p:normalViewPr>
  <p:slideViewPr>
    <p:cSldViewPr snapToGrid="0">
      <p:cViewPr varScale="1">
        <p:scale>
          <a:sx n="57" d="100"/>
          <a:sy n="57" d="100"/>
        </p:scale>
        <p:origin x="758"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BD9BE-92BF-42EA-9EEC-4AB8B241608D}" type="datetimeFigureOut">
              <a:rPr lang="fr-FR" smtClean="0"/>
              <a:t>19/11/2013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B9C3E-9887-4790-81AB-CD59B0B71E61}" type="slidenum">
              <a:rPr lang="fr-FR" smtClean="0"/>
              <a:t>‹N°›</a:t>
            </a:fld>
            <a:endParaRPr lang="fr-FR" dirty="0"/>
          </a:p>
        </p:txBody>
      </p:sp>
    </p:spTree>
    <p:extLst>
      <p:ext uri="{BB962C8B-B14F-4D97-AF65-F5344CB8AC3E}">
        <p14:creationId xmlns:p14="http://schemas.microsoft.com/office/powerpoint/2010/main" val="35969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r" rtl="1">
              <a:buFont typeface="Arial" panose="020B0604020202020204" pitchFamily="34" charset="0"/>
              <a:buChar char="•"/>
            </a:pPr>
            <a:r>
              <a:rPr lang="ar-MA" dirty="0" smtClean="0"/>
              <a:t>موضوع</a:t>
            </a:r>
            <a:r>
              <a:rPr lang="ar-MA" baseline="0" dirty="0" smtClean="0"/>
              <a:t> مداخلتنا سيكون حول,  طنجة : من الميناء الى القطب </a:t>
            </a:r>
            <a:r>
              <a:rPr lang="ar-MA" baseline="0" dirty="0" err="1" smtClean="0"/>
              <a:t>الموانئي</a:t>
            </a:r>
            <a:r>
              <a:rPr lang="ar-MA" baseline="0" dirty="0" smtClean="0"/>
              <a:t> ومن المدينة الى القطب الحضرة </a:t>
            </a:r>
            <a:endParaRPr lang="fr-FR" dirty="0" smtClean="0"/>
          </a:p>
          <a:p>
            <a:pPr marL="171450" indent="-171450" algn="r" rtl="1">
              <a:buFont typeface="Arial" panose="020B0604020202020204" pitchFamily="34" charset="0"/>
              <a:buChar char="•"/>
            </a:pPr>
            <a:r>
              <a:rPr lang="ar-MA" dirty="0" smtClean="0"/>
              <a:t>مدينة طنجة الراسخة في التاريخ بانفتاحها على</a:t>
            </a:r>
            <a:r>
              <a:rPr lang="ar-MA" baseline="0" dirty="0" smtClean="0"/>
              <a:t> الحضارات والأديان والاجناس بفضل موقعها الاستراتيجي في ملتقى الطرق والحضارات اصبح لها مكان متميز في المغرب خلال العشرية الاخيرة بفضل الرعاية الخاصة لصاحب الجلالة الملك محمد السادس,</a:t>
            </a:r>
          </a:p>
          <a:p>
            <a:pPr marL="171450" indent="-171450" algn="r" rtl="1">
              <a:buFont typeface="Arial" panose="020B0604020202020204" pitchFamily="34" charset="0"/>
              <a:buChar char="•"/>
            </a:pPr>
            <a:r>
              <a:rPr lang="ar-MA" baseline="0" dirty="0" smtClean="0"/>
              <a:t>من خلال هذا العرض سأحاول ان اقربكم من طنجة ومحيطها اليوم وما ستصير عليه في القريب العاجل انشاء الله,</a:t>
            </a:r>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1</a:t>
            </a:fld>
            <a:endParaRPr lang="fr-FR" dirty="0"/>
          </a:p>
        </p:txBody>
      </p:sp>
    </p:spTree>
    <p:extLst>
      <p:ext uri="{BB962C8B-B14F-4D97-AF65-F5344CB8AC3E}">
        <p14:creationId xmlns:p14="http://schemas.microsoft.com/office/powerpoint/2010/main" val="23782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r" rtl="1">
              <a:buFont typeface="Arial" panose="020B0604020202020204" pitchFamily="34" charset="0"/>
              <a:buChar char="•"/>
            </a:pPr>
            <a:r>
              <a:rPr lang="ar-MA" baseline="0" dirty="0" smtClean="0"/>
              <a:t>خلال العشرية الأخيرة حظيت طنجة بمكانة متميزة في كل المخططات القطاعية والترابية سواء تعلق الامر بمخططات الصناعة أو السياحة أو التكوين أو بالمخططات الترابية الخاصة من خلال الاستثمارات </a:t>
            </a:r>
            <a:r>
              <a:rPr lang="ar-MA" baseline="0" dirty="0" err="1" smtClean="0"/>
              <a:t>المهيكلة</a:t>
            </a:r>
            <a:r>
              <a:rPr lang="ar-MA" baseline="0" dirty="0" smtClean="0"/>
              <a:t> العملاقة التي ترعاها الوكالة الخاصة طنجة المتوسط </a:t>
            </a:r>
            <a:r>
              <a:rPr lang="fr-FR" baseline="0" dirty="0" smtClean="0"/>
              <a:t>TMSA</a:t>
            </a:r>
            <a:r>
              <a:rPr lang="ar-MA" baseline="0" dirty="0" smtClean="0"/>
              <a:t> التي أسندت اليها مهمة تنمية </a:t>
            </a:r>
            <a:r>
              <a:rPr lang="ar-MA" baseline="0" dirty="0" err="1" smtClean="0"/>
              <a:t>المنطة</a:t>
            </a:r>
            <a:r>
              <a:rPr lang="ar-MA" baseline="0" dirty="0" smtClean="0"/>
              <a:t> بشكل مندمج ودائم,</a:t>
            </a:r>
          </a:p>
          <a:p>
            <a:pPr marL="171450" indent="-171450" algn="r" rtl="1">
              <a:buFont typeface="Arial" panose="020B0604020202020204" pitchFamily="34" charset="0"/>
              <a:buChar char="•"/>
            </a:pPr>
            <a:r>
              <a:rPr lang="ar-MA" baseline="0" dirty="0" smtClean="0"/>
              <a:t>سنرى في هذه المداخلة كيف تم تأسيس القطب </a:t>
            </a:r>
            <a:r>
              <a:rPr lang="ar-MA" baseline="0" dirty="0" err="1" smtClean="0"/>
              <a:t>الموانئي</a:t>
            </a:r>
            <a:r>
              <a:rPr lang="ar-MA" baseline="0" dirty="0" smtClean="0"/>
              <a:t> حول ميناء طنجة المتوسط </a:t>
            </a:r>
          </a:p>
          <a:p>
            <a:pPr marL="171450" indent="-171450" algn="r" rtl="1">
              <a:buFont typeface="Arial" panose="020B0604020202020204" pitchFamily="34" charset="0"/>
              <a:buChar char="•"/>
            </a:pPr>
            <a:r>
              <a:rPr lang="ar-MA" baseline="0" dirty="0" smtClean="0"/>
              <a:t>وسنرى كيف استفادت طنجة من المخططات المختلفة لتدعم وجهتها امام المستثمرين سواء في الصناعة أو السياحة أو الاعمال </a:t>
            </a:r>
          </a:p>
          <a:p>
            <a:pPr marL="171450" indent="-171450" algn="r" rtl="1">
              <a:buFont typeface="Arial" panose="020B0604020202020204" pitchFamily="34" charset="0"/>
              <a:buChar char="•"/>
            </a:pPr>
            <a:r>
              <a:rPr lang="ar-MA" baseline="0" dirty="0" smtClean="0"/>
              <a:t>وسنرى أيضا كيف استقرت التنمية بطنجة على سكة الديمومة من خلال تسريع وتيرة اتصالها بباقي مناطق المغرب من اجل تنمية مستدامة مندمجة وشاملة </a:t>
            </a:r>
          </a:p>
          <a:p>
            <a:pPr marL="171450" indent="-171450" algn="r" rtl="1">
              <a:buFont typeface="Arial" panose="020B0604020202020204" pitchFamily="34" charset="0"/>
              <a:buChar char="•"/>
            </a:pPr>
            <a:r>
              <a:rPr lang="ar-MA" baseline="0" dirty="0" smtClean="0"/>
              <a:t>وسنرى أخير كيف جاء مشروع «طنجة الكبرى» كمكمل ومصحح في نفس الوقت لهذا المسار التنموي الذي عرفته المدينة خلال العشرية الأخيرة </a:t>
            </a:r>
          </a:p>
          <a:p>
            <a:pPr marL="171450" indent="-171450" algn="r" rtl="1">
              <a:buFont typeface="Arial" panose="020B0604020202020204" pitchFamily="34" charset="0"/>
              <a:buChar char="•"/>
            </a:pPr>
            <a:endParaRPr lang="ar-MA" baseline="0" dirty="0" smtClean="0"/>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2</a:t>
            </a:fld>
            <a:endParaRPr lang="fr-FR" dirty="0"/>
          </a:p>
        </p:txBody>
      </p:sp>
    </p:spTree>
    <p:extLst>
      <p:ext uri="{BB962C8B-B14F-4D97-AF65-F5344CB8AC3E}">
        <p14:creationId xmlns:p14="http://schemas.microsoft.com/office/powerpoint/2010/main" val="49551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r" rtl="1">
              <a:buFont typeface="Arial" panose="020B0604020202020204" pitchFamily="34" charset="0"/>
              <a:buChar char="•"/>
            </a:pPr>
            <a:r>
              <a:rPr lang="ar-MA" baseline="0" dirty="0" smtClean="0"/>
              <a:t>وبفضل هذه الأهمية الخاصة أصبحت طنجة تتوفر على أكبر ميناء </a:t>
            </a:r>
            <a:r>
              <a:rPr lang="ar-MA" baseline="0" dirty="0" err="1" smtClean="0"/>
              <a:t>مسافنة</a:t>
            </a:r>
            <a:r>
              <a:rPr lang="ar-MA" baseline="0" dirty="0" smtClean="0"/>
              <a:t> في البحر المتوسط وأفريقيا بسعة معالجة 3,5 مليون حاوية في السنة وستصل هذه السعة الى 8,5 في افق 2015 عند انتهاء من بناء الشطر الثاني الذي تجاوزت نسبة إنجازه 70 في المائة اليوم, وبذلك ستصبح طنجة من بين 15 مدينة </a:t>
            </a:r>
            <a:r>
              <a:rPr lang="ar-MA" baseline="0" dirty="0" err="1" smtClean="0"/>
              <a:t>موانئية</a:t>
            </a:r>
            <a:r>
              <a:rPr lang="ar-MA" baseline="0" dirty="0" smtClean="0"/>
              <a:t> الأولى في العالم, </a:t>
            </a:r>
          </a:p>
          <a:p>
            <a:pPr marL="171450" indent="-171450" algn="r" rtl="1">
              <a:buFont typeface="Arial" panose="020B0604020202020204" pitchFamily="34" charset="0"/>
              <a:buChar char="•"/>
            </a:pPr>
            <a:r>
              <a:rPr lang="ar-MA" dirty="0" smtClean="0"/>
              <a:t>وبما أن الهدف من خلال هذه الاستثمارات, كما</a:t>
            </a:r>
            <a:r>
              <a:rPr lang="ar-MA" baseline="0" dirty="0" smtClean="0"/>
              <a:t> قلت لكم, كان هو خلق تنمية مندمجة وشاملة ودائمة, فان هذه المعلمة ما فتأت وأن حولت المنطقة (كما ترون في الخريطة) الى قطب صناعي موانئي ينافس الأقطاب الصناعية العالمية من حيث استقدام كبريات المقاولات الصناعية العالمية,  يمتد على مساحة تفوق 5000 هكتار سيصل اشعاعه في المدى المنظور الى 80 كلم حول الميناء,</a:t>
            </a:r>
          </a:p>
          <a:p>
            <a:pPr marL="171450" indent="-171450" algn="r" rtl="1">
              <a:buFont typeface="Arial" panose="020B0604020202020204" pitchFamily="34" charset="0"/>
              <a:buChar char="•"/>
            </a:pPr>
            <a:r>
              <a:rPr lang="ar-MA" baseline="0" dirty="0" smtClean="0"/>
              <a:t>أكثر من 100 الف منصب عمل تم خلقه في الأقطاب الصناعية والخدماتية واللوجستية المرتبكة بالميناء في المناطق التي تديرها </a:t>
            </a:r>
            <a:r>
              <a:rPr lang="fr-FR" baseline="0" dirty="0" smtClean="0"/>
              <a:t>TMSA </a:t>
            </a:r>
            <a:r>
              <a:rPr lang="ar-MA" baseline="0" dirty="0" smtClean="0"/>
              <a:t> سواء تعلق الامر بموقع واد الرمل بالقصر الصغير حيث يوجد الميناء والمنطقة اللوجستية </a:t>
            </a:r>
            <a:r>
              <a:rPr lang="fr-FR" baseline="0" dirty="0" smtClean="0"/>
              <a:t>MEDHUB</a:t>
            </a:r>
            <a:r>
              <a:rPr lang="ar-MA" baseline="0" dirty="0" smtClean="0"/>
              <a:t> والتي استقبلت كبريات المقاولات العالمية النشيطة في النقل البحري واللوجستيك م </a:t>
            </a:r>
            <a:r>
              <a:rPr lang="ar-MA" baseline="0" dirty="0" err="1" smtClean="0"/>
              <a:t>مايرسك</a:t>
            </a:r>
            <a:r>
              <a:rPr lang="ar-MA" baseline="0" dirty="0" smtClean="0"/>
              <a:t> </a:t>
            </a:r>
            <a:r>
              <a:rPr lang="fr-FR" baseline="0" dirty="0" err="1" smtClean="0"/>
              <a:t>Maersel</a:t>
            </a:r>
            <a:r>
              <a:rPr lang="fr-FR" baseline="0" dirty="0" smtClean="0"/>
              <a:t> </a:t>
            </a:r>
            <a:r>
              <a:rPr lang="ar-MA" baseline="0" dirty="0" smtClean="0"/>
              <a:t>و </a:t>
            </a:r>
            <a:r>
              <a:rPr lang="ar-MA" baseline="0" dirty="0" err="1" smtClean="0"/>
              <a:t>اوروكيت</a:t>
            </a:r>
            <a:r>
              <a:rPr lang="ar-MA" baseline="0" dirty="0" smtClean="0"/>
              <a:t> </a:t>
            </a:r>
            <a:r>
              <a:rPr lang="fr-FR" baseline="0" dirty="0" err="1" smtClean="0"/>
              <a:t>Euroget</a:t>
            </a:r>
            <a:r>
              <a:rPr lang="fr-FR" baseline="0" dirty="0" smtClean="0"/>
              <a:t> </a:t>
            </a:r>
            <a:r>
              <a:rPr lang="ar-MA" baseline="0" dirty="0" smtClean="0"/>
              <a:t> و </a:t>
            </a:r>
            <a:r>
              <a:rPr lang="ar-MA" baseline="0" dirty="0" err="1" smtClean="0"/>
              <a:t>جيوديس</a:t>
            </a:r>
            <a:r>
              <a:rPr lang="ar-MA" baseline="0" dirty="0" smtClean="0"/>
              <a:t> </a:t>
            </a:r>
            <a:r>
              <a:rPr lang="fr-FR" baseline="0" dirty="0" err="1" smtClean="0"/>
              <a:t>Geodis</a:t>
            </a:r>
            <a:r>
              <a:rPr lang="fr-FR" baseline="0" dirty="0" smtClean="0"/>
              <a:t> </a:t>
            </a:r>
            <a:r>
              <a:rPr lang="ar-MA" baseline="0" dirty="0" smtClean="0"/>
              <a:t>و </a:t>
            </a:r>
            <a:r>
              <a:rPr lang="ar-MA" baseline="0" dirty="0" err="1" smtClean="0"/>
              <a:t>ماكيطا</a:t>
            </a:r>
            <a:r>
              <a:rPr lang="ar-MA" baseline="0" dirty="0" smtClean="0"/>
              <a:t> </a:t>
            </a:r>
            <a:r>
              <a:rPr lang="fr-FR" baseline="0" dirty="0" smtClean="0"/>
              <a:t>MAKITA </a:t>
            </a:r>
            <a:r>
              <a:rPr lang="ar-MA" baseline="0" dirty="0" smtClean="0"/>
              <a:t>وغيرها</a:t>
            </a:r>
          </a:p>
          <a:p>
            <a:pPr marL="171450" indent="-171450" algn="r" rtl="1">
              <a:buFont typeface="Arial" panose="020B0604020202020204" pitchFamily="34" charset="0"/>
              <a:buChar char="•"/>
            </a:pPr>
            <a:r>
              <a:rPr lang="ar-MA" baseline="0" dirty="0" smtClean="0"/>
              <a:t>أو في المنطقة الحرة القريبة من المطار التي استقدمت كبار المجهزين العالميين (كديلفي </a:t>
            </a:r>
            <a:r>
              <a:rPr lang="ar-MA" baseline="0" dirty="0" err="1" smtClean="0"/>
              <a:t>ويازاكي</a:t>
            </a:r>
            <a:r>
              <a:rPr lang="ar-MA" baseline="0" dirty="0" smtClean="0"/>
              <a:t> وغيرها) في ميادين السيارات والطائرات مما أعطاها سمعة عالمية في صناعة أجهزة السيارات</a:t>
            </a:r>
          </a:p>
          <a:p>
            <a:pPr marL="171450" indent="-171450" algn="r" rtl="1">
              <a:buFont typeface="Arial" panose="020B0604020202020204" pitchFamily="34" charset="0"/>
              <a:buChar char="•"/>
            </a:pPr>
            <a:r>
              <a:rPr lang="ar-MA" baseline="0" dirty="0" smtClean="0"/>
              <a:t>أما موقع المنطقة الحرة لملوسة 1 فقد استطاع استقدام المصنع الفرنسي </a:t>
            </a:r>
            <a:r>
              <a:rPr lang="ar-MA" baseline="0" dirty="0" err="1" smtClean="0"/>
              <a:t>رونو</a:t>
            </a:r>
            <a:r>
              <a:rPr lang="ar-MA" baseline="0" dirty="0" smtClean="0"/>
              <a:t> الذي انشأ بعا على كساحة تفوق 300 هكتار اكبر معمل من الجيل الجديد في افريقيا والعالم العربي,</a:t>
            </a:r>
          </a:p>
          <a:p>
            <a:pPr marL="171450" indent="-171450" algn="r" rtl="1">
              <a:buFont typeface="Arial" panose="020B0604020202020204" pitchFamily="34" charset="0"/>
              <a:buChar char="•"/>
            </a:pPr>
            <a:r>
              <a:rPr lang="ar-MA" baseline="0" dirty="0" smtClean="0"/>
              <a:t>ومن أجل ترسيخ هذا الامتياز النسبي الذي أصبحت تتزفر عليه طنجة في </a:t>
            </a:r>
            <a:r>
              <a:rPr lang="ar-MA" baseline="0" dirty="0" err="1" smtClean="0"/>
              <a:t>ميجان</a:t>
            </a:r>
            <a:r>
              <a:rPr lang="ar-MA" baseline="0" dirty="0" smtClean="0"/>
              <a:t> اللوجستيك وصناعة السيارات فقد تم انشاء مدينة خاصة لصناعة معدان السيارات اطلق عليها اسم </a:t>
            </a:r>
            <a:r>
              <a:rPr lang="fr-FR" baseline="0" dirty="0" smtClean="0"/>
              <a:t>Tanger </a:t>
            </a:r>
            <a:r>
              <a:rPr lang="fr-FR" baseline="0" dirty="0" err="1" smtClean="0"/>
              <a:t>Automotive</a:t>
            </a:r>
            <a:r>
              <a:rPr lang="fr-FR" baseline="0" dirty="0" smtClean="0"/>
              <a:t> City </a:t>
            </a:r>
            <a:r>
              <a:rPr lang="ar-MA" baseline="0" dirty="0" smtClean="0"/>
              <a:t> بالقرب من المدينة الجديدة للشرافات ومعمل </a:t>
            </a:r>
            <a:r>
              <a:rPr lang="ar-MA" baseline="0" dirty="0" err="1" smtClean="0"/>
              <a:t>رونو</a:t>
            </a:r>
            <a:r>
              <a:rPr lang="ar-MA" baseline="0" dirty="0" smtClean="0"/>
              <a:t> على مساحة تفوق 300 هكتار بيع منها الجزء الأول ومن المنتظر أن تبدأ </a:t>
            </a:r>
            <a:r>
              <a:rPr lang="ar-MA" baseline="0" dirty="0" err="1" smtClean="0"/>
              <a:t>اواى</a:t>
            </a:r>
            <a:r>
              <a:rPr lang="ar-MA" baseline="0" dirty="0" smtClean="0"/>
              <a:t> الوحدات في الإنتاج بها في القريب العاجل. </a:t>
            </a:r>
          </a:p>
          <a:p>
            <a:pPr marL="171450" indent="-171450" algn="r" rtl="1">
              <a:buFont typeface="Arial" panose="020B0604020202020204" pitchFamily="34" charset="0"/>
              <a:buChar char="•"/>
            </a:pPr>
            <a:r>
              <a:rPr lang="ar-MA" baseline="0" dirty="0" smtClean="0"/>
              <a:t>غير بعيد عن طنجة مدينة تطوان تم ادماجها كذلك </a:t>
            </a:r>
            <a:r>
              <a:rPr lang="ar-MA" baseline="0" dirty="0" err="1" smtClean="0"/>
              <a:t>وضيفيا</a:t>
            </a:r>
            <a:r>
              <a:rPr lang="ar-MA" baseline="0" dirty="0" smtClean="0"/>
              <a:t> بالميناء من خلال ثلاث مناطق خاصة </a:t>
            </a:r>
            <a:r>
              <a:rPr lang="fr-FR" baseline="0" dirty="0" err="1" smtClean="0"/>
              <a:t>Tetouan</a:t>
            </a:r>
            <a:r>
              <a:rPr lang="fr-FR" baseline="0" dirty="0" smtClean="0"/>
              <a:t> Park </a:t>
            </a:r>
            <a:r>
              <a:rPr lang="ar-MA" baseline="0" dirty="0" smtClean="0"/>
              <a:t>و </a:t>
            </a:r>
            <a:r>
              <a:rPr lang="fr-FR" baseline="0" dirty="0" err="1" smtClean="0"/>
              <a:t>Tetouan</a:t>
            </a:r>
            <a:r>
              <a:rPr lang="fr-FR" baseline="0" dirty="0" smtClean="0"/>
              <a:t> Shore </a:t>
            </a:r>
            <a:r>
              <a:rPr lang="ar-MA" baseline="0" dirty="0" smtClean="0"/>
              <a:t>و ومركز </a:t>
            </a:r>
            <a:r>
              <a:rPr lang="ar-MA" baseline="0" dirty="0" err="1" smtClean="0"/>
              <a:t>الفنيدق</a:t>
            </a:r>
            <a:r>
              <a:rPr lang="ar-MA" baseline="0" dirty="0" smtClean="0"/>
              <a:t> للتجارة الحرة    </a:t>
            </a:r>
            <a:endParaRPr lang="fr-FR"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3</a:t>
            </a:fld>
            <a:endParaRPr lang="fr-FR" dirty="0"/>
          </a:p>
        </p:txBody>
      </p:sp>
    </p:spTree>
    <p:extLst>
      <p:ext uri="{BB962C8B-B14F-4D97-AF65-F5344CB8AC3E}">
        <p14:creationId xmlns:p14="http://schemas.microsoft.com/office/powerpoint/2010/main" val="168070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r" rtl="1">
              <a:buFont typeface="Arial" panose="020B0604020202020204" pitchFamily="34" charset="0"/>
              <a:buChar char="•"/>
            </a:pPr>
            <a:r>
              <a:rPr lang="ar-MA" dirty="0" smtClean="0"/>
              <a:t>كل هذه المنشآت جاءت لتدعم القدرات التنافسية للبنيات</a:t>
            </a:r>
            <a:r>
              <a:rPr lang="ar-MA" baseline="0" dirty="0" smtClean="0"/>
              <a:t> الصناعية الموجودة سلفا بطنجة كالحي الصناعي الحر بالميناء القديم الذي يعتبر اقدم منطقة حرة بالمغرب منذ الستينيات من القرن الماضي وكذا الحي الصناعي </a:t>
            </a:r>
            <a:r>
              <a:rPr lang="ar-MA" baseline="0" dirty="0" err="1" smtClean="0"/>
              <a:t>مغوغا</a:t>
            </a:r>
            <a:r>
              <a:rPr lang="ar-MA" baseline="0" dirty="0" smtClean="0"/>
              <a:t> الذي انشأ في السبعينات من القرن الماضي في اطار التخفيف عن مركز </a:t>
            </a:r>
            <a:r>
              <a:rPr lang="ar-MA" baseline="0" dirty="0" err="1" smtClean="0"/>
              <a:t>الدارالبيضاء</a:t>
            </a:r>
            <a:r>
              <a:rPr lang="ar-MA" baseline="0" dirty="0" smtClean="0"/>
              <a:t> الصناعي أو حي المجد المحاذي لحي </a:t>
            </a:r>
            <a:r>
              <a:rPr lang="ar-MA" baseline="0" dirty="0" err="1" smtClean="0"/>
              <a:t>مغوغة</a:t>
            </a:r>
            <a:r>
              <a:rPr lang="ar-MA" baseline="0" dirty="0" smtClean="0"/>
              <a:t> والذي انشأ للاستجابة للطلب على المناطق الصناعية في المدينة في الثمانينيات من القرن الماضي, أو أخيرا (من حيث النشأة) الحي الصناعي </a:t>
            </a:r>
            <a:r>
              <a:rPr lang="ar-MA" baseline="0" dirty="0" err="1" smtClean="0"/>
              <a:t>لكزناية</a:t>
            </a:r>
            <a:r>
              <a:rPr lang="ar-MA" baseline="0" dirty="0" smtClean="0"/>
              <a:t> الذي فرض نفسه كقوة اقتصادية لتشغيله اكثر من 30 الف عامل,</a:t>
            </a:r>
          </a:p>
          <a:p>
            <a:pPr marL="171450" indent="-171450" algn="r" rtl="1">
              <a:buFont typeface="Arial" panose="020B0604020202020204" pitchFamily="34" charset="0"/>
              <a:buChar char="•"/>
            </a:pPr>
            <a:r>
              <a:rPr lang="ar-MA" baseline="0" dirty="0" smtClean="0"/>
              <a:t>على المدى المتوسط عدة احياء اقتصادية أخرى في اطار مشروع 5000 هكتار ستنضاف للأحياء السابقة في موقع حجر النحل وحد الغربية وغيرها من المواقع التي ستزيد من استقطابية وتنافسية طنجة ومحيطها </a:t>
            </a:r>
            <a:endParaRPr lang="fr-FR" dirty="0"/>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4</a:t>
            </a:fld>
            <a:endParaRPr lang="fr-FR" dirty="0"/>
          </a:p>
        </p:txBody>
      </p:sp>
    </p:spTree>
    <p:extLst>
      <p:ext uri="{BB962C8B-B14F-4D97-AF65-F5344CB8AC3E}">
        <p14:creationId xmlns:p14="http://schemas.microsoft.com/office/powerpoint/2010/main" val="399428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r" rtl="1">
              <a:buFont typeface="Arial" panose="020B0604020202020204" pitchFamily="34" charset="0"/>
              <a:buChar char="•"/>
            </a:pPr>
            <a:r>
              <a:rPr lang="ar-MA" dirty="0" smtClean="0"/>
              <a:t>كما قلت لكم</a:t>
            </a:r>
            <a:r>
              <a:rPr lang="ar-MA" baseline="0" dirty="0" smtClean="0"/>
              <a:t>, أن مشروع التنمية بالمغرب وبطنجة على وجه الخصوص هو مشروع مندمج بين </a:t>
            </a:r>
            <a:r>
              <a:rPr lang="ar-MA" baseline="0" dirty="0" err="1" smtClean="0"/>
              <a:t>لبقطاعات</a:t>
            </a:r>
            <a:r>
              <a:rPr lang="ar-MA" baseline="0" dirty="0" smtClean="0"/>
              <a:t> وبين المجالات, </a:t>
            </a:r>
          </a:p>
          <a:p>
            <a:pPr marL="171450" indent="-171450" algn="r" rtl="1">
              <a:buFont typeface="Arial" panose="020B0604020202020204" pitchFamily="34" charset="0"/>
              <a:buChar char="•"/>
            </a:pPr>
            <a:r>
              <a:rPr lang="ar-MA" baseline="0" dirty="0" smtClean="0"/>
              <a:t>لذلك استفادت طنجة من المشاريع السياحية كذلك لتقوية تنافسية «وجهة طنجة»,</a:t>
            </a:r>
          </a:p>
          <a:p>
            <a:pPr marL="171450" indent="-171450" algn="r" rtl="1">
              <a:buFont typeface="Arial" panose="020B0604020202020204" pitchFamily="34" charset="0"/>
              <a:buChar char="•"/>
            </a:pPr>
            <a:r>
              <a:rPr lang="ar-MA" baseline="0" dirty="0" smtClean="0"/>
              <a:t>ويبقى ميناء الترفيه اكبر الإنجازات على الاطلاق (كما هو موضح في الصورة)  من خلال تحويل الميناء القديم الى ميناء عصري يستقبل كبريات الفنادق العائمة في العالم على طول 2 كلم من الرصيف و اكثر من 1900 موقف للبواخر الصغيرة و 13 هكتار من المرافق لاستقبال اكثر من 750 الف سائح عبر البواخر العملاقة في افق 2020,</a:t>
            </a:r>
          </a:p>
          <a:p>
            <a:pPr marL="171450" indent="-171450" algn="r" rtl="1">
              <a:buFont typeface="Arial" panose="020B0604020202020204" pitchFamily="34" charset="0"/>
              <a:buChar char="•"/>
            </a:pPr>
            <a:r>
              <a:rPr lang="ar-MA" baseline="0" dirty="0" smtClean="0"/>
              <a:t>وبشكل موازي عرفت وتعرف طنجة مجهودات حثيثة لتنويع منتوجها السياحية من خلال </a:t>
            </a:r>
            <a:r>
              <a:rPr lang="ar-MA" baseline="0" dirty="0" err="1" smtClean="0"/>
              <a:t>التموقع</a:t>
            </a:r>
            <a:r>
              <a:rPr lang="ar-MA" baseline="0" dirty="0" smtClean="0"/>
              <a:t> على مستوى سياحة الاعمال والسياحة العلمية والسياحة الساحلية والسياحة الثقافية وغيرها من خلال مشاريع متعددة كمشروع مدينة </a:t>
            </a:r>
            <a:r>
              <a:rPr lang="ar-MA" baseline="0" dirty="0" err="1" smtClean="0"/>
              <a:t>الغندوري</a:t>
            </a:r>
            <a:r>
              <a:rPr lang="ar-MA" baseline="0" dirty="0" smtClean="0"/>
              <a:t> السياحية ومشروع الغابة الدبلوماسية الساحلي </a:t>
            </a:r>
            <a:r>
              <a:rPr lang="ar-MA" baseline="0" dirty="0" err="1" smtClean="0"/>
              <a:t>وشاريع</a:t>
            </a:r>
            <a:r>
              <a:rPr lang="ar-MA" baseline="0" dirty="0" smtClean="0"/>
              <a:t> ترميم </a:t>
            </a:r>
            <a:r>
              <a:rPr lang="ar-MA" baseline="0" dirty="0" err="1" smtClean="0"/>
              <a:t>وتهيأة</a:t>
            </a:r>
            <a:r>
              <a:rPr lang="ar-MA" baseline="0" dirty="0" smtClean="0"/>
              <a:t> المدارات السياحية بالمدينة القديمة وغيرها</a:t>
            </a:r>
          </a:p>
          <a:p>
            <a:pPr marL="171450" indent="-171450" algn="r" rtl="1">
              <a:buFont typeface="Arial" panose="020B0604020202020204" pitchFamily="34" charset="0"/>
              <a:buChar char="•"/>
            </a:pPr>
            <a:r>
              <a:rPr lang="ar-MA" baseline="0" dirty="0" smtClean="0"/>
              <a:t>هذا </a:t>
            </a:r>
            <a:r>
              <a:rPr lang="ar-MA" baseline="0" dirty="0" err="1" smtClean="0"/>
              <a:t>التموقع</a:t>
            </a:r>
            <a:r>
              <a:rPr lang="ar-MA" baseline="0" dirty="0" smtClean="0"/>
              <a:t> الجديد جعل قدراتها الاستيعابية من </a:t>
            </a:r>
            <a:r>
              <a:rPr lang="ar-MA" baseline="0" dirty="0" err="1" smtClean="0"/>
              <a:t>جيث</a:t>
            </a:r>
            <a:r>
              <a:rPr lang="ar-MA" baseline="0" dirty="0" smtClean="0"/>
              <a:t> عدد الاسرة كذلك يرتفع ومن المنتظر أن تصل الطاقة الاستيعابية الى أكثر من 20 الف سرير في افق 2020 بفضل استقطاب كبريات المقولات الفندقية في العالم  </a:t>
            </a:r>
          </a:p>
          <a:p>
            <a:pPr marL="171450" indent="-171450" algn="r" rtl="1">
              <a:buFont typeface="Arial" panose="020B0604020202020204" pitchFamily="34" charset="0"/>
              <a:buChar char="•"/>
            </a:pPr>
            <a:endParaRPr lang="ar-MA" baseline="0" dirty="0" smtClean="0"/>
          </a:p>
          <a:p>
            <a:pPr algn="r" rtl="1"/>
            <a:endParaRPr lang="fr-FR" dirty="0"/>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5</a:t>
            </a:fld>
            <a:endParaRPr lang="fr-FR" dirty="0"/>
          </a:p>
        </p:txBody>
      </p:sp>
    </p:spTree>
    <p:extLst>
      <p:ext uri="{BB962C8B-B14F-4D97-AF65-F5344CB8AC3E}">
        <p14:creationId xmlns:p14="http://schemas.microsoft.com/office/powerpoint/2010/main" val="349527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r" rtl="1">
              <a:buFont typeface="Arial" panose="020B0604020202020204" pitchFamily="34" charset="0"/>
              <a:buChar char="•"/>
            </a:pPr>
            <a:r>
              <a:rPr lang="ar-MA" dirty="0" smtClean="0"/>
              <a:t>ولتكون التنمية كذلك شاملة ودائمة كان</a:t>
            </a:r>
            <a:r>
              <a:rPr lang="ar-MA" baseline="0" dirty="0" smtClean="0"/>
              <a:t> لا بد من فك العزلة وتسريع الارتباط لما لدور المواصلات في وقتنا الحاضر من دور محوري في النمو والتنمية,</a:t>
            </a:r>
          </a:p>
          <a:p>
            <a:pPr marL="171450" indent="-171450" algn="r" rtl="1">
              <a:buFont typeface="Arial" panose="020B0604020202020204" pitchFamily="34" charset="0"/>
              <a:buChar char="•"/>
            </a:pPr>
            <a:r>
              <a:rPr lang="ar-MA" baseline="0" dirty="0" smtClean="0"/>
              <a:t>صحيح أن برنامج الطرق السيارة الذي قطع فيه المغرب أشواط مهمة من خلال بناء اكثر من 1500 كلم الى اليوم جعل مدينة طنجة لا تبعد زمانيا الا ساعتين ونصف عن الرباط و 6 ساعات عن مراكش و 8 عن أكدير ولكن المشروع الطموح الذي سهر على اطلاق اعماله صاحب الجلالة في سنة 2011 سيزيد من تسريع وتيرة الاتصال والتواصل بين طنجة والمركز الإداري للمملكة الرباط والمركز الاقتصادي </a:t>
            </a:r>
            <a:r>
              <a:rPr lang="ar-MA" baseline="0" dirty="0" err="1" smtClean="0"/>
              <a:t>الدارالبيضاء</a:t>
            </a:r>
            <a:r>
              <a:rPr lang="ar-MA" baseline="0" dirty="0" smtClean="0"/>
              <a:t>, ساعة و 20 دقيقة ستكفي كزمن الرحلة من طنجة الى الرباط في افق 2015 و 2ساعات و 10 دقائق للوصول الى الدار البيضاء. </a:t>
            </a:r>
          </a:p>
          <a:p>
            <a:pPr marL="171450" indent="-171450" algn="r" rtl="1">
              <a:buFont typeface="Arial" panose="020B0604020202020204" pitchFamily="34" charset="0"/>
              <a:buChar char="•"/>
            </a:pPr>
            <a:r>
              <a:rPr lang="ar-MA" baseline="0" dirty="0" smtClean="0"/>
              <a:t>أن تسريع وتيرة التواصل والحركية ستزيد من عجلة النمو بطنجة وستعطي المستثمرين القادمين الى المدينة ليونة اكبر في التواصل مع مراكز القرار </a:t>
            </a:r>
            <a:endParaRPr lang="fr-FR" dirty="0"/>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6</a:t>
            </a:fld>
            <a:endParaRPr lang="fr-FR" dirty="0"/>
          </a:p>
        </p:txBody>
      </p:sp>
    </p:spTree>
    <p:extLst>
      <p:ext uri="{BB962C8B-B14F-4D97-AF65-F5344CB8AC3E}">
        <p14:creationId xmlns:p14="http://schemas.microsoft.com/office/powerpoint/2010/main" val="414353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gn="r" rtl="1">
              <a:buFont typeface="Arial" panose="020B0604020202020204" pitchFamily="34" charset="0"/>
              <a:buChar char="•"/>
            </a:pPr>
            <a:r>
              <a:rPr lang="ar-MA" dirty="0" smtClean="0"/>
              <a:t>صحيح أن كل هذه المشاريع التي ذكرناها</a:t>
            </a:r>
            <a:r>
              <a:rPr lang="ar-MA" baseline="0" dirty="0" smtClean="0"/>
              <a:t> جعلت مدينة طنجة تضيق بمحتواها وبأنشطتها وبساكنتها فكان لا بد من إعادة النظر في بنيات المدينة حتى تساير تلك الإرادة التي تريد أن تجعلها في مرابة كبريات المدن العالمية حتي تستطيع منافستها من جهة وتطمن لموها الديمومة </a:t>
            </a:r>
          </a:p>
          <a:p>
            <a:pPr marL="171450" indent="-171450" algn="r" rtl="1">
              <a:buFont typeface="Arial" panose="020B0604020202020204" pitchFamily="34" charset="0"/>
              <a:buChar char="•"/>
            </a:pPr>
            <a:r>
              <a:rPr lang="ar-MA" baseline="0" dirty="0" smtClean="0"/>
              <a:t>لهذا الغرض جاء مشروع «طنجة الكبرى» وهو مشروع مكمل للمشاريع القطاعية ويعطيها هندسة مجالية تضمن </a:t>
            </a:r>
            <a:r>
              <a:rPr lang="ar-MA" baseline="0" dirty="0" err="1" smtClean="0"/>
              <a:t>نجاعتها</a:t>
            </a:r>
            <a:r>
              <a:rPr lang="ar-MA" baseline="0" dirty="0" smtClean="0"/>
              <a:t> وديمومتها من خلال كل البعاد : الحصرية, العمرانية, </a:t>
            </a:r>
            <a:r>
              <a:rPr lang="ar-MA" baseline="0" dirty="0" err="1" smtClean="0"/>
              <a:t>التجهيزاتية</a:t>
            </a:r>
            <a:r>
              <a:rPr lang="ar-MA" baseline="0" dirty="0" smtClean="0"/>
              <a:t>, البيئية, الاجتماعية والثقافية.</a:t>
            </a:r>
          </a:p>
          <a:p>
            <a:pPr marL="171450" indent="-171450" algn="r" rtl="1">
              <a:buFont typeface="Arial" panose="020B0604020202020204" pitchFamily="34" charset="0"/>
              <a:buChar char="•"/>
            </a:pPr>
            <a:r>
              <a:rPr lang="ar-MA" baseline="0" dirty="0" smtClean="0"/>
              <a:t>ما يقرب من المليار دولار لإعادة هندسة الطرق والمدارات الحضرية وتسريع الحركية والجولان, وإعادة النظر في شكل تطور المدينة </a:t>
            </a:r>
            <a:r>
              <a:rPr lang="ar-MA" baseline="0" dirty="0" err="1" smtClean="0"/>
              <a:t>والتركير</a:t>
            </a:r>
            <a:r>
              <a:rPr lang="ar-MA" baseline="0" dirty="0" smtClean="0"/>
              <a:t> على التعمير الارادي من خلال سياسة المدن </a:t>
            </a:r>
            <a:r>
              <a:rPr lang="ar-MA" baseline="0" dirty="0" err="1" smtClean="0"/>
              <a:t>الجديدية</a:t>
            </a:r>
            <a:r>
              <a:rPr lang="ar-MA" baseline="0" dirty="0" smtClean="0"/>
              <a:t> والمدن المحورية, وإعادة النطر في جغرافية المرافق العمومية لتخفيف الضغط عن مركز المدينة وغيرها,</a:t>
            </a:r>
          </a:p>
          <a:p>
            <a:pPr marL="171450" indent="-171450" algn="r" rtl="1">
              <a:buFont typeface="Arial" panose="020B0604020202020204" pitchFamily="34" charset="0"/>
              <a:buChar char="•"/>
            </a:pPr>
            <a:r>
              <a:rPr lang="ar-MA" baseline="0" dirty="0" smtClean="0"/>
              <a:t>أما على المستوى الاجتماعي فان المشروع يهدف من جهة محاربة الهشاشة ورفع مستويات التأطير (الطبي والمدرسي وغير) وضمان الاندماج الاقتصادي والاجتماعي للمواطنين في مجالهم,</a:t>
            </a:r>
          </a:p>
          <a:p>
            <a:pPr marL="171450" indent="-171450" algn="r" rtl="1">
              <a:buFont typeface="Arial" panose="020B0604020202020204" pitchFamily="34" charset="0"/>
              <a:buChar char="•"/>
            </a:pPr>
            <a:r>
              <a:rPr lang="ar-MA" baseline="0" dirty="0" smtClean="0"/>
              <a:t>البيئة باعتبارها المركب والمكون الثالث مع الاقتصاد </a:t>
            </a:r>
            <a:r>
              <a:rPr lang="ar-MA" baseline="0" dirty="0" err="1" smtClean="0"/>
              <a:t>ةالنجتمع</a:t>
            </a:r>
            <a:r>
              <a:rPr lang="ar-MA" baseline="0" dirty="0" smtClean="0"/>
              <a:t> لثالوث الديمومة لم يتم نسيانه من خلال الحفاظ على الساحل والوقاية من الفيضانات والتلوث ,,,</a:t>
            </a:r>
            <a:endParaRPr lang="fr-FR" dirty="0"/>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7</a:t>
            </a:fld>
            <a:endParaRPr lang="fr-FR" dirty="0"/>
          </a:p>
        </p:txBody>
      </p:sp>
    </p:spTree>
    <p:extLst>
      <p:ext uri="{BB962C8B-B14F-4D97-AF65-F5344CB8AC3E}">
        <p14:creationId xmlns:p14="http://schemas.microsoft.com/office/powerpoint/2010/main" val="59622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rtl="1"/>
            <a:r>
              <a:rPr lang="ar-MA" dirty="0" smtClean="0"/>
              <a:t>وكخلاصة يمكن القول بأن صورة طنجة التي كنا نحلم بها أصبحت اليوم واقعا وستكتمل</a:t>
            </a:r>
            <a:r>
              <a:rPr lang="ar-MA" baseline="0" dirty="0" smtClean="0"/>
              <a:t> في القريب العاجل مع اكتمال كل هذه المشاريع التي بينتها امامكم والتي قطعت اشواطا مهمة في إنجازها </a:t>
            </a:r>
          </a:p>
          <a:p>
            <a:pPr algn="ctr" rtl="1"/>
            <a:r>
              <a:rPr lang="ar-MA" baseline="0" dirty="0" smtClean="0"/>
              <a:t> وفي الختام أقول مرحبا بكم جميعا في طنجة </a:t>
            </a:r>
          </a:p>
          <a:p>
            <a:pPr algn="ctr" rtl="1"/>
            <a:r>
              <a:rPr lang="ar-MA" baseline="0" dirty="0" smtClean="0"/>
              <a:t>والسلام عليكم </a:t>
            </a:r>
          </a:p>
          <a:p>
            <a:pPr algn="r" rtl="1"/>
            <a:endParaRPr lang="fr-FR" dirty="0"/>
          </a:p>
        </p:txBody>
      </p:sp>
      <p:sp>
        <p:nvSpPr>
          <p:cNvPr id="4" name="Espace réservé du numéro de diapositive 3"/>
          <p:cNvSpPr>
            <a:spLocks noGrp="1"/>
          </p:cNvSpPr>
          <p:nvPr>
            <p:ph type="sldNum" sz="quarter" idx="10"/>
          </p:nvPr>
        </p:nvSpPr>
        <p:spPr/>
        <p:txBody>
          <a:bodyPr/>
          <a:lstStyle/>
          <a:p>
            <a:fld id="{30AB9C3E-9887-4790-81AB-CD59B0B71E61}" type="slidenum">
              <a:rPr lang="fr-FR" smtClean="0"/>
              <a:t>8</a:t>
            </a:fld>
            <a:endParaRPr lang="fr-FR" dirty="0"/>
          </a:p>
        </p:txBody>
      </p:sp>
    </p:spTree>
    <p:extLst>
      <p:ext uri="{BB962C8B-B14F-4D97-AF65-F5344CB8AC3E}">
        <p14:creationId xmlns:p14="http://schemas.microsoft.com/office/powerpoint/2010/main" val="202765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smtClean="0"/>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089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661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4673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377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044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843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68372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79257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4772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710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489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31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5463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1484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3236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5847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459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11/19/2013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9848085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gif"/><Relationship Id="rId3" Type="http://schemas.openxmlformats.org/officeDocument/2006/relationships/image" Target="../media/image7.png"/><Relationship Id="rId7" Type="http://schemas.openxmlformats.org/officeDocument/2006/relationships/image" Target="../media/image10.gif"/><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9.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0693" y="1103335"/>
            <a:ext cx="9440034" cy="1828801"/>
          </a:xfrm>
        </p:spPr>
        <p:txBody>
          <a:bodyPr>
            <a:normAutofit/>
          </a:bodyPr>
          <a:lstStyle/>
          <a:p>
            <a:r>
              <a:rPr lang="fr-FR" sz="4800" b="1" dirty="0" err="1">
                <a:effectLst/>
              </a:rPr>
              <a:t>Tánger</a:t>
            </a:r>
            <a:r>
              <a:rPr lang="fr-FR" sz="4800" b="1" dirty="0">
                <a:effectLst/>
              </a:rPr>
              <a:t>: de </a:t>
            </a:r>
            <a:r>
              <a:rPr lang="fr-FR" sz="4800" b="1" dirty="0" err="1">
                <a:effectLst/>
              </a:rPr>
              <a:t>puerto</a:t>
            </a:r>
            <a:r>
              <a:rPr lang="fr-FR" sz="4800" b="1" dirty="0">
                <a:effectLst/>
              </a:rPr>
              <a:t> a polo </a:t>
            </a:r>
            <a:r>
              <a:rPr lang="fr-FR" sz="4800" b="1" dirty="0" err="1">
                <a:effectLst/>
              </a:rPr>
              <a:t>portuario</a:t>
            </a:r>
            <a:r>
              <a:rPr lang="fr-FR" sz="4800" b="1" dirty="0">
                <a:effectLst/>
              </a:rPr>
              <a:t> </a:t>
            </a:r>
            <a:r>
              <a:rPr lang="fr-FR" sz="4800" dirty="0">
                <a:effectLst/>
              </a:rPr>
              <a:t/>
            </a:r>
            <a:br>
              <a:rPr lang="fr-FR" sz="4800" dirty="0">
                <a:effectLst/>
              </a:rPr>
            </a:br>
            <a:r>
              <a:rPr lang="fr-FR" sz="4800" b="1" dirty="0">
                <a:effectLst/>
              </a:rPr>
              <a:t>y de </a:t>
            </a:r>
            <a:r>
              <a:rPr lang="fr-FR" sz="4800" b="1" dirty="0" err="1">
                <a:effectLst/>
              </a:rPr>
              <a:t>ciudad</a:t>
            </a:r>
            <a:r>
              <a:rPr lang="fr-FR" sz="4800" b="1" dirty="0">
                <a:effectLst/>
              </a:rPr>
              <a:t> a </a:t>
            </a:r>
            <a:r>
              <a:rPr lang="fr-FR" sz="4800" b="1" dirty="0" err="1">
                <a:effectLst/>
              </a:rPr>
              <a:t>metrópoli</a:t>
            </a:r>
            <a:endParaRPr lang="fr-FR" sz="4800" dirty="0">
              <a:effectLst/>
            </a:endParaRPr>
          </a:p>
        </p:txBody>
      </p:sp>
      <p:sp>
        <p:nvSpPr>
          <p:cNvPr id="3" name="Sous-titre 2"/>
          <p:cNvSpPr>
            <a:spLocks noGrp="1"/>
          </p:cNvSpPr>
          <p:nvPr>
            <p:ph type="subTitle" idx="1"/>
          </p:nvPr>
        </p:nvSpPr>
        <p:spPr>
          <a:xfrm>
            <a:off x="1022350" y="3598339"/>
            <a:ext cx="9440034" cy="1049867"/>
          </a:xfrm>
        </p:spPr>
        <p:txBody>
          <a:bodyPr/>
          <a:lstStyle/>
          <a:p>
            <a:r>
              <a:rPr lang="fr-FR" dirty="0" smtClean="0"/>
              <a:t>Fouad EL OMARI </a:t>
            </a:r>
          </a:p>
          <a:p>
            <a:r>
              <a:rPr lang="fr-FR" b="1" dirty="0">
                <a:effectLst/>
              </a:rPr>
              <a:t>Alcalde de la </a:t>
            </a:r>
            <a:r>
              <a:rPr lang="fr-FR" b="1" dirty="0" err="1">
                <a:effectLst/>
              </a:rPr>
              <a:t>ciudad</a:t>
            </a:r>
            <a:r>
              <a:rPr lang="fr-FR" b="1" dirty="0">
                <a:effectLst/>
              </a:rPr>
              <a:t> de </a:t>
            </a:r>
            <a:r>
              <a:rPr lang="fr-FR" b="1" dirty="0" err="1">
                <a:effectLst/>
              </a:rPr>
              <a:t>Tánger</a:t>
            </a:r>
            <a:r>
              <a:rPr lang="fr-FR" b="1" dirty="0">
                <a:effectLst/>
              </a:rPr>
              <a:t> / </a:t>
            </a:r>
            <a:r>
              <a:rPr lang="fr-FR" b="1" dirty="0" err="1">
                <a:effectLst/>
              </a:rPr>
              <a:t>Marruecos</a:t>
            </a:r>
            <a:endParaRPr lang="fr-FR" dirty="0">
              <a:effectLst/>
            </a:endParaRPr>
          </a:p>
        </p:txBody>
      </p:sp>
    </p:spTree>
    <p:extLst>
      <p:ext uri="{BB962C8B-B14F-4D97-AF65-F5344CB8AC3E}">
        <p14:creationId xmlns:p14="http://schemas.microsoft.com/office/powerpoint/2010/main" val="1231356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08965" y="107576"/>
            <a:ext cx="5934949" cy="1658120"/>
          </a:xfrm>
        </p:spPr>
        <p:txBody>
          <a:bodyPr/>
          <a:lstStyle/>
          <a:p>
            <a:r>
              <a:rPr lang="fr-FR" sz="2400" b="1" dirty="0">
                <a:effectLst/>
              </a:rPr>
              <a:t>La </a:t>
            </a:r>
            <a:r>
              <a:rPr lang="fr-FR" sz="2400" b="1" dirty="0" err="1">
                <a:effectLst/>
              </a:rPr>
              <a:t>ciudad</a:t>
            </a:r>
            <a:r>
              <a:rPr lang="fr-FR" sz="2400" b="1" dirty="0">
                <a:effectLst/>
              </a:rPr>
              <a:t> de </a:t>
            </a:r>
            <a:r>
              <a:rPr lang="fr-FR" sz="2400" b="1" dirty="0" err="1">
                <a:effectLst/>
              </a:rPr>
              <a:t>Tánger</a:t>
            </a:r>
            <a:r>
              <a:rPr lang="fr-FR" sz="2400" b="1" dirty="0">
                <a:effectLst/>
              </a:rPr>
              <a:t> </a:t>
            </a:r>
            <a:r>
              <a:rPr lang="fr-FR" sz="2400" b="1" dirty="0" err="1">
                <a:effectLst/>
              </a:rPr>
              <a:t>experimenta</a:t>
            </a:r>
            <a:r>
              <a:rPr lang="fr-FR" sz="2400" b="1" dirty="0">
                <a:effectLst/>
              </a:rPr>
              <a:t> </a:t>
            </a:r>
            <a:r>
              <a:rPr lang="fr-FR" sz="2400" b="1" dirty="0" err="1">
                <a:effectLst/>
              </a:rPr>
              <a:t>desde</a:t>
            </a:r>
            <a:r>
              <a:rPr lang="fr-FR" sz="2400" b="1" dirty="0">
                <a:effectLst/>
              </a:rPr>
              <a:t> </a:t>
            </a:r>
            <a:r>
              <a:rPr lang="fr-FR" sz="2400" b="1" dirty="0" err="1">
                <a:effectLst/>
              </a:rPr>
              <a:t>hace</a:t>
            </a:r>
            <a:r>
              <a:rPr lang="fr-FR" sz="2400" b="1" dirty="0">
                <a:effectLst/>
              </a:rPr>
              <a:t> 10 </a:t>
            </a:r>
            <a:r>
              <a:rPr lang="fr-FR" sz="2400" b="1" dirty="0" err="1">
                <a:effectLst/>
              </a:rPr>
              <a:t>años</a:t>
            </a:r>
            <a:r>
              <a:rPr lang="fr-FR" sz="2400" b="1" dirty="0">
                <a:effectLst/>
              </a:rPr>
              <a:t> </a:t>
            </a:r>
            <a:r>
              <a:rPr lang="fr-FR" sz="2400" b="1" dirty="0" err="1">
                <a:effectLst/>
              </a:rPr>
              <a:t>una</a:t>
            </a:r>
            <a:r>
              <a:rPr lang="fr-FR" sz="2400" b="1" dirty="0">
                <a:effectLst/>
              </a:rPr>
              <a:t> </a:t>
            </a:r>
            <a:r>
              <a:rPr lang="fr-FR" sz="2400" b="1" dirty="0" err="1">
                <a:effectLst/>
              </a:rPr>
              <a:t>profunda</a:t>
            </a:r>
            <a:r>
              <a:rPr lang="fr-FR" sz="2400" b="1" dirty="0">
                <a:effectLst/>
              </a:rPr>
              <a:t> </a:t>
            </a:r>
            <a:r>
              <a:rPr lang="fr-FR" sz="2400" b="1" dirty="0" err="1">
                <a:effectLst/>
              </a:rPr>
              <a:t>transformación</a:t>
            </a:r>
            <a:r>
              <a:rPr lang="fr-FR" sz="2400" b="1" dirty="0">
                <a:effectLst/>
              </a:rPr>
              <a:t> en sus </a:t>
            </a:r>
            <a:r>
              <a:rPr lang="fr-FR" sz="2400" b="1" dirty="0" err="1">
                <a:effectLst/>
              </a:rPr>
              <a:t>estructuras</a:t>
            </a:r>
            <a:r>
              <a:rPr lang="fr-FR" sz="2400" b="1" dirty="0">
                <a:effectLst/>
              </a:rPr>
              <a:t>, en su modo de </a:t>
            </a:r>
            <a:r>
              <a:rPr lang="fr-FR" sz="2400" b="1" dirty="0" err="1">
                <a:effectLst/>
              </a:rPr>
              <a:t>desarrollo</a:t>
            </a:r>
            <a:r>
              <a:rPr lang="fr-FR" sz="2400" b="1" dirty="0">
                <a:effectLst/>
              </a:rPr>
              <a:t> </a:t>
            </a:r>
            <a:r>
              <a:rPr lang="fr-FR" sz="2400" b="1" dirty="0" smtClean="0">
                <a:effectLst/>
              </a:rPr>
              <a:t>y </a:t>
            </a:r>
            <a:r>
              <a:rPr lang="fr-FR" sz="2400" b="1" dirty="0">
                <a:effectLst/>
              </a:rPr>
              <a:t>en su </a:t>
            </a:r>
            <a:r>
              <a:rPr lang="fr-FR" sz="2400" b="1" dirty="0" err="1">
                <a:effectLst/>
              </a:rPr>
              <a:t>entorno</a:t>
            </a:r>
            <a:endParaRPr lang="fr-FR" sz="2400" dirty="0">
              <a:effectLst/>
            </a:endParaRPr>
          </a:p>
        </p:txBody>
      </p:sp>
      <p:sp>
        <p:nvSpPr>
          <p:cNvPr id="6" name="Espace réservé du texte 5"/>
          <p:cNvSpPr>
            <a:spLocks noGrp="1"/>
          </p:cNvSpPr>
          <p:nvPr>
            <p:ph type="body" sz="half" idx="2"/>
          </p:nvPr>
        </p:nvSpPr>
        <p:spPr>
          <a:xfrm>
            <a:off x="808462" y="1982686"/>
            <a:ext cx="6414387" cy="4307950"/>
          </a:xfrm>
        </p:spPr>
        <p:txBody>
          <a:bodyPr>
            <a:noAutofit/>
          </a:bodyPr>
          <a:lstStyle/>
          <a:p>
            <a:pPr marL="342900" lvl="0" indent="-342900" algn="just">
              <a:buFont typeface="Wingdings" panose="05000000000000000000" pitchFamily="2" charset="2"/>
              <a:buChar char="q"/>
            </a:pPr>
            <a:r>
              <a:rPr lang="fr-FR" sz="2000" b="1" dirty="0" err="1">
                <a:effectLst/>
              </a:rPr>
              <a:t>Tánger</a:t>
            </a:r>
            <a:r>
              <a:rPr lang="fr-FR" sz="2000" dirty="0">
                <a:effectLst/>
              </a:rPr>
              <a:t>: Una </a:t>
            </a:r>
            <a:r>
              <a:rPr lang="fr-FR" sz="2000" dirty="0" err="1">
                <a:effectLst/>
              </a:rPr>
              <a:t>ciudad</a:t>
            </a:r>
            <a:r>
              <a:rPr lang="fr-FR" sz="2000" dirty="0">
                <a:effectLst/>
              </a:rPr>
              <a:t> </a:t>
            </a:r>
            <a:r>
              <a:rPr lang="fr-FR" sz="2000" dirty="0" err="1">
                <a:effectLst/>
              </a:rPr>
              <a:t>estratégica</a:t>
            </a:r>
            <a:r>
              <a:rPr lang="fr-FR" sz="2000" dirty="0">
                <a:effectLst/>
              </a:rPr>
              <a:t> en la </a:t>
            </a:r>
            <a:r>
              <a:rPr lang="fr-FR" sz="2000" dirty="0" err="1">
                <a:effectLst/>
              </a:rPr>
              <a:t>encrucijada</a:t>
            </a:r>
            <a:r>
              <a:rPr lang="fr-FR" sz="2000" dirty="0">
                <a:effectLst/>
              </a:rPr>
              <a:t> de </a:t>
            </a:r>
            <a:r>
              <a:rPr lang="fr-FR" sz="2000" dirty="0" err="1">
                <a:effectLst/>
              </a:rPr>
              <a:t>caminos</a:t>
            </a:r>
            <a:r>
              <a:rPr lang="fr-FR" sz="2000" dirty="0">
                <a:effectLst/>
              </a:rPr>
              <a:t> y de </a:t>
            </a:r>
            <a:r>
              <a:rPr lang="fr-FR" sz="2000" dirty="0" err="1">
                <a:effectLst/>
              </a:rPr>
              <a:t>civilizaciones</a:t>
            </a:r>
            <a:r>
              <a:rPr lang="fr-FR" sz="2000" dirty="0">
                <a:effectLst/>
              </a:rPr>
              <a:t> </a:t>
            </a:r>
            <a:r>
              <a:rPr lang="fr-FR" sz="2000" dirty="0" err="1">
                <a:effectLst/>
              </a:rPr>
              <a:t>reencuentra</a:t>
            </a:r>
            <a:r>
              <a:rPr lang="fr-FR" sz="2000" dirty="0">
                <a:effectLst/>
              </a:rPr>
              <a:t> su </a:t>
            </a:r>
            <a:r>
              <a:rPr lang="fr-FR" sz="2000" dirty="0" err="1">
                <a:effectLst/>
              </a:rPr>
              <a:t>función</a:t>
            </a:r>
            <a:r>
              <a:rPr lang="fr-FR" sz="2000" dirty="0">
                <a:effectLst/>
              </a:rPr>
              <a:t>.</a:t>
            </a:r>
          </a:p>
          <a:p>
            <a:pPr marL="342900" lvl="0" indent="-342900" algn="just">
              <a:buFont typeface="Wingdings" panose="05000000000000000000" pitchFamily="2" charset="2"/>
              <a:buChar char="q"/>
            </a:pPr>
            <a:r>
              <a:rPr lang="fr-FR" sz="2000" dirty="0" err="1">
                <a:effectLst/>
              </a:rPr>
              <a:t>Construcción</a:t>
            </a:r>
            <a:r>
              <a:rPr lang="fr-FR" sz="2000" dirty="0">
                <a:effectLst/>
              </a:rPr>
              <a:t> y </a:t>
            </a:r>
            <a:r>
              <a:rPr lang="fr-FR" sz="2000" dirty="0" err="1">
                <a:effectLst/>
              </a:rPr>
              <a:t>expansión</a:t>
            </a:r>
            <a:r>
              <a:rPr lang="fr-FR" sz="2000" dirty="0">
                <a:effectLst/>
              </a:rPr>
              <a:t> </a:t>
            </a:r>
            <a:r>
              <a:rPr lang="fr-FR" sz="2000" dirty="0" err="1">
                <a:effectLst/>
              </a:rPr>
              <a:t>del</a:t>
            </a:r>
            <a:r>
              <a:rPr lang="fr-FR" sz="2000" dirty="0">
                <a:effectLst/>
              </a:rPr>
              <a:t> parque </a:t>
            </a:r>
            <a:r>
              <a:rPr lang="fr-FR" sz="2000" dirty="0" err="1">
                <a:effectLst/>
              </a:rPr>
              <a:t>industrial-portuario</a:t>
            </a:r>
            <a:r>
              <a:rPr lang="fr-FR" sz="2000" dirty="0">
                <a:effectLst/>
              </a:rPr>
              <a:t> de </a:t>
            </a:r>
            <a:r>
              <a:rPr lang="fr-FR" sz="2000" dirty="0" err="1">
                <a:effectLst/>
              </a:rPr>
              <a:t>Tánger</a:t>
            </a:r>
            <a:r>
              <a:rPr lang="fr-FR" sz="2000" dirty="0">
                <a:effectLst/>
              </a:rPr>
              <a:t>-Med en un radio de 80 Km.</a:t>
            </a:r>
          </a:p>
          <a:p>
            <a:pPr marL="342900" lvl="0" indent="-342900" algn="just">
              <a:buFont typeface="Wingdings" panose="05000000000000000000" pitchFamily="2" charset="2"/>
              <a:buChar char="q"/>
            </a:pPr>
            <a:r>
              <a:rPr lang="fr-FR" sz="2000" dirty="0" err="1">
                <a:effectLst/>
              </a:rPr>
              <a:t>Edificación</a:t>
            </a:r>
            <a:r>
              <a:rPr lang="fr-FR" sz="2000" dirty="0">
                <a:effectLst/>
              </a:rPr>
              <a:t> de un </a:t>
            </a:r>
            <a:r>
              <a:rPr lang="fr-FR" sz="2000" dirty="0" err="1">
                <a:effectLst/>
              </a:rPr>
              <a:t>puerto</a:t>
            </a:r>
            <a:r>
              <a:rPr lang="fr-FR" sz="2000" dirty="0">
                <a:effectLst/>
              </a:rPr>
              <a:t> </a:t>
            </a:r>
            <a:r>
              <a:rPr lang="fr-FR" sz="2000" dirty="0" err="1">
                <a:effectLst/>
              </a:rPr>
              <a:t>deportivo</a:t>
            </a:r>
            <a:r>
              <a:rPr lang="fr-FR" sz="2000" dirty="0">
                <a:effectLst/>
              </a:rPr>
              <a:t> y de </a:t>
            </a:r>
            <a:r>
              <a:rPr lang="fr-FR" sz="2000" dirty="0" err="1">
                <a:effectLst/>
              </a:rPr>
              <a:t>ocio</a:t>
            </a:r>
            <a:r>
              <a:rPr lang="fr-FR" sz="2000" dirty="0">
                <a:effectLst/>
              </a:rPr>
              <a:t>.</a:t>
            </a:r>
          </a:p>
          <a:p>
            <a:pPr marL="342900" lvl="0" indent="-342900" algn="just">
              <a:buFont typeface="Wingdings" panose="05000000000000000000" pitchFamily="2" charset="2"/>
              <a:buChar char="q"/>
            </a:pPr>
            <a:r>
              <a:rPr lang="fr-FR" sz="2000" dirty="0" err="1">
                <a:effectLst/>
              </a:rPr>
              <a:t>Aceleración</a:t>
            </a:r>
            <a:r>
              <a:rPr lang="fr-FR" sz="2000" dirty="0">
                <a:effectLst/>
              </a:rPr>
              <a:t> de la </a:t>
            </a:r>
            <a:r>
              <a:rPr lang="fr-FR" sz="2000" dirty="0" err="1">
                <a:effectLst/>
              </a:rPr>
              <a:t>conexión</a:t>
            </a:r>
            <a:r>
              <a:rPr lang="fr-FR" sz="2000" dirty="0">
                <a:effectLst/>
              </a:rPr>
              <a:t> </a:t>
            </a:r>
            <a:r>
              <a:rPr lang="fr-FR" sz="2000" dirty="0" err="1">
                <a:effectLst/>
              </a:rPr>
              <a:t>Tánger</a:t>
            </a:r>
            <a:r>
              <a:rPr lang="fr-FR" sz="2000" dirty="0">
                <a:effectLst/>
              </a:rPr>
              <a:t>-Casablanca y el resto de </a:t>
            </a:r>
            <a:r>
              <a:rPr lang="fr-FR" sz="2000" dirty="0" err="1">
                <a:effectLst/>
              </a:rPr>
              <a:t>Marruecos</a:t>
            </a:r>
            <a:r>
              <a:rPr lang="fr-FR" sz="2000" dirty="0">
                <a:effectLst/>
              </a:rPr>
              <a:t> gracias a las </a:t>
            </a:r>
            <a:r>
              <a:rPr lang="fr-FR" sz="2000" dirty="0" err="1">
                <a:effectLst/>
              </a:rPr>
              <a:t>autovías</a:t>
            </a:r>
            <a:r>
              <a:rPr lang="fr-FR" sz="2000" dirty="0">
                <a:effectLst/>
              </a:rPr>
              <a:t> y al </a:t>
            </a:r>
            <a:r>
              <a:rPr lang="fr-FR" sz="2000" dirty="0" err="1">
                <a:effectLst/>
              </a:rPr>
              <a:t>tren</a:t>
            </a:r>
            <a:r>
              <a:rPr lang="fr-FR" sz="2000" dirty="0">
                <a:effectLst/>
              </a:rPr>
              <a:t> de </a:t>
            </a:r>
            <a:r>
              <a:rPr lang="fr-FR" sz="2000" dirty="0" err="1">
                <a:effectLst/>
              </a:rPr>
              <a:t>alta</a:t>
            </a:r>
            <a:r>
              <a:rPr lang="fr-FR" sz="2000" dirty="0">
                <a:effectLst/>
              </a:rPr>
              <a:t> </a:t>
            </a:r>
            <a:r>
              <a:rPr lang="fr-FR" sz="2000" dirty="0" err="1">
                <a:effectLst/>
              </a:rPr>
              <a:t>velocidad</a:t>
            </a:r>
            <a:r>
              <a:rPr lang="fr-FR" sz="2000" dirty="0">
                <a:effectLst/>
              </a:rPr>
              <a:t>.</a:t>
            </a:r>
          </a:p>
          <a:p>
            <a:pPr marL="342900" lvl="0" indent="-342900" algn="just">
              <a:buFont typeface="Wingdings" panose="05000000000000000000" pitchFamily="2" charset="2"/>
              <a:buChar char="q"/>
            </a:pPr>
            <a:r>
              <a:rPr lang="fr-FR" sz="2000" dirty="0" err="1">
                <a:effectLst/>
              </a:rPr>
              <a:t>Acondicionamiento</a:t>
            </a:r>
            <a:r>
              <a:rPr lang="fr-FR" sz="2000" dirty="0">
                <a:effectLst/>
              </a:rPr>
              <a:t> y </a:t>
            </a:r>
            <a:r>
              <a:rPr lang="fr-FR" sz="2000" dirty="0" err="1">
                <a:effectLst/>
              </a:rPr>
              <a:t>revalorización</a:t>
            </a:r>
            <a:r>
              <a:rPr lang="fr-FR" sz="2000" dirty="0">
                <a:effectLst/>
              </a:rPr>
              <a:t> de la </a:t>
            </a:r>
            <a:r>
              <a:rPr lang="fr-FR" sz="2000" dirty="0" err="1">
                <a:effectLst/>
              </a:rPr>
              <a:t>ciudad</a:t>
            </a:r>
            <a:r>
              <a:rPr lang="fr-FR" sz="2000" dirty="0">
                <a:effectLst/>
              </a:rPr>
              <a:t> para </a:t>
            </a:r>
            <a:r>
              <a:rPr lang="fr-FR" sz="2000" dirty="0" err="1">
                <a:effectLst/>
              </a:rPr>
              <a:t>convertirla</a:t>
            </a:r>
            <a:r>
              <a:rPr lang="fr-FR" sz="2000" dirty="0">
                <a:effectLst/>
              </a:rPr>
              <a:t> en </a:t>
            </a:r>
            <a:r>
              <a:rPr lang="fr-FR" sz="2000" dirty="0" err="1">
                <a:effectLst/>
              </a:rPr>
              <a:t>metrópoli</a:t>
            </a:r>
            <a:r>
              <a:rPr lang="fr-FR" sz="2000" dirty="0">
                <a:effectLst/>
              </a:rPr>
              <a:t>: </a:t>
            </a:r>
            <a:r>
              <a:rPr lang="fr-FR" sz="2000" dirty="0" err="1">
                <a:effectLst/>
              </a:rPr>
              <a:t>proyecto</a:t>
            </a:r>
            <a:r>
              <a:rPr lang="fr-FR" sz="2000" dirty="0">
                <a:effectLst/>
              </a:rPr>
              <a:t> </a:t>
            </a:r>
            <a:r>
              <a:rPr lang="fr-FR" sz="2000" dirty="0" err="1">
                <a:effectLst/>
              </a:rPr>
              <a:t>del</a:t>
            </a:r>
            <a:r>
              <a:rPr lang="fr-FR" sz="2000" dirty="0">
                <a:effectLst/>
              </a:rPr>
              <a:t> “</a:t>
            </a:r>
            <a:r>
              <a:rPr lang="fr-FR" sz="2000" dirty="0" err="1">
                <a:effectLst/>
              </a:rPr>
              <a:t>Gran</a:t>
            </a:r>
            <a:r>
              <a:rPr lang="fr-FR" sz="2000" dirty="0">
                <a:effectLst/>
              </a:rPr>
              <a:t> </a:t>
            </a:r>
            <a:r>
              <a:rPr lang="fr-FR" sz="2000" dirty="0" err="1">
                <a:effectLst/>
              </a:rPr>
              <a:t>Tánger</a:t>
            </a:r>
            <a:r>
              <a:rPr lang="fr-FR" sz="2000" dirty="0">
                <a:effectLst/>
              </a:rPr>
              <a:t>”.</a:t>
            </a:r>
          </a:p>
          <a:p>
            <a:pPr marL="342900" lvl="0" indent="-342900" algn="just">
              <a:buFont typeface="Wingdings" panose="05000000000000000000" pitchFamily="2" charset="2"/>
              <a:buChar char="q"/>
            </a:pPr>
            <a:r>
              <a:rPr lang="fr-FR" sz="2000" dirty="0" err="1">
                <a:effectLst/>
              </a:rPr>
              <a:t>Realzar</a:t>
            </a:r>
            <a:r>
              <a:rPr lang="fr-FR" sz="2000" dirty="0">
                <a:effectLst/>
              </a:rPr>
              <a:t> la </a:t>
            </a:r>
            <a:r>
              <a:rPr lang="fr-FR" sz="2000" dirty="0" err="1">
                <a:effectLst/>
              </a:rPr>
              <a:t>imagen</a:t>
            </a:r>
            <a:r>
              <a:rPr lang="fr-FR" sz="2000" dirty="0">
                <a:effectLst/>
              </a:rPr>
              <a:t> de </a:t>
            </a:r>
            <a:r>
              <a:rPr lang="fr-FR" sz="2000" dirty="0" err="1">
                <a:effectLst/>
              </a:rPr>
              <a:t>Tánger</a:t>
            </a:r>
            <a:r>
              <a:rPr lang="fr-FR" sz="2000" dirty="0">
                <a:effectLst/>
              </a:rPr>
              <a:t> </a:t>
            </a:r>
            <a:r>
              <a:rPr lang="fr-FR" sz="2000" dirty="0" err="1">
                <a:effectLst/>
              </a:rPr>
              <a:t>como</a:t>
            </a:r>
            <a:r>
              <a:rPr lang="fr-FR" sz="2000" dirty="0">
                <a:effectLst/>
              </a:rPr>
              <a:t>  marca </a:t>
            </a:r>
            <a:r>
              <a:rPr lang="fr-FR" sz="2000" dirty="0" err="1">
                <a:effectLst/>
              </a:rPr>
              <a:t>turística</a:t>
            </a:r>
            <a:r>
              <a:rPr lang="fr-FR" sz="2000" dirty="0">
                <a:effectLst/>
              </a:rPr>
              <a:t> en el </a:t>
            </a:r>
            <a:r>
              <a:rPr lang="fr-FR" sz="2000" dirty="0" err="1">
                <a:effectLst/>
              </a:rPr>
              <a:t>turismo</a:t>
            </a:r>
            <a:r>
              <a:rPr lang="fr-FR" sz="2000" dirty="0">
                <a:effectLst/>
              </a:rPr>
              <a:t>, la </a:t>
            </a:r>
            <a:r>
              <a:rPr lang="fr-FR" sz="2000" dirty="0" err="1">
                <a:effectLst/>
              </a:rPr>
              <a:t>cultura</a:t>
            </a:r>
            <a:r>
              <a:rPr lang="fr-FR" sz="2000" dirty="0">
                <a:effectLst/>
              </a:rPr>
              <a:t> y el </a:t>
            </a:r>
            <a:r>
              <a:rPr lang="fr-FR" sz="2000" dirty="0" err="1">
                <a:effectLst/>
              </a:rPr>
              <a:t>deporte</a:t>
            </a:r>
            <a:r>
              <a:rPr lang="fr-FR" sz="2000" dirty="0">
                <a:effectLst/>
              </a:rPr>
              <a:t>.</a:t>
            </a:r>
          </a:p>
          <a:p>
            <a:pPr marL="342900" indent="-342900" algn="l">
              <a:buFont typeface="Wingdings" panose="05000000000000000000" pitchFamily="2" charset="2"/>
              <a:buChar char="q"/>
            </a:pPr>
            <a:endParaRPr lang="fr-FR" sz="2000" dirty="0"/>
          </a:p>
        </p:txBody>
      </p:sp>
      <p:pic>
        <p:nvPicPr>
          <p:cNvPr id="5" name="Espace réservé pour une image  4"/>
          <p:cNvPicPr>
            <a:picLocks noGrp="1" noChangeAspect="1"/>
          </p:cNvPicPr>
          <p:nvPr>
            <p:ph type="pic" idx="1"/>
          </p:nvPr>
        </p:nvPicPr>
        <p:blipFill>
          <a:blip r:embed="rId3">
            <a:extLst>
              <a:ext uri="{28A0092B-C50C-407E-A947-70E740481C1C}">
                <a14:useLocalDpi xmlns:a14="http://schemas.microsoft.com/office/drawing/2010/main" val="0"/>
              </a:ext>
            </a:extLst>
          </a:blip>
          <a:srcRect l="27812" r="27812"/>
          <a:stretch>
            <a:fillRect/>
          </a:stretch>
        </p:blipFill>
        <p:spPr>
          <a:xfrm>
            <a:off x="7362065" y="851027"/>
            <a:ext cx="4506346" cy="5041754"/>
          </a:xfrm>
        </p:spPr>
      </p:pic>
      <p:sp>
        <p:nvSpPr>
          <p:cNvPr id="7" name="Parchemin horizontal 6"/>
          <p:cNvSpPr/>
          <p:nvPr/>
        </p:nvSpPr>
        <p:spPr>
          <a:xfrm rot="16200000">
            <a:off x="-1534738" y="4086651"/>
            <a:ext cx="3839120" cy="568850"/>
          </a:xfrm>
          <a:prstGeom prst="horizontalScroll">
            <a:avLst/>
          </a:prstGeom>
          <a:solidFill>
            <a:srgbClr val="FFFF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chemeClr val="bg1"/>
                </a:solidFill>
              </a:rPr>
              <a:t>SUMARIO</a:t>
            </a:r>
            <a:endParaRPr lang="fr-FR" sz="2400">
              <a:solidFill>
                <a:schemeClr val="bg1"/>
              </a:solidFill>
            </a:endParaRPr>
          </a:p>
        </p:txBody>
      </p:sp>
    </p:spTree>
    <p:extLst>
      <p:ext uri="{BB962C8B-B14F-4D97-AF65-F5344CB8AC3E}">
        <p14:creationId xmlns:p14="http://schemas.microsoft.com/office/powerpoint/2010/main" val="2988146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211" y="36909"/>
            <a:ext cx="10113594" cy="585465"/>
          </a:xfrm>
        </p:spPr>
        <p:txBody>
          <a:bodyPr>
            <a:normAutofit/>
          </a:bodyPr>
          <a:lstStyle/>
          <a:p>
            <a:r>
              <a:rPr lang="fr-FR" b="1" dirty="0" err="1">
                <a:effectLst/>
              </a:rPr>
              <a:t>Tánger</a:t>
            </a:r>
            <a:r>
              <a:rPr lang="fr-FR" b="1" dirty="0">
                <a:effectLst/>
              </a:rPr>
              <a:t>-Med: el polo </a:t>
            </a:r>
            <a:r>
              <a:rPr lang="fr-FR" b="1" dirty="0" err="1">
                <a:effectLst/>
              </a:rPr>
              <a:t>industrial-portuario</a:t>
            </a:r>
            <a:endParaRPr lang="fr-FR" dirty="0">
              <a:effectLst/>
            </a:endParaRPr>
          </a:p>
        </p:txBody>
      </p:sp>
      <p:pic>
        <p:nvPicPr>
          <p:cNvPr id="5" name="Espace réservé pour une image  4"/>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32" r="9721"/>
          <a:stretch/>
        </p:blipFill>
        <p:spPr>
          <a:xfrm>
            <a:off x="6581831" y="1866226"/>
            <a:ext cx="5568518" cy="4337221"/>
          </a:xfrm>
        </p:spPr>
      </p:pic>
      <p:sp>
        <p:nvSpPr>
          <p:cNvPr id="3" name="Espace réservé du contenu 2"/>
          <p:cNvSpPr>
            <a:spLocks noGrp="1"/>
          </p:cNvSpPr>
          <p:nvPr>
            <p:ph type="body" sz="half" idx="2"/>
          </p:nvPr>
        </p:nvSpPr>
        <p:spPr>
          <a:xfrm>
            <a:off x="98547" y="595480"/>
            <a:ext cx="6347584" cy="6071305"/>
          </a:xfrm>
        </p:spPr>
        <p:txBody>
          <a:bodyPr>
            <a:noAutofit/>
          </a:bodyPr>
          <a:lstStyle/>
          <a:p>
            <a:pPr marL="342900" indent="-342900" algn="l">
              <a:buFont typeface="Wingdings" panose="05000000000000000000" pitchFamily="2" charset="2"/>
              <a:buChar char="q"/>
            </a:pPr>
            <a:r>
              <a:rPr lang="fr-FR" sz="2000" dirty="0" err="1" smtClean="0">
                <a:effectLst/>
              </a:rPr>
              <a:t>Puerto</a:t>
            </a:r>
            <a:r>
              <a:rPr lang="fr-FR" sz="2000" dirty="0" smtClean="0">
                <a:effectLst/>
              </a:rPr>
              <a:t> </a:t>
            </a:r>
            <a:r>
              <a:rPr lang="fr-FR" sz="2000" dirty="0">
                <a:effectLst/>
              </a:rPr>
              <a:t>de </a:t>
            </a:r>
            <a:r>
              <a:rPr lang="fr-FR" sz="2000" dirty="0" err="1">
                <a:effectLst/>
              </a:rPr>
              <a:t>transbordo</a:t>
            </a:r>
            <a:r>
              <a:rPr lang="fr-FR" sz="2000" dirty="0">
                <a:effectLst/>
              </a:rPr>
              <a:t> de 3,5 </a:t>
            </a:r>
            <a:r>
              <a:rPr lang="fr-FR" sz="2000" dirty="0" err="1">
                <a:effectLst/>
              </a:rPr>
              <a:t>millones</a:t>
            </a:r>
            <a:r>
              <a:rPr lang="fr-FR" sz="2000" dirty="0">
                <a:effectLst/>
              </a:rPr>
              <a:t> de EVP y de 8,5 </a:t>
            </a:r>
            <a:r>
              <a:rPr lang="fr-FR" sz="2000" dirty="0" err="1">
                <a:effectLst/>
              </a:rPr>
              <a:t>millones</a:t>
            </a:r>
            <a:r>
              <a:rPr lang="fr-FR" sz="2000" dirty="0">
                <a:effectLst/>
              </a:rPr>
              <a:t> de EVP para el 2015</a:t>
            </a:r>
            <a:r>
              <a:rPr lang="fr-FR" sz="2000" dirty="0" smtClean="0">
                <a:effectLst/>
              </a:rPr>
              <a:t>.</a:t>
            </a:r>
            <a:r>
              <a:rPr lang="fr-FR" sz="2000" dirty="0">
                <a:effectLst/>
              </a:rPr>
              <a:t> </a:t>
            </a:r>
          </a:p>
          <a:p>
            <a:pPr marL="342900" indent="-342900" algn="l">
              <a:buFont typeface="Wingdings" panose="05000000000000000000" pitchFamily="2" charset="2"/>
              <a:buChar char="q"/>
            </a:pPr>
            <a:r>
              <a:rPr lang="fr-FR" sz="2000" dirty="0" smtClean="0">
                <a:effectLst/>
              </a:rPr>
              <a:t>Parques </a:t>
            </a:r>
            <a:r>
              <a:rPr lang="fr-FR" sz="2000" dirty="0" err="1">
                <a:effectLst/>
              </a:rPr>
              <a:t>industriales</a:t>
            </a:r>
            <a:r>
              <a:rPr lang="fr-FR" sz="2000" dirty="0">
                <a:effectLst/>
              </a:rPr>
              <a:t> y zonas </a:t>
            </a:r>
            <a:r>
              <a:rPr lang="fr-FR" sz="2000" dirty="0" err="1">
                <a:effectLst/>
              </a:rPr>
              <a:t>francas</a:t>
            </a:r>
            <a:r>
              <a:rPr lang="fr-FR" sz="2000" dirty="0">
                <a:effectLst/>
              </a:rPr>
              <a:t> en un radio de 80 km </a:t>
            </a:r>
            <a:r>
              <a:rPr lang="fr-FR" sz="2000" dirty="0" err="1">
                <a:effectLst/>
              </a:rPr>
              <a:t>alrededor</a:t>
            </a:r>
            <a:r>
              <a:rPr lang="fr-FR" sz="2000" dirty="0">
                <a:effectLst/>
              </a:rPr>
              <a:t> de la </a:t>
            </a:r>
            <a:r>
              <a:rPr lang="fr-FR" sz="2000" dirty="0" err="1">
                <a:effectLst/>
              </a:rPr>
              <a:t>ciudad</a:t>
            </a:r>
            <a:r>
              <a:rPr lang="fr-FR" sz="2000" dirty="0">
                <a:effectLst/>
              </a:rPr>
              <a:t> de </a:t>
            </a:r>
            <a:r>
              <a:rPr lang="fr-FR" sz="2000" dirty="0" err="1">
                <a:effectLst/>
              </a:rPr>
              <a:t>Tánger</a:t>
            </a:r>
            <a:r>
              <a:rPr lang="fr-FR" sz="2000" dirty="0">
                <a:effectLst/>
              </a:rPr>
              <a:t> y de </a:t>
            </a:r>
            <a:r>
              <a:rPr lang="fr-FR" sz="2000" dirty="0" err="1">
                <a:effectLst/>
              </a:rPr>
              <a:t>Tetuán</a:t>
            </a:r>
            <a:r>
              <a:rPr lang="fr-FR" sz="2000" dirty="0">
                <a:effectLst/>
              </a:rPr>
              <a:t>, </a:t>
            </a:r>
            <a:r>
              <a:rPr lang="fr-FR" sz="2000" dirty="0" err="1">
                <a:effectLst/>
              </a:rPr>
              <a:t>listos</a:t>
            </a:r>
            <a:r>
              <a:rPr lang="fr-FR" sz="2000" dirty="0">
                <a:effectLst/>
              </a:rPr>
              <a:t> para </a:t>
            </a:r>
            <a:r>
              <a:rPr lang="fr-FR" sz="2000" dirty="0" err="1">
                <a:effectLst/>
              </a:rPr>
              <a:t>acoger</a:t>
            </a:r>
            <a:r>
              <a:rPr lang="fr-FR" sz="2000" dirty="0">
                <a:effectLst/>
              </a:rPr>
              <a:t> a los </a:t>
            </a:r>
            <a:r>
              <a:rPr lang="fr-FR" sz="2000" dirty="0" err="1" smtClean="0">
                <a:effectLst/>
              </a:rPr>
              <a:t>industriales</a:t>
            </a:r>
            <a:r>
              <a:rPr lang="fr-FR" sz="2000" dirty="0" smtClean="0">
                <a:effectLst/>
              </a:rPr>
              <a:t>:</a:t>
            </a:r>
            <a:endParaRPr lang="fr-FR" sz="2000" dirty="0" smtClean="0"/>
          </a:p>
          <a:p>
            <a:pPr marL="742932" lvl="1" indent="-285744" algn="just">
              <a:buFont typeface="Arial" panose="020B0604020202020204" pitchFamily="34" charset="0"/>
              <a:buChar char="•"/>
            </a:pPr>
            <a:r>
              <a:rPr lang="fr-FR" sz="1600" dirty="0" err="1" smtClean="0">
                <a:solidFill>
                  <a:srgbClr val="FFFF00"/>
                </a:solidFill>
              </a:rPr>
              <a:t>MedHub</a:t>
            </a:r>
            <a:r>
              <a:rPr lang="fr-FR" sz="1600" dirty="0" smtClean="0"/>
              <a:t> : </a:t>
            </a:r>
            <a:r>
              <a:rPr lang="fr-FR" sz="1600" dirty="0">
                <a:effectLst/>
              </a:rPr>
              <a:t>Zona franca </a:t>
            </a:r>
            <a:r>
              <a:rPr lang="fr-FR" sz="1600" dirty="0" err="1">
                <a:effectLst/>
              </a:rPr>
              <a:t>logística</a:t>
            </a:r>
            <a:r>
              <a:rPr lang="fr-FR" sz="1600" dirty="0">
                <a:effectLst/>
              </a:rPr>
              <a:t> de 250 </a:t>
            </a:r>
            <a:r>
              <a:rPr lang="fr-FR" sz="1600" dirty="0" err="1">
                <a:effectLst/>
              </a:rPr>
              <a:t>Hectáreas</a:t>
            </a:r>
            <a:r>
              <a:rPr lang="fr-FR" sz="1600" dirty="0">
                <a:effectLst/>
              </a:rPr>
              <a:t>, </a:t>
            </a:r>
            <a:r>
              <a:rPr lang="fr-FR" sz="1600" dirty="0" err="1">
                <a:effectLst/>
              </a:rPr>
              <a:t>depósitos</a:t>
            </a:r>
            <a:r>
              <a:rPr lang="fr-FR" sz="1600" dirty="0">
                <a:effectLst/>
              </a:rPr>
              <a:t>, </a:t>
            </a:r>
            <a:r>
              <a:rPr lang="fr-FR" sz="1600" dirty="0" err="1">
                <a:effectLst/>
              </a:rPr>
              <a:t>oficinas</a:t>
            </a:r>
            <a:r>
              <a:rPr lang="fr-FR" sz="1600" dirty="0">
                <a:effectLst/>
              </a:rPr>
              <a:t> y </a:t>
            </a:r>
            <a:r>
              <a:rPr lang="fr-FR" sz="1600" dirty="0" err="1" smtClean="0">
                <a:effectLst/>
              </a:rPr>
              <a:t>solares</a:t>
            </a:r>
            <a:r>
              <a:rPr lang="fr-FR" sz="1600" dirty="0" smtClean="0">
                <a:effectLst/>
              </a:rPr>
              <a:t>.</a:t>
            </a:r>
          </a:p>
          <a:p>
            <a:pPr marL="742932" lvl="1" indent="-285744" algn="just">
              <a:buFont typeface="Arial" panose="020B0604020202020204" pitchFamily="34" charset="0"/>
              <a:buChar char="•"/>
            </a:pPr>
            <a:r>
              <a:rPr lang="fr-FR" sz="1600" dirty="0" smtClean="0">
                <a:solidFill>
                  <a:srgbClr val="FFFF00"/>
                </a:solidFill>
              </a:rPr>
              <a:t>Tanger-Free-Zone </a:t>
            </a:r>
            <a:r>
              <a:rPr lang="fr-FR" sz="1600" dirty="0" smtClean="0">
                <a:solidFill>
                  <a:srgbClr val="FFFF00"/>
                </a:solidFill>
              </a:rPr>
              <a:t>(TFZ</a:t>
            </a:r>
            <a:r>
              <a:rPr lang="fr-FR" sz="1600" dirty="0">
                <a:effectLst/>
              </a:rPr>
              <a:t>) </a:t>
            </a:r>
            <a:r>
              <a:rPr lang="fr-FR" sz="1600" dirty="0">
                <a:effectLst/>
              </a:rPr>
              <a:t>(TFZ – </a:t>
            </a:r>
            <a:r>
              <a:rPr lang="fr-FR" sz="1600" dirty="0" err="1">
                <a:effectLst/>
              </a:rPr>
              <a:t>Tánger</a:t>
            </a:r>
            <a:r>
              <a:rPr lang="fr-FR" sz="1600" dirty="0">
                <a:effectLst/>
              </a:rPr>
              <a:t> Zona Franca): 350 </a:t>
            </a:r>
            <a:r>
              <a:rPr lang="fr-FR" sz="1600" dirty="0" err="1">
                <a:effectLst/>
              </a:rPr>
              <a:t>Hectáreas</a:t>
            </a:r>
            <a:r>
              <a:rPr lang="fr-FR" sz="1600" dirty="0">
                <a:effectLst/>
              </a:rPr>
              <a:t>, 50000 </a:t>
            </a:r>
            <a:r>
              <a:rPr lang="fr-FR" sz="1600" dirty="0" err="1">
                <a:effectLst/>
              </a:rPr>
              <a:t>empleados</a:t>
            </a:r>
            <a:r>
              <a:rPr lang="fr-FR" sz="1600" dirty="0">
                <a:effectLst/>
              </a:rPr>
              <a:t>, 475 </a:t>
            </a:r>
            <a:r>
              <a:rPr lang="fr-FR" sz="1600" dirty="0" err="1">
                <a:effectLst/>
              </a:rPr>
              <a:t>empresas</a:t>
            </a:r>
            <a:r>
              <a:rPr lang="fr-FR" sz="1600" dirty="0">
                <a:effectLst/>
              </a:rPr>
              <a:t>.</a:t>
            </a:r>
          </a:p>
          <a:p>
            <a:pPr marL="742932" lvl="1" indent="-285744" algn="just">
              <a:buFont typeface="Arial" panose="020B0604020202020204" pitchFamily="34" charset="0"/>
              <a:buChar char="•"/>
            </a:pPr>
            <a:r>
              <a:rPr lang="fr-FR" sz="1600" dirty="0" smtClean="0">
                <a:solidFill>
                  <a:srgbClr val="FFFF00"/>
                </a:solidFill>
              </a:rPr>
              <a:t>Zone </a:t>
            </a:r>
            <a:r>
              <a:rPr lang="fr-FR" sz="1600" dirty="0" smtClean="0">
                <a:solidFill>
                  <a:srgbClr val="FFFF00"/>
                </a:solidFill>
              </a:rPr>
              <a:t>Franche </a:t>
            </a:r>
            <a:r>
              <a:rPr lang="fr-FR" sz="1600" dirty="0" err="1" smtClean="0">
                <a:solidFill>
                  <a:srgbClr val="FFFF00"/>
                </a:solidFill>
              </a:rPr>
              <a:t>Melloussa</a:t>
            </a:r>
            <a:r>
              <a:rPr lang="fr-FR" sz="1600" dirty="0" smtClean="0">
                <a:solidFill>
                  <a:srgbClr val="FFFF00"/>
                </a:solidFill>
              </a:rPr>
              <a:t> I  </a:t>
            </a:r>
            <a:r>
              <a:rPr lang="fr-FR" sz="1600" dirty="0" smtClean="0"/>
              <a:t>: </a:t>
            </a:r>
            <a:r>
              <a:rPr lang="fr-FR" sz="1600" dirty="0" err="1">
                <a:effectLst/>
              </a:rPr>
              <a:t>Fábrica</a:t>
            </a:r>
            <a:r>
              <a:rPr lang="fr-FR" sz="1600" dirty="0">
                <a:effectLst/>
              </a:rPr>
              <a:t> de Renault, 300 </a:t>
            </a:r>
            <a:r>
              <a:rPr lang="fr-FR" sz="1600" dirty="0" err="1">
                <a:effectLst/>
              </a:rPr>
              <a:t>Hectáreas</a:t>
            </a:r>
            <a:r>
              <a:rPr lang="fr-FR" sz="1600" dirty="0">
                <a:effectLst/>
              </a:rPr>
              <a:t>, 6000 </a:t>
            </a:r>
            <a:r>
              <a:rPr lang="fr-FR" sz="1600" dirty="0" err="1">
                <a:effectLst/>
              </a:rPr>
              <a:t>puestos</a:t>
            </a:r>
            <a:r>
              <a:rPr lang="fr-FR" sz="1600" dirty="0">
                <a:effectLst/>
              </a:rPr>
              <a:t> de </a:t>
            </a:r>
            <a:r>
              <a:rPr lang="fr-FR" sz="1600" dirty="0" err="1">
                <a:effectLst/>
              </a:rPr>
              <a:t>trabajo</a:t>
            </a:r>
            <a:r>
              <a:rPr lang="fr-FR" sz="1600" dirty="0">
                <a:effectLst/>
              </a:rPr>
              <a:t>, 1,1 mil </a:t>
            </a:r>
            <a:r>
              <a:rPr lang="fr-FR" sz="1600" dirty="0" err="1">
                <a:effectLst/>
              </a:rPr>
              <a:t>millones</a:t>
            </a:r>
            <a:r>
              <a:rPr lang="fr-FR" sz="1600" dirty="0">
                <a:effectLst/>
              </a:rPr>
              <a:t> de €uros, 350000 coches/</a:t>
            </a:r>
            <a:r>
              <a:rPr lang="fr-FR" sz="1600" dirty="0" err="1">
                <a:effectLst/>
              </a:rPr>
              <a:t>año</a:t>
            </a:r>
            <a:r>
              <a:rPr lang="fr-FR" sz="1600" dirty="0" smtClean="0">
                <a:effectLst/>
              </a:rPr>
              <a:t>.</a:t>
            </a:r>
            <a:endParaRPr lang="fr-FR" sz="1600" dirty="0" smtClean="0"/>
          </a:p>
          <a:p>
            <a:pPr marL="742932" lvl="1" indent="-285744" algn="just">
              <a:buFont typeface="Arial" panose="020B0604020202020204" pitchFamily="34" charset="0"/>
              <a:buChar char="•"/>
            </a:pPr>
            <a:r>
              <a:rPr lang="fr-FR" sz="1600" dirty="0" smtClean="0">
                <a:solidFill>
                  <a:srgbClr val="FFFF00"/>
                </a:solidFill>
              </a:rPr>
              <a:t>Tanger Automotive City (TAC) </a:t>
            </a:r>
            <a:r>
              <a:rPr lang="fr-FR" sz="1600" dirty="0" smtClean="0"/>
              <a:t>: </a:t>
            </a:r>
            <a:r>
              <a:rPr lang="fr-FR" sz="1600" dirty="0">
                <a:effectLst/>
              </a:rPr>
              <a:t>300 </a:t>
            </a:r>
            <a:r>
              <a:rPr lang="fr-FR" sz="1600" dirty="0" err="1">
                <a:effectLst/>
              </a:rPr>
              <a:t>Hectáreas</a:t>
            </a:r>
            <a:r>
              <a:rPr lang="fr-FR" sz="1600" dirty="0">
                <a:effectLst/>
              </a:rPr>
              <a:t> para los </a:t>
            </a:r>
            <a:r>
              <a:rPr lang="fr-FR" sz="1600" dirty="0" err="1">
                <a:effectLst/>
              </a:rPr>
              <a:t>oficios</a:t>
            </a:r>
            <a:r>
              <a:rPr lang="fr-FR" sz="1600" dirty="0">
                <a:effectLst/>
              </a:rPr>
              <a:t> de la </a:t>
            </a:r>
            <a:r>
              <a:rPr lang="fr-FR" sz="1600" dirty="0" err="1">
                <a:effectLst/>
              </a:rPr>
              <a:t>fabricación</a:t>
            </a:r>
            <a:r>
              <a:rPr lang="fr-FR" sz="1600" dirty="0">
                <a:effectLst/>
              </a:rPr>
              <a:t> de </a:t>
            </a:r>
            <a:r>
              <a:rPr lang="fr-FR" sz="1600" dirty="0" err="1">
                <a:effectLst/>
              </a:rPr>
              <a:t>automóviles</a:t>
            </a:r>
            <a:r>
              <a:rPr lang="fr-FR" sz="1600" dirty="0">
                <a:effectLst/>
              </a:rPr>
              <a:t>.</a:t>
            </a:r>
          </a:p>
          <a:p>
            <a:pPr marL="742932" lvl="1" indent="-285744" algn="just">
              <a:buFont typeface="Arial" panose="020B0604020202020204" pitchFamily="34" charset="0"/>
              <a:buChar char="•"/>
            </a:pPr>
            <a:r>
              <a:rPr lang="fr-FR" sz="1600" dirty="0" smtClean="0">
                <a:solidFill>
                  <a:srgbClr val="FFFF00"/>
                </a:solidFill>
              </a:rPr>
              <a:t>Zone </a:t>
            </a:r>
            <a:r>
              <a:rPr lang="fr-FR" sz="1600" dirty="0" smtClean="0">
                <a:solidFill>
                  <a:srgbClr val="FFFF00"/>
                </a:solidFill>
              </a:rPr>
              <a:t>commerciale de Fnideq </a:t>
            </a:r>
            <a:r>
              <a:rPr lang="fr-FR" sz="1600" dirty="0" smtClean="0"/>
              <a:t>: </a:t>
            </a:r>
            <a:r>
              <a:rPr lang="fr-FR" sz="1600" dirty="0">
                <a:effectLst/>
              </a:rPr>
              <a:t>140 </a:t>
            </a:r>
            <a:r>
              <a:rPr lang="fr-FR" sz="1600" dirty="0" err="1">
                <a:effectLst/>
              </a:rPr>
              <a:t>Hectáreas</a:t>
            </a:r>
            <a:r>
              <a:rPr lang="fr-FR" sz="1600" dirty="0">
                <a:effectLst/>
              </a:rPr>
              <a:t>, zonas para </a:t>
            </a:r>
            <a:r>
              <a:rPr lang="fr-FR" sz="1600" dirty="0" err="1">
                <a:effectLst/>
              </a:rPr>
              <a:t>actividades</a:t>
            </a:r>
            <a:r>
              <a:rPr lang="fr-FR" sz="1600" dirty="0">
                <a:effectLst/>
              </a:rPr>
              <a:t>, </a:t>
            </a:r>
            <a:r>
              <a:rPr lang="fr-FR" sz="1600" dirty="0" err="1">
                <a:effectLst/>
              </a:rPr>
              <a:t>comercio</a:t>
            </a:r>
            <a:r>
              <a:rPr lang="fr-FR" sz="1600" dirty="0">
                <a:effectLst/>
              </a:rPr>
              <a:t> al </a:t>
            </a:r>
            <a:r>
              <a:rPr lang="fr-FR" sz="1600" dirty="0" err="1">
                <a:effectLst/>
              </a:rPr>
              <a:t>por</a:t>
            </a:r>
            <a:r>
              <a:rPr lang="fr-FR" sz="1600" dirty="0">
                <a:effectLst/>
              </a:rPr>
              <a:t> </a:t>
            </a:r>
            <a:r>
              <a:rPr lang="fr-FR" sz="1600" dirty="0" err="1">
                <a:effectLst/>
              </a:rPr>
              <a:t>mayor</a:t>
            </a:r>
            <a:r>
              <a:rPr lang="fr-FR" sz="1600" dirty="0">
                <a:effectLst/>
              </a:rPr>
              <a:t> y al </a:t>
            </a:r>
            <a:r>
              <a:rPr lang="fr-FR" sz="1600" dirty="0" err="1">
                <a:effectLst/>
              </a:rPr>
              <a:t>por</a:t>
            </a:r>
            <a:r>
              <a:rPr lang="fr-FR" sz="1600" dirty="0">
                <a:effectLst/>
              </a:rPr>
              <a:t> </a:t>
            </a:r>
            <a:r>
              <a:rPr lang="fr-FR" sz="1600" dirty="0" err="1">
                <a:effectLst/>
              </a:rPr>
              <a:t>menor</a:t>
            </a:r>
            <a:r>
              <a:rPr lang="fr-FR" sz="1600" dirty="0">
                <a:effectLst/>
              </a:rPr>
              <a:t>.</a:t>
            </a:r>
          </a:p>
          <a:p>
            <a:pPr marL="742932" lvl="1" indent="-285744" algn="just">
              <a:buFont typeface="Arial" panose="020B0604020202020204" pitchFamily="34" charset="0"/>
              <a:buChar char="•"/>
            </a:pPr>
            <a:r>
              <a:rPr lang="fr-FR" sz="1600" dirty="0" smtClean="0">
                <a:solidFill>
                  <a:srgbClr val="FFFF00"/>
                </a:solidFill>
              </a:rPr>
              <a:t>Zone </a:t>
            </a:r>
            <a:r>
              <a:rPr lang="fr-FR" sz="1600" dirty="0" smtClean="0">
                <a:solidFill>
                  <a:srgbClr val="FFFF00"/>
                </a:solidFill>
              </a:rPr>
              <a:t>industrielle de Chrafate </a:t>
            </a:r>
            <a:r>
              <a:rPr lang="fr-FR" sz="1600" dirty="0" smtClean="0"/>
              <a:t>: </a:t>
            </a:r>
            <a:r>
              <a:rPr lang="fr-FR" sz="1600" dirty="0">
                <a:effectLst/>
              </a:rPr>
              <a:t>300 </a:t>
            </a:r>
            <a:r>
              <a:rPr lang="fr-FR" sz="1600" dirty="0" err="1">
                <a:effectLst/>
              </a:rPr>
              <a:t>Hectáreas</a:t>
            </a:r>
            <a:r>
              <a:rPr lang="fr-FR" sz="1600" dirty="0">
                <a:effectLst/>
              </a:rPr>
              <a:t> </a:t>
            </a:r>
            <a:r>
              <a:rPr lang="fr-FR" sz="1600" dirty="0" err="1">
                <a:effectLst/>
              </a:rPr>
              <a:t>cerca</a:t>
            </a:r>
            <a:r>
              <a:rPr lang="fr-FR" sz="1600" dirty="0">
                <a:effectLst/>
              </a:rPr>
              <a:t> de </a:t>
            </a:r>
            <a:r>
              <a:rPr lang="fr-FR" sz="1600" dirty="0" smtClean="0">
                <a:effectLst/>
              </a:rPr>
              <a:t>Renault.</a:t>
            </a:r>
          </a:p>
          <a:p>
            <a:pPr marL="742932" lvl="1" indent="-285744" algn="just">
              <a:buFont typeface="Arial" panose="020B0604020202020204" pitchFamily="34" charset="0"/>
              <a:buChar char="•"/>
            </a:pPr>
            <a:r>
              <a:rPr lang="fr-FR" sz="1600" dirty="0" smtClean="0">
                <a:solidFill>
                  <a:srgbClr val="FFFF00"/>
                </a:solidFill>
              </a:rPr>
              <a:t>Tétouan </a:t>
            </a:r>
            <a:r>
              <a:rPr lang="fr-FR" sz="1600" dirty="0" smtClean="0">
                <a:solidFill>
                  <a:srgbClr val="FFFF00"/>
                </a:solidFill>
              </a:rPr>
              <a:t>Park </a:t>
            </a:r>
            <a:r>
              <a:rPr lang="fr-FR" sz="1600" dirty="0" smtClean="0"/>
              <a:t>: </a:t>
            </a:r>
            <a:r>
              <a:rPr lang="fr-FR" sz="1600" dirty="0">
                <a:effectLst/>
              </a:rPr>
              <a:t>150 </a:t>
            </a:r>
            <a:r>
              <a:rPr lang="fr-FR" sz="1600" dirty="0" err="1">
                <a:effectLst/>
              </a:rPr>
              <a:t>Hectáreas</a:t>
            </a:r>
            <a:r>
              <a:rPr lang="fr-FR" sz="1600" dirty="0">
                <a:effectLst/>
              </a:rPr>
              <a:t> </a:t>
            </a:r>
            <a:r>
              <a:rPr lang="fr-FR" sz="1600" dirty="0" err="1">
                <a:effectLst/>
              </a:rPr>
              <a:t>destinadas</a:t>
            </a:r>
            <a:r>
              <a:rPr lang="fr-FR" sz="1600" dirty="0">
                <a:effectLst/>
              </a:rPr>
              <a:t> al parque </a:t>
            </a:r>
            <a:r>
              <a:rPr lang="fr-FR" sz="1600" dirty="0" err="1">
                <a:effectLst/>
              </a:rPr>
              <a:t>industrial</a:t>
            </a:r>
            <a:r>
              <a:rPr lang="fr-FR" sz="1600" dirty="0">
                <a:effectLst/>
              </a:rPr>
              <a:t> y de </a:t>
            </a:r>
            <a:r>
              <a:rPr lang="fr-FR" sz="1600" dirty="0" err="1">
                <a:effectLst/>
              </a:rPr>
              <a:t>logística</a:t>
            </a:r>
            <a:r>
              <a:rPr lang="fr-FR" sz="1600" dirty="0">
                <a:effectLst/>
              </a:rPr>
              <a:t>.</a:t>
            </a:r>
          </a:p>
          <a:p>
            <a:pPr marL="742932" lvl="1" indent="-285744" algn="just">
              <a:buFont typeface="Arial" panose="020B0604020202020204" pitchFamily="34" charset="0"/>
              <a:buChar char="•"/>
            </a:pPr>
            <a:endParaRPr lang="fr-FR" sz="1600" dirty="0" smtClean="0"/>
          </a:p>
          <a:p>
            <a:endParaRPr lang="fr-FR" sz="2000" dirty="0"/>
          </a:p>
        </p:txBody>
      </p:sp>
      <p:sp>
        <p:nvSpPr>
          <p:cNvPr id="12" name="Rectangle 11"/>
          <p:cNvSpPr/>
          <p:nvPr/>
        </p:nvSpPr>
        <p:spPr>
          <a:xfrm>
            <a:off x="8878480" y="5456468"/>
            <a:ext cx="1576072" cy="369332"/>
          </a:xfrm>
          <a:prstGeom prst="rect">
            <a:avLst/>
          </a:prstGeom>
        </p:spPr>
        <p:txBody>
          <a:bodyPr wrap="none">
            <a:spAutoFit/>
          </a:bodyPr>
          <a:lstStyle/>
          <a:p>
            <a:r>
              <a:rPr lang="fr-FR"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Rayon 80 Km</a:t>
            </a:r>
          </a:p>
        </p:txBody>
      </p:sp>
      <p:sp>
        <p:nvSpPr>
          <p:cNvPr id="17" name="Rectangle 16"/>
          <p:cNvSpPr/>
          <p:nvPr/>
        </p:nvSpPr>
        <p:spPr>
          <a:xfrm>
            <a:off x="7029135" y="6324347"/>
            <a:ext cx="5059590" cy="369332"/>
          </a:xfrm>
          <a:prstGeom prst="rect">
            <a:avLst/>
          </a:prstGeom>
        </p:spPr>
        <p:txBody>
          <a:bodyPr wrap="none">
            <a:spAutoFit/>
          </a:bodyPr>
          <a:lstStyle/>
          <a:p>
            <a:r>
              <a:rPr lang="fr-FR" b="1" dirty="0" err="1"/>
              <a:t>Emergencia</a:t>
            </a:r>
            <a:r>
              <a:rPr lang="fr-FR" b="1" dirty="0"/>
              <a:t> </a:t>
            </a:r>
            <a:r>
              <a:rPr lang="fr-FR" b="1" dirty="0" err="1"/>
              <a:t>del</a:t>
            </a:r>
            <a:r>
              <a:rPr lang="fr-FR" b="1" dirty="0"/>
              <a:t> 2</a:t>
            </a:r>
            <a:r>
              <a:rPr lang="fr-FR" b="1" u="sng" baseline="30000" dirty="0"/>
              <a:t>do</a:t>
            </a:r>
            <a:r>
              <a:rPr lang="fr-FR" b="1" dirty="0"/>
              <a:t> polo </a:t>
            </a:r>
            <a:r>
              <a:rPr lang="fr-FR" b="1" dirty="0" err="1"/>
              <a:t>industrial</a:t>
            </a:r>
            <a:r>
              <a:rPr lang="fr-FR" b="1" dirty="0"/>
              <a:t> de </a:t>
            </a:r>
            <a:r>
              <a:rPr lang="fr-FR" b="1" dirty="0" err="1"/>
              <a:t>Marruecos</a:t>
            </a:r>
            <a:endParaRPr lang="fr-FR" dirty="0"/>
          </a:p>
        </p:txBody>
      </p:sp>
      <p:grpSp>
        <p:nvGrpSpPr>
          <p:cNvPr id="7" name="Groupe 6"/>
          <p:cNvGrpSpPr/>
          <p:nvPr/>
        </p:nvGrpSpPr>
        <p:grpSpPr>
          <a:xfrm>
            <a:off x="6872015" y="1968410"/>
            <a:ext cx="5289095" cy="3661357"/>
            <a:chOff x="6806694" y="2011947"/>
            <a:chExt cx="5289095" cy="3661357"/>
          </a:xfrm>
        </p:grpSpPr>
        <p:pic>
          <p:nvPicPr>
            <p:cNvPr id="1026" name="Picture 2" descr="http://www.tangerfreezone.com/sites/default/files/log-tac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5635" y="4054632"/>
              <a:ext cx="1135959" cy="271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www.tangerfreezone.com/sites/all/themes/gpi/images/logo.jpg"/>
            <p:cNvPicPr>
              <a:picLocks noChangeAspect="1" noChangeArrowheads="1"/>
            </p:cNvPicPr>
            <p:nvPr/>
          </p:nvPicPr>
          <p:blipFill rotWithShape="1">
            <a:blip r:embed="rId6">
              <a:extLst>
                <a:ext uri="{28A0092B-C50C-407E-A947-70E740481C1C}">
                  <a14:useLocalDpi xmlns:a14="http://schemas.microsoft.com/office/drawing/2010/main" val="0"/>
                </a:ext>
              </a:extLst>
            </a:blip>
            <a:srcRect t="1" b="33987"/>
            <a:stretch/>
          </p:blipFill>
          <p:spPr bwMode="auto">
            <a:xfrm>
              <a:off x="6806694" y="4620137"/>
              <a:ext cx="1012988" cy="308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NGER MED PORT AUTHOR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8692" y="2011947"/>
              <a:ext cx="1434647" cy="441696"/>
            </a:xfrm>
            <a:prstGeom prst="rect">
              <a:avLst/>
            </a:prstGeom>
            <a:solidFill>
              <a:schemeClr val="tx1"/>
            </a:solidFill>
          </p:spPr>
        </p:pic>
        <p:pic>
          <p:nvPicPr>
            <p:cNvPr id="1032" name="Picture 8" descr="http://www.renault.com/Style%20Library/Renault/Images/fr-FR/design/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6015" y="3507485"/>
              <a:ext cx="341929" cy="34192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9666516" y="2579915"/>
              <a:ext cx="1978368" cy="2768548"/>
            </a:xfrm>
            <a:prstGeom prst="straightConnector1">
              <a:avLst/>
            </a:prstGeom>
            <a:ln w="57150">
              <a:solidFill>
                <a:schemeClr val="tx1"/>
              </a:solidFill>
              <a:tailEnd type="triangle"/>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p:nvPr/>
          </p:nvCxnSpPr>
          <p:spPr>
            <a:xfrm flipH="1">
              <a:off x="8199626" y="2707950"/>
              <a:ext cx="1466890" cy="2965354"/>
            </a:xfrm>
            <a:prstGeom prst="straightConnector1">
              <a:avLst/>
            </a:prstGeom>
            <a:ln w="57150">
              <a:solidFill>
                <a:schemeClr val="tx1"/>
              </a:solidFill>
              <a:tailEnd type="triangle"/>
            </a:ln>
          </p:spPr>
          <p:style>
            <a:lnRef idx="3">
              <a:schemeClr val="accent5"/>
            </a:lnRef>
            <a:fillRef idx="0">
              <a:schemeClr val="accent5"/>
            </a:fillRef>
            <a:effectRef idx="2">
              <a:schemeClr val="accent5"/>
            </a:effectRef>
            <a:fontRef idx="minor">
              <a:schemeClr val="tx1"/>
            </a:fontRef>
          </p:style>
        </p:cxnSp>
        <p:pic>
          <p:nvPicPr>
            <p:cNvPr id="1034" name="Picture 10" descr="http://www.tangerfreezone.com/sites/default/files/logo-tetouanshore.jp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978325" y="3987489"/>
              <a:ext cx="1068399" cy="33832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rotWithShape="1">
            <a:blip r:embed="rId11"/>
            <a:srcRect l="29446" t="50420" r="57088" b="42860"/>
            <a:stretch/>
          </p:blipFill>
          <p:spPr>
            <a:xfrm>
              <a:off x="9757881" y="4612526"/>
              <a:ext cx="1126603" cy="316239"/>
            </a:xfrm>
            <a:prstGeom prst="rect">
              <a:avLst/>
            </a:prstGeom>
          </p:spPr>
        </p:pic>
        <p:pic>
          <p:nvPicPr>
            <p:cNvPr id="1036" name="Picture 12" descr="http://www.tangerfreezone.com/sites/default/files/fnideq-home.png?timestamp=13846071776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05711" y="2973363"/>
              <a:ext cx="1390078" cy="423711"/>
            </a:xfrm>
            <a:prstGeom prst="rect">
              <a:avLst/>
            </a:prstGeom>
            <a:solidFill>
              <a:schemeClr val="tx1"/>
            </a:solidFill>
          </p:spPr>
        </p:pic>
        <p:pic>
          <p:nvPicPr>
            <p:cNvPr id="1038" name="Picture 14" descr="http://medhub.ma/images/logo.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2946" y="2162482"/>
              <a:ext cx="1405963" cy="34892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oneTexte 18"/>
          <p:cNvSpPr txBox="1"/>
          <p:nvPr/>
        </p:nvSpPr>
        <p:spPr>
          <a:xfrm>
            <a:off x="7228114" y="1147035"/>
            <a:ext cx="4174992" cy="646331"/>
          </a:xfrm>
          <a:prstGeom prst="rect">
            <a:avLst/>
          </a:prstGeom>
          <a:noFill/>
        </p:spPr>
        <p:txBody>
          <a:bodyPr wrap="square" rtlCol="0">
            <a:spAutoFit/>
          </a:bodyPr>
          <a:lstStyle/>
          <a:p>
            <a:pPr algn="ctr"/>
            <a:r>
              <a:rPr lang="fr-FR" b="1" dirty="0" err="1">
                <a:solidFill>
                  <a:srgbClr val="FFFF00"/>
                </a:solidFill>
              </a:rPr>
              <a:t>Ubicación</a:t>
            </a:r>
            <a:r>
              <a:rPr lang="fr-FR" b="1" dirty="0">
                <a:solidFill>
                  <a:srgbClr val="FFFF00"/>
                </a:solidFill>
              </a:rPr>
              <a:t> de los </a:t>
            </a:r>
            <a:r>
              <a:rPr lang="fr-FR" b="1" dirty="0" err="1">
                <a:solidFill>
                  <a:srgbClr val="FFFF00"/>
                </a:solidFill>
              </a:rPr>
              <a:t>edificios</a:t>
            </a:r>
            <a:r>
              <a:rPr lang="fr-FR" b="1" dirty="0">
                <a:solidFill>
                  <a:srgbClr val="FFFF00"/>
                </a:solidFill>
              </a:rPr>
              <a:t> </a:t>
            </a:r>
            <a:r>
              <a:rPr lang="fr-FR" b="1" dirty="0" err="1">
                <a:solidFill>
                  <a:srgbClr val="FFFF00"/>
                </a:solidFill>
              </a:rPr>
              <a:t>anejos</a:t>
            </a:r>
            <a:r>
              <a:rPr lang="fr-FR" b="1" dirty="0">
                <a:solidFill>
                  <a:srgbClr val="FFFF00"/>
                </a:solidFill>
              </a:rPr>
              <a:t> de </a:t>
            </a:r>
            <a:r>
              <a:rPr lang="fr-FR" b="1" dirty="0" err="1">
                <a:solidFill>
                  <a:srgbClr val="FFFF00"/>
                </a:solidFill>
              </a:rPr>
              <a:t>Tánger</a:t>
            </a:r>
            <a:r>
              <a:rPr lang="fr-FR" b="1" dirty="0">
                <a:solidFill>
                  <a:srgbClr val="FFFF00"/>
                </a:solidFill>
              </a:rPr>
              <a:t>-Med</a:t>
            </a:r>
            <a:endParaRPr lang="fr-FR" b="1" dirty="0">
              <a:solidFill>
                <a:srgbClr val="FFFF00"/>
              </a:solidFill>
            </a:endParaRPr>
          </a:p>
        </p:txBody>
      </p:sp>
    </p:spTree>
    <p:extLst>
      <p:ext uri="{BB962C8B-B14F-4D97-AF65-F5344CB8AC3E}">
        <p14:creationId xmlns:p14="http://schemas.microsoft.com/office/powerpoint/2010/main" val="288778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63067" y="108882"/>
            <a:ext cx="11324133" cy="868148"/>
          </a:xfrm>
        </p:spPr>
        <p:txBody>
          <a:bodyPr>
            <a:normAutofit/>
          </a:bodyPr>
          <a:lstStyle/>
          <a:p>
            <a:r>
              <a:rPr lang="fr-FR" b="1" dirty="0" err="1">
                <a:effectLst/>
              </a:rPr>
              <a:t>Tánger</a:t>
            </a:r>
            <a:r>
              <a:rPr lang="fr-FR" b="1" dirty="0">
                <a:effectLst/>
              </a:rPr>
              <a:t>-Med: el polo </a:t>
            </a:r>
            <a:r>
              <a:rPr lang="fr-FR" b="1" dirty="0" err="1" smtClean="0">
                <a:effectLst/>
              </a:rPr>
              <a:t>industrial-portuario-continuación</a:t>
            </a:r>
            <a:endParaRPr lang="fr-FR" dirty="0">
              <a:effectLst/>
            </a:endParaRPr>
          </a:p>
        </p:txBody>
      </p:sp>
      <p:pic>
        <p:nvPicPr>
          <p:cNvPr id="7" name="Espace réservé pour une image  6"/>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05" r="4533"/>
          <a:stretch/>
        </p:blipFill>
        <p:spPr>
          <a:xfrm>
            <a:off x="7395075" y="1824927"/>
            <a:ext cx="4492125" cy="4253173"/>
          </a:xfrm>
        </p:spPr>
      </p:pic>
      <p:sp>
        <p:nvSpPr>
          <p:cNvPr id="6" name="Espace réservé du texte 5"/>
          <p:cNvSpPr>
            <a:spLocks noGrp="1"/>
          </p:cNvSpPr>
          <p:nvPr>
            <p:ph type="body" sz="half" idx="2"/>
          </p:nvPr>
        </p:nvSpPr>
        <p:spPr>
          <a:xfrm>
            <a:off x="563067" y="1240971"/>
            <a:ext cx="6832008" cy="5421086"/>
          </a:xfrm>
        </p:spPr>
        <p:txBody>
          <a:bodyPr>
            <a:normAutofit fontScale="92500" lnSpcReduction="20000"/>
          </a:bodyPr>
          <a:lstStyle/>
          <a:p>
            <a:pPr marL="342900" indent="-342900" algn="just">
              <a:buFont typeface="Wingdings" panose="05000000000000000000" pitchFamily="2" charset="2"/>
              <a:buChar char="q"/>
            </a:pPr>
            <a:r>
              <a:rPr lang="fr-FR" sz="2100" b="1" dirty="0">
                <a:solidFill>
                  <a:srgbClr val="FFFF00"/>
                </a:solidFill>
              </a:rPr>
              <a:t>Zona </a:t>
            </a:r>
            <a:r>
              <a:rPr lang="fr-FR" sz="2100" b="1" dirty="0" err="1">
                <a:solidFill>
                  <a:srgbClr val="FFFF00"/>
                </a:solidFill>
              </a:rPr>
              <a:t>industrial</a:t>
            </a:r>
            <a:r>
              <a:rPr lang="fr-FR" sz="2100" b="1" dirty="0">
                <a:solidFill>
                  <a:srgbClr val="FFFF00"/>
                </a:solidFill>
              </a:rPr>
              <a:t> </a:t>
            </a:r>
            <a:r>
              <a:rPr lang="fr-FR" sz="2000" b="1" dirty="0" smtClean="0">
                <a:solidFill>
                  <a:srgbClr val="FFFF00"/>
                </a:solidFill>
              </a:rPr>
              <a:t>de </a:t>
            </a:r>
            <a:r>
              <a:rPr lang="fr-FR" sz="2000" b="1" dirty="0" smtClean="0">
                <a:solidFill>
                  <a:srgbClr val="FFFF00"/>
                </a:solidFill>
              </a:rPr>
              <a:t>Gzenaya </a:t>
            </a:r>
            <a:r>
              <a:rPr lang="fr-FR" sz="2000" dirty="0" smtClean="0"/>
              <a:t>: </a:t>
            </a:r>
            <a:r>
              <a:rPr lang="fr-FR" sz="2000" dirty="0">
                <a:effectLst/>
              </a:rPr>
              <a:t>130 </a:t>
            </a:r>
            <a:r>
              <a:rPr lang="fr-FR" sz="2000" dirty="0" err="1">
                <a:effectLst/>
              </a:rPr>
              <a:t>Hectáreas</a:t>
            </a:r>
            <a:r>
              <a:rPr lang="fr-FR" sz="2000" dirty="0">
                <a:effectLst/>
              </a:rPr>
              <a:t>, 30000 </a:t>
            </a:r>
            <a:r>
              <a:rPr lang="fr-FR" sz="2000" dirty="0" err="1">
                <a:effectLst/>
              </a:rPr>
              <a:t>empleados</a:t>
            </a:r>
            <a:r>
              <a:rPr lang="fr-FR" sz="2000" dirty="0">
                <a:effectLst/>
              </a:rPr>
              <a:t>, </a:t>
            </a:r>
            <a:r>
              <a:rPr lang="fr-FR" sz="2000" dirty="0" err="1">
                <a:effectLst/>
              </a:rPr>
              <a:t>más</a:t>
            </a:r>
            <a:r>
              <a:rPr lang="fr-FR" sz="2000" dirty="0">
                <a:effectLst/>
              </a:rPr>
              <a:t> de 500 </a:t>
            </a:r>
            <a:r>
              <a:rPr lang="fr-FR" sz="2000" dirty="0" err="1" smtClean="0">
                <a:effectLst/>
              </a:rPr>
              <a:t>empresas</a:t>
            </a:r>
            <a:endParaRPr lang="fr-FR" sz="2000" dirty="0" smtClean="0">
              <a:effectLst/>
            </a:endParaRPr>
          </a:p>
          <a:p>
            <a:pPr marL="342900" lvl="0" indent="-342900" algn="just">
              <a:buFont typeface="Wingdings" panose="05000000000000000000" pitchFamily="2" charset="2"/>
              <a:buChar char="q"/>
            </a:pPr>
            <a:r>
              <a:rPr lang="fr-FR" sz="2000" b="1" dirty="0" smtClean="0">
                <a:solidFill>
                  <a:srgbClr val="FFFF00"/>
                </a:solidFill>
              </a:rPr>
              <a:t>Zona </a:t>
            </a:r>
            <a:r>
              <a:rPr lang="fr-FR" sz="2000" b="1" dirty="0" err="1" smtClean="0">
                <a:solidFill>
                  <a:srgbClr val="FFFF00"/>
                </a:solidFill>
              </a:rPr>
              <a:t>Industrial</a:t>
            </a:r>
            <a:r>
              <a:rPr lang="fr-FR" sz="2000" b="1" dirty="0" smtClean="0">
                <a:solidFill>
                  <a:srgbClr val="FFFF00"/>
                </a:solidFill>
              </a:rPr>
              <a:t> </a:t>
            </a:r>
            <a:r>
              <a:rPr lang="fr-FR" sz="2000" b="1" dirty="0" smtClean="0">
                <a:solidFill>
                  <a:srgbClr val="FFFF00"/>
                </a:solidFill>
              </a:rPr>
              <a:t>de Mghougha </a:t>
            </a:r>
            <a:r>
              <a:rPr lang="fr-FR" sz="2000" dirty="0" smtClean="0"/>
              <a:t>: </a:t>
            </a:r>
            <a:r>
              <a:rPr lang="fr-FR" sz="2000" dirty="0" err="1">
                <a:effectLst/>
              </a:rPr>
              <a:t>Creada</a:t>
            </a:r>
            <a:r>
              <a:rPr lang="fr-FR" sz="2000" dirty="0">
                <a:effectLst/>
              </a:rPr>
              <a:t> en los </a:t>
            </a:r>
            <a:r>
              <a:rPr lang="fr-FR" sz="2000" dirty="0" err="1">
                <a:effectLst/>
              </a:rPr>
              <a:t>años</a:t>
            </a:r>
            <a:r>
              <a:rPr lang="fr-FR" sz="2000" dirty="0">
                <a:effectLst/>
              </a:rPr>
              <a:t> 1970, 138 </a:t>
            </a:r>
            <a:r>
              <a:rPr lang="fr-FR" sz="2000" dirty="0" err="1">
                <a:effectLst/>
              </a:rPr>
              <a:t>Hectáreas</a:t>
            </a:r>
            <a:r>
              <a:rPr lang="fr-FR" sz="2000" dirty="0">
                <a:effectLst/>
              </a:rPr>
              <a:t>, 110 </a:t>
            </a:r>
            <a:r>
              <a:rPr lang="fr-FR" sz="2000" dirty="0" err="1">
                <a:effectLst/>
              </a:rPr>
              <a:t>unidades</a:t>
            </a:r>
            <a:r>
              <a:rPr lang="fr-FR" sz="2000" dirty="0">
                <a:effectLst/>
              </a:rPr>
              <a:t> </a:t>
            </a:r>
            <a:r>
              <a:rPr lang="fr-FR" sz="2000" dirty="0" err="1">
                <a:effectLst/>
              </a:rPr>
              <a:t>industriales</a:t>
            </a:r>
            <a:r>
              <a:rPr lang="fr-FR" sz="2000" dirty="0">
                <a:effectLst/>
              </a:rPr>
              <a:t>, 30000 </a:t>
            </a:r>
            <a:r>
              <a:rPr lang="fr-FR" sz="2000" dirty="0" err="1">
                <a:effectLst/>
              </a:rPr>
              <a:t>puestos</a:t>
            </a:r>
            <a:r>
              <a:rPr lang="fr-FR" sz="2000" dirty="0">
                <a:effectLst/>
              </a:rPr>
              <a:t> de </a:t>
            </a:r>
            <a:r>
              <a:rPr lang="fr-FR" sz="2000" dirty="0" err="1">
                <a:effectLst/>
              </a:rPr>
              <a:t>trabajo</a:t>
            </a:r>
            <a:r>
              <a:rPr lang="fr-FR" sz="2000" dirty="0">
                <a:effectLst/>
              </a:rPr>
              <a:t>.</a:t>
            </a:r>
          </a:p>
          <a:p>
            <a:pPr marL="342900" lvl="0" indent="-342900" algn="just">
              <a:buFont typeface="Wingdings" panose="05000000000000000000" pitchFamily="2" charset="2"/>
              <a:buChar char="q"/>
            </a:pPr>
            <a:r>
              <a:rPr lang="fr-FR" sz="2000" b="1" dirty="0" smtClean="0">
                <a:solidFill>
                  <a:srgbClr val="FFFF00"/>
                </a:solidFill>
              </a:rPr>
              <a:t>Zona </a:t>
            </a:r>
            <a:r>
              <a:rPr lang="fr-FR" sz="2000" b="1" dirty="0" err="1" smtClean="0">
                <a:solidFill>
                  <a:srgbClr val="FFFF00"/>
                </a:solidFill>
              </a:rPr>
              <a:t>industrial</a:t>
            </a:r>
            <a:r>
              <a:rPr lang="fr-FR" sz="2000" b="1" dirty="0" smtClean="0">
                <a:solidFill>
                  <a:srgbClr val="FFFF00"/>
                </a:solidFill>
              </a:rPr>
              <a:t> </a:t>
            </a:r>
            <a:r>
              <a:rPr lang="fr-FR" sz="2000" b="1" dirty="0" smtClean="0">
                <a:solidFill>
                  <a:srgbClr val="FFFF00"/>
                </a:solidFill>
              </a:rPr>
              <a:t>de Majd</a:t>
            </a:r>
            <a:r>
              <a:rPr lang="fr-FR" sz="2000" b="1" dirty="0" smtClean="0"/>
              <a:t> </a:t>
            </a:r>
            <a:r>
              <a:rPr lang="fr-FR" sz="2000" dirty="0" smtClean="0"/>
              <a:t>: </a:t>
            </a:r>
            <a:r>
              <a:rPr lang="fr-FR" sz="2000" dirty="0" err="1">
                <a:effectLst/>
              </a:rPr>
              <a:t>Creada</a:t>
            </a:r>
            <a:r>
              <a:rPr lang="fr-FR" sz="2000" dirty="0">
                <a:effectLst/>
              </a:rPr>
              <a:t> en 1989, 23 </a:t>
            </a:r>
            <a:r>
              <a:rPr lang="fr-FR" sz="2000" dirty="0" err="1">
                <a:effectLst/>
              </a:rPr>
              <a:t>Hectáreas</a:t>
            </a:r>
            <a:r>
              <a:rPr lang="fr-FR" sz="2000" dirty="0">
                <a:effectLst/>
              </a:rPr>
              <a:t>, 118 </a:t>
            </a:r>
            <a:r>
              <a:rPr lang="fr-FR" sz="2000" dirty="0" err="1" smtClean="0">
                <a:effectLst/>
              </a:rPr>
              <a:t>unidades</a:t>
            </a:r>
            <a:r>
              <a:rPr lang="fr-FR" sz="2000" dirty="0" smtClean="0">
                <a:effectLst/>
              </a:rPr>
              <a:t>.</a:t>
            </a:r>
          </a:p>
          <a:p>
            <a:pPr marL="342900" lvl="0" indent="-342900" algn="just">
              <a:buFont typeface="Wingdings" panose="05000000000000000000" pitchFamily="2" charset="2"/>
              <a:buChar char="q"/>
            </a:pPr>
            <a:r>
              <a:rPr lang="fr-FR" sz="2000" b="1" dirty="0" smtClean="0">
                <a:solidFill>
                  <a:srgbClr val="FFFF00"/>
                </a:solidFill>
              </a:rPr>
              <a:t>Zona </a:t>
            </a:r>
            <a:r>
              <a:rPr lang="fr-FR" sz="2000" b="1" dirty="0" err="1" smtClean="0">
                <a:solidFill>
                  <a:srgbClr val="FFFF00"/>
                </a:solidFill>
              </a:rPr>
              <a:t>industrial</a:t>
            </a:r>
            <a:r>
              <a:rPr lang="fr-FR" sz="2000" b="1" dirty="0" smtClean="0">
                <a:solidFill>
                  <a:srgbClr val="FFFF00"/>
                </a:solidFill>
              </a:rPr>
              <a:t> </a:t>
            </a:r>
            <a:r>
              <a:rPr lang="fr-FR" sz="2100" b="1" dirty="0" err="1">
                <a:solidFill>
                  <a:srgbClr val="FFFF00"/>
                </a:solidFill>
              </a:rPr>
              <a:t>del</a:t>
            </a:r>
            <a:r>
              <a:rPr lang="fr-FR" sz="2100" b="1" dirty="0">
                <a:solidFill>
                  <a:srgbClr val="FFFF00"/>
                </a:solidFill>
              </a:rPr>
              <a:t> </a:t>
            </a:r>
            <a:r>
              <a:rPr lang="fr-FR" sz="2100" b="1" dirty="0" err="1">
                <a:solidFill>
                  <a:srgbClr val="FFFF00"/>
                </a:solidFill>
              </a:rPr>
              <a:t>puerto</a:t>
            </a:r>
            <a:r>
              <a:rPr lang="fr-FR" sz="2100" b="1" dirty="0">
                <a:solidFill>
                  <a:srgbClr val="FFFF00"/>
                </a:solidFill>
              </a:rPr>
              <a:t>: </a:t>
            </a:r>
            <a:r>
              <a:rPr lang="fr-FR" sz="2000" dirty="0">
                <a:effectLst/>
              </a:rPr>
              <a:t>Primera zona franca de </a:t>
            </a:r>
            <a:r>
              <a:rPr lang="fr-FR" sz="2000" dirty="0" err="1">
                <a:effectLst/>
              </a:rPr>
              <a:t>Marruecos</a:t>
            </a:r>
            <a:r>
              <a:rPr lang="fr-FR" sz="2000" dirty="0">
                <a:effectLst/>
              </a:rPr>
              <a:t> </a:t>
            </a:r>
            <a:r>
              <a:rPr lang="fr-FR" sz="2000" dirty="0" err="1">
                <a:effectLst/>
              </a:rPr>
              <a:t>desde</a:t>
            </a:r>
            <a:r>
              <a:rPr lang="fr-FR" sz="2000" dirty="0">
                <a:effectLst/>
              </a:rPr>
              <a:t> los </a:t>
            </a:r>
            <a:r>
              <a:rPr lang="fr-FR" sz="2000" dirty="0" err="1">
                <a:effectLst/>
              </a:rPr>
              <a:t>años</a:t>
            </a:r>
            <a:r>
              <a:rPr lang="fr-FR" sz="2000" dirty="0">
                <a:effectLst/>
              </a:rPr>
              <a:t> 1960, </a:t>
            </a:r>
            <a:r>
              <a:rPr lang="fr-FR" sz="2000" dirty="0" err="1">
                <a:effectLst/>
              </a:rPr>
              <a:t>será</a:t>
            </a:r>
            <a:r>
              <a:rPr lang="fr-FR" sz="2000" dirty="0">
                <a:effectLst/>
              </a:rPr>
              <a:t> </a:t>
            </a:r>
            <a:r>
              <a:rPr lang="fr-FR" sz="2000" dirty="0" err="1">
                <a:effectLst/>
              </a:rPr>
              <a:t>deslocalizada</a:t>
            </a:r>
            <a:r>
              <a:rPr lang="fr-FR" sz="2000" dirty="0">
                <a:effectLst/>
              </a:rPr>
              <a:t> y </a:t>
            </a:r>
            <a:r>
              <a:rPr lang="fr-FR" sz="2000" dirty="0" err="1">
                <a:effectLst/>
              </a:rPr>
              <a:t>reubicada</a:t>
            </a:r>
            <a:r>
              <a:rPr lang="fr-FR" sz="2000" dirty="0">
                <a:effectLst/>
              </a:rPr>
              <a:t> para </a:t>
            </a:r>
            <a:r>
              <a:rPr lang="fr-FR" sz="2000" dirty="0" err="1">
                <a:effectLst/>
              </a:rPr>
              <a:t>dejar</a:t>
            </a:r>
            <a:r>
              <a:rPr lang="fr-FR" sz="2000" dirty="0">
                <a:effectLst/>
              </a:rPr>
              <a:t> </a:t>
            </a:r>
            <a:r>
              <a:rPr lang="fr-FR" sz="2000" dirty="0" err="1">
                <a:effectLst/>
              </a:rPr>
              <a:t>sitio</a:t>
            </a:r>
            <a:r>
              <a:rPr lang="fr-FR" sz="2000" dirty="0">
                <a:effectLst/>
              </a:rPr>
              <a:t> al </a:t>
            </a:r>
            <a:r>
              <a:rPr lang="fr-FR" sz="2000" dirty="0" err="1">
                <a:effectLst/>
              </a:rPr>
              <a:t>puerto</a:t>
            </a:r>
            <a:r>
              <a:rPr lang="fr-FR" sz="2000" dirty="0">
                <a:effectLst/>
              </a:rPr>
              <a:t> </a:t>
            </a:r>
            <a:r>
              <a:rPr lang="fr-FR" sz="2000" dirty="0" err="1">
                <a:effectLst/>
              </a:rPr>
              <a:t>deportivo</a:t>
            </a:r>
            <a:r>
              <a:rPr lang="fr-FR" sz="2000" dirty="0">
                <a:effectLst/>
              </a:rPr>
              <a:t>.</a:t>
            </a:r>
          </a:p>
          <a:p>
            <a:pPr algn="just"/>
            <a:r>
              <a:rPr lang="fr-FR" sz="2100" b="1" u="sng" dirty="0">
                <a:solidFill>
                  <a:srgbClr val="FFFF00"/>
                </a:solidFill>
                <a:effectLst/>
              </a:rPr>
              <a:t>En </a:t>
            </a:r>
            <a:r>
              <a:rPr lang="fr-FR" sz="2100" b="1" u="sng" dirty="0" err="1">
                <a:solidFill>
                  <a:srgbClr val="FFFF00"/>
                </a:solidFill>
                <a:effectLst/>
              </a:rPr>
              <a:t>fase</a:t>
            </a:r>
            <a:r>
              <a:rPr lang="fr-FR" sz="2100" b="1" u="sng" dirty="0">
                <a:solidFill>
                  <a:srgbClr val="FFFF00"/>
                </a:solidFill>
                <a:effectLst/>
              </a:rPr>
              <a:t> de </a:t>
            </a:r>
            <a:r>
              <a:rPr lang="fr-FR" sz="2100" b="1" u="sng" dirty="0" err="1">
                <a:solidFill>
                  <a:srgbClr val="FFFF00"/>
                </a:solidFill>
                <a:effectLst/>
              </a:rPr>
              <a:t>proyecto</a:t>
            </a:r>
            <a:r>
              <a:rPr lang="fr-FR" sz="2100" b="1" u="sng" dirty="0">
                <a:solidFill>
                  <a:srgbClr val="FFFF00"/>
                </a:solidFill>
                <a:effectLst/>
              </a:rPr>
              <a:t> </a:t>
            </a:r>
            <a:r>
              <a:rPr lang="fr-FR" sz="2000" b="1" u="sng" dirty="0" smtClean="0">
                <a:solidFill>
                  <a:srgbClr val="FFFF00"/>
                </a:solidFill>
                <a:effectLst/>
              </a:rPr>
              <a:t>:</a:t>
            </a:r>
            <a:endParaRPr lang="fr-FR" sz="2000" b="1" u="sng" dirty="0" smtClean="0">
              <a:solidFill>
                <a:srgbClr val="FFFF00"/>
              </a:solidFill>
              <a:effectLst/>
            </a:endParaRPr>
          </a:p>
          <a:p>
            <a:pPr marL="342900" lvl="0" indent="-342900" algn="l">
              <a:buFont typeface="Wingdings" panose="05000000000000000000" pitchFamily="2" charset="2"/>
              <a:buChar char="q"/>
            </a:pPr>
            <a:r>
              <a:rPr lang="fr-FR" sz="2100" b="1" dirty="0" err="1">
                <a:solidFill>
                  <a:srgbClr val="FFFF00"/>
                </a:solidFill>
              </a:rPr>
              <a:t>Espacio</a:t>
            </a:r>
            <a:r>
              <a:rPr lang="fr-FR" sz="2100" b="1" dirty="0">
                <a:solidFill>
                  <a:srgbClr val="FFFF00"/>
                </a:solidFill>
              </a:rPr>
              <a:t> </a:t>
            </a:r>
            <a:r>
              <a:rPr lang="fr-FR" sz="2100" b="1" dirty="0" err="1">
                <a:solidFill>
                  <a:srgbClr val="FFFF00"/>
                </a:solidFill>
              </a:rPr>
              <a:t>industrial</a:t>
            </a:r>
            <a:r>
              <a:rPr lang="fr-FR" sz="2100" b="1" dirty="0">
                <a:solidFill>
                  <a:srgbClr val="FFFF00"/>
                </a:solidFill>
              </a:rPr>
              <a:t> </a:t>
            </a:r>
            <a:r>
              <a:rPr lang="fr-FR" sz="2100" b="1" dirty="0" err="1">
                <a:solidFill>
                  <a:srgbClr val="FFFF00"/>
                </a:solidFill>
              </a:rPr>
              <a:t>Hjar</a:t>
            </a:r>
            <a:r>
              <a:rPr lang="fr-FR" sz="2100" b="1" dirty="0">
                <a:solidFill>
                  <a:srgbClr val="FFFF00"/>
                </a:solidFill>
              </a:rPr>
              <a:t> </a:t>
            </a:r>
            <a:r>
              <a:rPr lang="fr-FR" sz="2100" b="1" dirty="0" err="1">
                <a:solidFill>
                  <a:srgbClr val="FFFF00"/>
                </a:solidFill>
              </a:rPr>
              <a:t>Enhal</a:t>
            </a:r>
            <a:r>
              <a:rPr lang="fr-FR" sz="2100" b="1" dirty="0">
                <a:solidFill>
                  <a:srgbClr val="FFFF00"/>
                </a:solidFill>
              </a:rPr>
              <a:t>: </a:t>
            </a:r>
            <a:r>
              <a:rPr lang="fr-FR" sz="2000" dirty="0">
                <a:effectLst/>
              </a:rPr>
              <a:t>(20 </a:t>
            </a:r>
            <a:r>
              <a:rPr lang="fr-FR" sz="2000" dirty="0" err="1">
                <a:effectLst/>
              </a:rPr>
              <a:t>Hectáreas</a:t>
            </a:r>
            <a:r>
              <a:rPr lang="fr-FR" sz="2000" dirty="0">
                <a:effectLst/>
              </a:rPr>
              <a:t>) – 5000 </a:t>
            </a:r>
            <a:r>
              <a:rPr lang="fr-FR" sz="2000" dirty="0" err="1">
                <a:effectLst/>
              </a:rPr>
              <a:t>Hectáreas</a:t>
            </a:r>
            <a:r>
              <a:rPr lang="fr-FR" sz="2000" dirty="0">
                <a:effectLst/>
              </a:rPr>
              <a:t> en el </a:t>
            </a:r>
            <a:r>
              <a:rPr lang="fr-FR" sz="2000" dirty="0" err="1">
                <a:effectLst/>
              </a:rPr>
              <a:t>marco</a:t>
            </a:r>
            <a:r>
              <a:rPr lang="fr-FR" sz="2000" dirty="0">
                <a:effectLst/>
              </a:rPr>
              <a:t> de la </a:t>
            </a:r>
            <a:r>
              <a:rPr lang="fr-FR" sz="2000" dirty="0" err="1">
                <a:effectLst/>
              </a:rPr>
              <a:t>Gran</a:t>
            </a:r>
            <a:r>
              <a:rPr lang="fr-FR" sz="2000" dirty="0">
                <a:effectLst/>
              </a:rPr>
              <a:t> </a:t>
            </a:r>
            <a:r>
              <a:rPr lang="fr-FR" sz="2000" dirty="0" err="1">
                <a:effectLst/>
              </a:rPr>
              <a:t>Plataforma</a:t>
            </a:r>
            <a:r>
              <a:rPr lang="fr-FR" sz="2000" dirty="0">
                <a:effectLst/>
              </a:rPr>
              <a:t> </a:t>
            </a:r>
            <a:r>
              <a:rPr lang="fr-FR" sz="2000" dirty="0" err="1">
                <a:effectLst/>
              </a:rPr>
              <a:t>Industrial</a:t>
            </a:r>
            <a:r>
              <a:rPr lang="fr-FR" sz="2000" dirty="0">
                <a:effectLst/>
              </a:rPr>
              <a:t> de </a:t>
            </a:r>
            <a:r>
              <a:rPr lang="fr-FR" sz="2000" dirty="0" err="1">
                <a:effectLst/>
              </a:rPr>
              <a:t>Tánger</a:t>
            </a:r>
            <a:r>
              <a:rPr lang="fr-FR" sz="2000" dirty="0">
                <a:effectLst/>
              </a:rPr>
              <a:t>-Med.</a:t>
            </a:r>
          </a:p>
          <a:p>
            <a:pPr marL="342900" lvl="0" indent="-342900" algn="l">
              <a:buFont typeface="Wingdings" panose="05000000000000000000" pitchFamily="2" charset="2"/>
              <a:buChar char="q"/>
            </a:pPr>
            <a:r>
              <a:rPr lang="fr-FR" sz="2100" b="1" dirty="0">
                <a:solidFill>
                  <a:srgbClr val="FFFF00"/>
                </a:solidFill>
              </a:rPr>
              <a:t>Zona </a:t>
            </a:r>
            <a:r>
              <a:rPr lang="fr-FR" sz="2100" b="1" dirty="0" err="1">
                <a:solidFill>
                  <a:srgbClr val="FFFF00"/>
                </a:solidFill>
              </a:rPr>
              <a:t>industrial</a:t>
            </a:r>
            <a:r>
              <a:rPr lang="fr-FR" sz="2100" b="1" dirty="0">
                <a:solidFill>
                  <a:srgbClr val="FFFF00"/>
                </a:solidFill>
              </a:rPr>
              <a:t>  de Ain </a:t>
            </a:r>
            <a:r>
              <a:rPr lang="fr-FR" sz="2100" b="1" dirty="0" err="1">
                <a:solidFill>
                  <a:srgbClr val="FFFF00"/>
                </a:solidFill>
              </a:rPr>
              <a:t>Dalia</a:t>
            </a:r>
            <a:r>
              <a:rPr lang="fr-FR" sz="2100" b="1" dirty="0">
                <a:solidFill>
                  <a:srgbClr val="FFFF00"/>
                </a:solidFill>
              </a:rPr>
              <a:t> </a:t>
            </a:r>
            <a:r>
              <a:rPr lang="fr-FR" sz="2100" b="1" dirty="0" err="1">
                <a:solidFill>
                  <a:srgbClr val="FFFF00"/>
                </a:solidFill>
              </a:rPr>
              <a:t>Kebira</a:t>
            </a:r>
            <a:r>
              <a:rPr lang="fr-FR" sz="2100" b="1" dirty="0">
                <a:solidFill>
                  <a:srgbClr val="FFFF00"/>
                </a:solidFill>
              </a:rPr>
              <a:t>: </a:t>
            </a:r>
            <a:r>
              <a:rPr lang="fr-FR" sz="2000" dirty="0">
                <a:effectLst/>
              </a:rPr>
              <a:t>(37 </a:t>
            </a:r>
            <a:r>
              <a:rPr lang="fr-FR" sz="2000" dirty="0" err="1">
                <a:effectLst/>
              </a:rPr>
              <a:t>Hectáreas</a:t>
            </a:r>
            <a:r>
              <a:rPr lang="fr-FR" sz="2000" dirty="0">
                <a:effectLst/>
              </a:rPr>
              <a:t>).</a:t>
            </a:r>
          </a:p>
          <a:p>
            <a:pPr lvl="0"/>
            <a:r>
              <a:rPr lang="fr-FR" sz="2000" b="1" dirty="0">
                <a:effectLst/>
              </a:rPr>
              <a:t>Zona </a:t>
            </a:r>
            <a:r>
              <a:rPr lang="fr-FR" sz="2000" b="1" dirty="0" err="1">
                <a:effectLst/>
              </a:rPr>
              <a:t>industrial</a:t>
            </a:r>
            <a:r>
              <a:rPr lang="fr-FR" sz="2000" b="1" dirty="0">
                <a:effectLst/>
              </a:rPr>
              <a:t>  de Chaouia</a:t>
            </a:r>
            <a:r>
              <a:rPr lang="fr-FR" sz="2000" dirty="0">
                <a:effectLst/>
              </a:rPr>
              <a:t>: (40 </a:t>
            </a:r>
            <a:r>
              <a:rPr lang="fr-FR" sz="2000" dirty="0" err="1">
                <a:effectLst/>
              </a:rPr>
              <a:t>Hectáreas</a:t>
            </a:r>
            <a:r>
              <a:rPr lang="fr-FR" sz="2000" dirty="0">
                <a:effectLst/>
              </a:rPr>
              <a:t>).</a:t>
            </a:r>
          </a:p>
          <a:p>
            <a:pPr marL="342900" lvl="0" indent="-342900" algn="l">
              <a:buFont typeface="Wingdings" panose="05000000000000000000" pitchFamily="2" charset="2"/>
              <a:buChar char="q"/>
            </a:pPr>
            <a:r>
              <a:rPr lang="fr-FR" sz="2100" b="1" dirty="0">
                <a:solidFill>
                  <a:srgbClr val="FFFF00"/>
                </a:solidFill>
              </a:rPr>
              <a:t>Zona </a:t>
            </a:r>
            <a:r>
              <a:rPr lang="fr-FR" sz="2100" b="1" dirty="0" err="1">
                <a:solidFill>
                  <a:srgbClr val="FFFF00"/>
                </a:solidFill>
              </a:rPr>
              <a:t>industrial</a:t>
            </a:r>
            <a:r>
              <a:rPr lang="fr-FR" sz="2100" b="1" dirty="0">
                <a:solidFill>
                  <a:srgbClr val="FFFF00"/>
                </a:solidFill>
              </a:rPr>
              <a:t>  de </a:t>
            </a:r>
            <a:r>
              <a:rPr lang="fr-FR" sz="2100" b="1" dirty="0" err="1">
                <a:solidFill>
                  <a:srgbClr val="FFFF00"/>
                </a:solidFill>
              </a:rPr>
              <a:t>Had</a:t>
            </a:r>
            <a:r>
              <a:rPr lang="fr-FR" sz="2100" b="1" dirty="0">
                <a:solidFill>
                  <a:srgbClr val="FFFF00"/>
                </a:solidFill>
              </a:rPr>
              <a:t> </a:t>
            </a:r>
            <a:r>
              <a:rPr lang="fr-FR" sz="2100" b="1" dirty="0" err="1">
                <a:solidFill>
                  <a:srgbClr val="FFFF00"/>
                </a:solidFill>
              </a:rPr>
              <a:t>Gharbia</a:t>
            </a:r>
            <a:r>
              <a:rPr lang="fr-FR" sz="2100" b="1" dirty="0">
                <a:solidFill>
                  <a:srgbClr val="FFFF00"/>
                </a:solidFill>
              </a:rPr>
              <a:t>: (</a:t>
            </a:r>
            <a:r>
              <a:rPr lang="fr-FR" sz="2000" dirty="0">
                <a:effectLst/>
              </a:rPr>
              <a:t>656 </a:t>
            </a:r>
            <a:r>
              <a:rPr lang="fr-FR" sz="2000" dirty="0" err="1">
                <a:effectLst/>
              </a:rPr>
              <a:t>Hectáreas</a:t>
            </a:r>
            <a:r>
              <a:rPr lang="fr-FR" sz="2000" dirty="0">
                <a:effectLst/>
              </a:rPr>
              <a:t>) en el </a:t>
            </a:r>
            <a:r>
              <a:rPr lang="fr-FR" sz="2000" dirty="0" err="1">
                <a:effectLst/>
              </a:rPr>
              <a:t>marco</a:t>
            </a:r>
            <a:r>
              <a:rPr lang="fr-FR" sz="2000" dirty="0">
                <a:effectLst/>
              </a:rPr>
              <a:t> de la </a:t>
            </a:r>
            <a:r>
              <a:rPr lang="fr-FR" sz="2000" dirty="0" err="1">
                <a:effectLst/>
              </a:rPr>
              <a:t>Gran</a:t>
            </a:r>
            <a:r>
              <a:rPr lang="fr-FR" sz="2000" dirty="0">
                <a:effectLst/>
              </a:rPr>
              <a:t> </a:t>
            </a:r>
            <a:r>
              <a:rPr lang="fr-FR" sz="2000" dirty="0" err="1">
                <a:effectLst/>
              </a:rPr>
              <a:t>Plataforma</a:t>
            </a:r>
            <a:r>
              <a:rPr lang="fr-FR" sz="2000" dirty="0">
                <a:effectLst/>
              </a:rPr>
              <a:t> </a:t>
            </a:r>
            <a:r>
              <a:rPr lang="fr-FR" sz="2000" dirty="0" err="1">
                <a:effectLst/>
              </a:rPr>
              <a:t>Industrial</a:t>
            </a:r>
            <a:r>
              <a:rPr lang="fr-FR" sz="2000" dirty="0">
                <a:effectLst/>
              </a:rPr>
              <a:t> de </a:t>
            </a:r>
            <a:r>
              <a:rPr lang="fr-FR" sz="2000" dirty="0" err="1">
                <a:effectLst/>
              </a:rPr>
              <a:t>Tánger</a:t>
            </a:r>
            <a:r>
              <a:rPr lang="fr-FR" sz="2000" dirty="0">
                <a:effectLst/>
              </a:rPr>
              <a:t>-Med.</a:t>
            </a:r>
          </a:p>
          <a:p>
            <a:pPr algn="just"/>
            <a:endParaRPr lang="fr-FR" sz="2000" dirty="0" smtClean="0"/>
          </a:p>
          <a:p>
            <a:pPr algn="just"/>
            <a:endParaRPr lang="fr-FR" sz="2000" dirty="0" smtClean="0"/>
          </a:p>
        </p:txBody>
      </p:sp>
      <p:sp>
        <p:nvSpPr>
          <p:cNvPr id="2" name="Rectangle 1"/>
          <p:cNvSpPr/>
          <p:nvPr/>
        </p:nvSpPr>
        <p:spPr>
          <a:xfrm>
            <a:off x="7395075" y="1560986"/>
            <a:ext cx="4492125" cy="1047979"/>
          </a:xfrm>
          <a:prstGeom prst="rect">
            <a:avLst/>
          </a:prstGeom>
          <a:solidFill>
            <a:schemeClr val="tx1"/>
          </a:solidFill>
        </p:spPr>
        <p:txBody>
          <a:bodyPr wrap="square">
            <a:spAutoFit/>
          </a:bodyPr>
          <a:lstStyle/>
          <a:p>
            <a:pPr marL="449580" indent="449580" algn="ctr">
              <a:lnSpc>
                <a:spcPct val="115000"/>
              </a:lnSpc>
              <a:spcAft>
                <a:spcPts val="1000"/>
              </a:spcAft>
            </a:pPr>
            <a:r>
              <a:rPr lang="fr-FR" b="1" dirty="0" err="1">
                <a:solidFill>
                  <a:srgbClr val="7030A0"/>
                </a:solidFill>
                <a:latin typeface="Times New Roman" panose="02020603050405020304" pitchFamily="18" charset="0"/>
                <a:ea typeface="Times New Roman" panose="02020603050405020304" pitchFamily="18" charset="0"/>
                <a:cs typeface="Arial" panose="020B0604020202020204" pitchFamily="34" charset="0"/>
              </a:rPr>
              <a:t>Depósito</a:t>
            </a:r>
            <a:r>
              <a:rPr lang="fr-FR" b="1" dirty="0">
                <a:solidFill>
                  <a:srgbClr val="7030A0"/>
                </a:solidFill>
                <a:latin typeface="Times New Roman" panose="02020603050405020304" pitchFamily="18" charset="0"/>
                <a:ea typeface="Times New Roman" panose="02020603050405020304" pitchFamily="18" charset="0"/>
                <a:cs typeface="Arial" panose="020B0604020202020204" pitchFamily="34" charset="0"/>
              </a:rPr>
              <a:t> que </a:t>
            </a:r>
            <a:r>
              <a:rPr lang="fr-FR" b="1" dirty="0" err="1">
                <a:solidFill>
                  <a:srgbClr val="7030A0"/>
                </a:solidFill>
                <a:latin typeface="Times New Roman" panose="02020603050405020304" pitchFamily="18" charset="0"/>
                <a:ea typeface="Times New Roman" panose="02020603050405020304" pitchFamily="18" charset="0"/>
                <a:cs typeface="Arial" panose="020B0604020202020204" pitchFamily="34" charset="0"/>
              </a:rPr>
              <a:t>constituye</a:t>
            </a:r>
            <a:r>
              <a:rPr lang="fr-FR" b="1" dirty="0">
                <a:solidFill>
                  <a:srgbClr val="7030A0"/>
                </a:solidFill>
                <a:latin typeface="Times New Roman" panose="02020603050405020304" pitchFamily="18" charset="0"/>
                <a:ea typeface="Times New Roman" panose="02020603050405020304" pitchFamily="18" charset="0"/>
                <a:cs typeface="Arial" panose="020B0604020202020204" pitchFamily="34" charset="0"/>
              </a:rPr>
              <a:t> la </a:t>
            </a:r>
            <a:r>
              <a:rPr lang="fr-FR" b="1" dirty="0" err="1">
                <a:solidFill>
                  <a:srgbClr val="7030A0"/>
                </a:solidFill>
                <a:latin typeface="Times New Roman" panose="02020603050405020304" pitchFamily="18" charset="0"/>
                <a:ea typeface="Times New Roman" panose="02020603050405020304" pitchFamily="18" charset="0"/>
                <a:cs typeface="Arial" panose="020B0604020202020204" pitchFamily="34" charset="0"/>
              </a:rPr>
              <a:t>Gran</a:t>
            </a:r>
            <a:r>
              <a:rPr lang="fr-FR" b="1" dirty="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fr-FR" b="1" dirty="0" err="1">
                <a:solidFill>
                  <a:srgbClr val="7030A0"/>
                </a:solidFill>
                <a:latin typeface="Times New Roman" panose="02020603050405020304" pitchFamily="18" charset="0"/>
                <a:ea typeface="Times New Roman" panose="02020603050405020304" pitchFamily="18" charset="0"/>
                <a:cs typeface="Arial" panose="020B0604020202020204" pitchFamily="34" charset="0"/>
              </a:rPr>
              <a:t>Plataforma</a:t>
            </a:r>
            <a:r>
              <a:rPr lang="fr-FR" b="1" dirty="0">
                <a:solidFill>
                  <a:srgbClr val="7030A0"/>
                </a:solidFill>
                <a:latin typeface="Times New Roman" panose="02020603050405020304" pitchFamily="18" charset="0"/>
                <a:ea typeface="Times New Roman" panose="02020603050405020304" pitchFamily="18" charset="0"/>
                <a:cs typeface="Arial" panose="020B0604020202020204" pitchFamily="34" charset="0"/>
              </a:rPr>
              <a:t> </a:t>
            </a:r>
            <a:r>
              <a:rPr lang="en-US" b="1" dirty="0" smtClean="0">
                <a:solidFill>
                  <a:srgbClr val="7030A0"/>
                </a:solidFill>
                <a:latin typeface="Times New Roman" panose="02020603050405020304" pitchFamily="18" charset="0"/>
                <a:ea typeface="Times New Roman" panose="02020603050405020304" pitchFamily="18" charset="0"/>
                <a:cs typeface="Arial" panose="020B0604020202020204" pitchFamily="34" charset="0"/>
              </a:rPr>
              <a:t>Industrial </a:t>
            </a:r>
            <a:r>
              <a:rPr lang="en-US" b="1" dirty="0">
                <a:solidFill>
                  <a:srgbClr val="7030A0"/>
                </a:solidFill>
                <a:latin typeface="Times New Roman" panose="02020603050405020304" pitchFamily="18" charset="0"/>
                <a:ea typeface="Times New Roman" panose="02020603050405020304" pitchFamily="18" charset="0"/>
                <a:cs typeface="Arial" panose="020B0604020202020204" pitchFamily="34" charset="0"/>
              </a:rPr>
              <a:t>de </a:t>
            </a:r>
            <a:r>
              <a:rPr lang="en-US" b="1" dirty="0" err="1">
                <a:solidFill>
                  <a:srgbClr val="7030A0"/>
                </a:solidFill>
                <a:latin typeface="Times New Roman" panose="02020603050405020304" pitchFamily="18" charset="0"/>
                <a:ea typeface="Times New Roman" panose="02020603050405020304" pitchFamily="18" charset="0"/>
                <a:cs typeface="Arial" panose="020B0604020202020204" pitchFamily="34" charset="0"/>
              </a:rPr>
              <a:t>Tánger</a:t>
            </a:r>
            <a:r>
              <a:rPr lang="en-US" b="1" dirty="0">
                <a:solidFill>
                  <a:srgbClr val="7030A0"/>
                </a:solidFill>
                <a:latin typeface="Times New Roman" panose="02020603050405020304" pitchFamily="18" charset="0"/>
                <a:ea typeface="Times New Roman" panose="02020603050405020304" pitchFamily="18" charset="0"/>
                <a:cs typeface="Arial" panose="020B0604020202020204" pitchFamily="34" charset="0"/>
              </a:rPr>
              <a:t>-Med: 5000 </a:t>
            </a:r>
            <a:r>
              <a:rPr lang="en-US" b="1" dirty="0" err="1">
                <a:solidFill>
                  <a:srgbClr val="7030A0"/>
                </a:solidFill>
                <a:latin typeface="Times New Roman" panose="02020603050405020304" pitchFamily="18" charset="0"/>
                <a:ea typeface="Times New Roman" panose="02020603050405020304" pitchFamily="18" charset="0"/>
                <a:cs typeface="Arial" panose="020B0604020202020204" pitchFamily="34" charset="0"/>
              </a:rPr>
              <a:t>Hectáreas</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fr-FR"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2414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9926" y="0"/>
            <a:ext cx="8230205" cy="613954"/>
          </a:xfrm>
        </p:spPr>
        <p:txBody>
          <a:bodyPr/>
          <a:lstStyle/>
          <a:p>
            <a:r>
              <a:rPr lang="en-US" b="1" dirty="0" err="1">
                <a:effectLst/>
              </a:rPr>
              <a:t>Refuerzo</a:t>
            </a:r>
            <a:r>
              <a:rPr lang="en-US" b="1" dirty="0">
                <a:effectLst/>
              </a:rPr>
              <a:t> del </a:t>
            </a:r>
            <a:r>
              <a:rPr lang="en-US" b="1" dirty="0" err="1">
                <a:effectLst/>
              </a:rPr>
              <a:t>atractivo</a:t>
            </a:r>
            <a:r>
              <a:rPr lang="en-US" b="1" dirty="0">
                <a:effectLst/>
              </a:rPr>
              <a:t> </a:t>
            </a:r>
            <a:r>
              <a:rPr lang="en-US" b="1" dirty="0" err="1">
                <a:effectLst/>
              </a:rPr>
              <a:t>turístico</a:t>
            </a:r>
            <a:endParaRPr lang="fr-FR" dirty="0">
              <a:effectLst/>
            </a:endParaRPr>
          </a:p>
        </p:txBody>
      </p:sp>
      <p:sp>
        <p:nvSpPr>
          <p:cNvPr id="4" name="Espace réservé pour une image  3"/>
          <p:cNvSpPr>
            <a:spLocks noGrp="1"/>
          </p:cNvSpPr>
          <p:nvPr>
            <p:ph type="pic" idx="1"/>
          </p:nvPr>
        </p:nvSpPr>
        <p:spPr>
          <a:xfrm>
            <a:off x="7442551" y="2279736"/>
            <a:ext cx="3818348" cy="3757809"/>
          </a:xfrm>
        </p:spPr>
      </p:sp>
      <p:sp>
        <p:nvSpPr>
          <p:cNvPr id="5" name="Espace réservé du texte 4"/>
          <p:cNvSpPr>
            <a:spLocks noGrp="1"/>
          </p:cNvSpPr>
          <p:nvPr>
            <p:ph type="body" sz="half" idx="2"/>
          </p:nvPr>
        </p:nvSpPr>
        <p:spPr>
          <a:xfrm>
            <a:off x="117566" y="613954"/>
            <a:ext cx="7651317" cy="5878285"/>
          </a:xfrm>
        </p:spPr>
        <p:txBody>
          <a:bodyPr>
            <a:noAutofit/>
          </a:bodyPr>
          <a:lstStyle/>
          <a:p>
            <a:r>
              <a:rPr lang="en-US" sz="2400" dirty="0">
                <a:effectLst/>
              </a:rPr>
              <a:t>Para </a:t>
            </a:r>
            <a:r>
              <a:rPr lang="en-US" sz="2400" dirty="0" err="1">
                <a:effectLst/>
              </a:rPr>
              <a:t>promover</a:t>
            </a:r>
            <a:r>
              <a:rPr lang="en-US" sz="2400" dirty="0">
                <a:effectLst/>
              </a:rPr>
              <a:t> “</a:t>
            </a:r>
            <a:r>
              <a:rPr lang="en-US" sz="2400" dirty="0" err="1">
                <a:effectLst/>
              </a:rPr>
              <a:t>Tánger</a:t>
            </a:r>
            <a:r>
              <a:rPr lang="en-US" sz="2400" dirty="0">
                <a:effectLst/>
              </a:rPr>
              <a:t>” </a:t>
            </a:r>
            <a:r>
              <a:rPr lang="en-US" sz="2400" dirty="0" err="1">
                <a:effectLst/>
              </a:rPr>
              <a:t>como</a:t>
            </a:r>
            <a:r>
              <a:rPr lang="en-US" sz="2400" dirty="0">
                <a:effectLst/>
              </a:rPr>
              <a:t> </a:t>
            </a:r>
            <a:r>
              <a:rPr lang="en-US" sz="2400" dirty="0" err="1">
                <a:effectLst/>
              </a:rPr>
              <a:t>destino</a:t>
            </a:r>
            <a:r>
              <a:rPr lang="en-US" sz="2400" dirty="0">
                <a:effectLst/>
              </a:rPr>
              <a:t>, la ciudad </a:t>
            </a:r>
            <a:r>
              <a:rPr lang="en-US" sz="2400" dirty="0" err="1">
                <a:effectLst/>
              </a:rPr>
              <a:t>contará</a:t>
            </a:r>
            <a:r>
              <a:rPr lang="en-US" sz="2400" dirty="0">
                <a:effectLst/>
              </a:rPr>
              <a:t> con:</a:t>
            </a:r>
            <a:endParaRPr lang="fr-FR" sz="2400" dirty="0">
              <a:effectLst/>
            </a:endParaRPr>
          </a:p>
          <a:p>
            <a:pPr marL="342900" indent="-342900" algn="l">
              <a:buFont typeface="Wingdings" panose="05000000000000000000" pitchFamily="2" charset="2"/>
              <a:buChar char="ü"/>
            </a:pPr>
            <a:r>
              <a:rPr lang="en-US" sz="2000" dirty="0">
                <a:effectLst/>
              </a:rPr>
              <a:t>Un </a:t>
            </a:r>
            <a:r>
              <a:rPr lang="en-US" sz="2000" b="1" dirty="0" err="1">
                <a:solidFill>
                  <a:srgbClr val="FFFF00"/>
                </a:solidFill>
                <a:effectLst/>
              </a:rPr>
              <a:t>puerto</a:t>
            </a:r>
            <a:r>
              <a:rPr lang="en-US" sz="2000" b="1" dirty="0">
                <a:solidFill>
                  <a:srgbClr val="FFFF00"/>
                </a:solidFill>
                <a:effectLst/>
              </a:rPr>
              <a:t> </a:t>
            </a:r>
            <a:r>
              <a:rPr lang="en-US" sz="2000" b="1" dirty="0" err="1">
                <a:solidFill>
                  <a:srgbClr val="FFFF00"/>
                </a:solidFill>
                <a:effectLst/>
              </a:rPr>
              <a:t>deportivo</a:t>
            </a:r>
            <a:r>
              <a:rPr lang="en-US" sz="2000" dirty="0">
                <a:solidFill>
                  <a:srgbClr val="FFFF00"/>
                </a:solidFill>
                <a:effectLst/>
              </a:rPr>
              <a:t> </a:t>
            </a:r>
            <a:r>
              <a:rPr lang="en-US" sz="2000" dirty="0">
                <a:effectLst/>
              </a:rPr>
              <a:t>para </a:t>
            </a:r>
            <a:r>
              <a:rPr lang="en-US" sz="2000" dirty="0" err="1">
                <a:effectLst/>
              </a:rPr>
              <a:t>acoger</a:t>
            </a:r>
            <a:r>
              <a:rPr lang="en-US" sz="2000" dirty="0">
                <a:effectLst/>
              </a:rPr>
              <a:t> los </a:t>
            </a:r>
            <a:r>
              <a:rPr lang="en-US" sz="2000" dirty="0" err="1">
                <a:effectLst/>
              </a:rPr>
              <a:t>buques</a:t>
            </a:r>
            <a:r>
              <a:rPr lang="en-US" sz="2000" dirty="0">
                <a:effectLst/>
              </a:rPr>
              <a:t> </a:t>
            </a:r>
            <a:r>
              <a:rPr lang="en-US" sz="2000" dirty="0" err="1">
                <a:effectLst/>
              </a:rPr>
              <a:t>más</a:t>
            </a:r>
            <a:r>
              <a:rPr lang="en-US" sz="2000" dirty="0">
                <a:effectLst/>
              </a:rPr>
              <a:t> </a:t>
            </a:r>
            <a:r>
              <a:rPr lang="en-US" sz="2000" dirty="0" err="1">
                <a:effectLst/>
              </a:rPr>
              <a:t>grandes</a:t>
            </a:r>
            <a:r>
              <a:rPr lang="en-US" sz="2000" dirty="0">
                <a:effectLst/>
              </a:rPr>
              <a:t> del </a:t>
            </a:r>
            <a:r>
              <a:rPr lang="en-US" sz="2000" dirty="0" err="1">
                <a:effectLst/>
              </a:rPr>
              <a:t>mundo</a:t>
            </a:r>
            <a:r>
              <a:rPr lang="en-US" sz="2000" dirty="0">
                <a:effectLst/>
              </a:rPr>
              <a:t>.</a:t>
            </a:r>
            <a:endParaRPr lang="fr-FR" sz="2000" dirty="0">
              <a:effectLst/>
            </a:endParaRPr>
          </a:p>
          <a:p>
            <a:pPr marL="742950" lvl="1" indent="-285750" algn="just">
              <a:buFont typeface="Arial" panose="020B0604020202020204" pitchFamily="34" charset="0"/>
              <a:buChar char="•"/>
            </a:pPr>
            <a:r>
              <a:rPr lang="fr-FR" sz="1600" dirty="0">
                <a:effectLst/>
              </a:rPr>
              <a:t>1900 </a:t>
            </a:r>
            <a:r>
              <a:rPr lang="fr-FR" sz="1600" dirty="0" err="1">
                <a:effectLst/>
              </a:rPr>
              <a:t>metros</a:t>
            </a:r>
            <a:r>
              <a:rPr lang="fr-FR" sz="1600" dirty="0">
                <a:effectLst/>
              </a:rPr>
              <a:t> </a:t>
            </a:r>
            <a:r>
              <a:rPr lang="fr-FR" sz="1600" dirty="0" err="1">
                <a:effectLst/>
              </a:rPr>
              <a:t>lineales</a:t>
            </a:r>
            <a:r>
              <a:rPr lang="fr-FR" sz="1600" dirty="0">
                <a:effectLst/>
              </a:rPr>
              <a:t> de </a:t>
            </a:r>
            <a:r>
              <a:rPr lang="fr-FR" sz="1600" dirty="0" err="1">
                <a:effectLst/>
              </a:rPr>
              <a:t>muelle</a:t>
            </a:r>
            <a:r>
              <a:rPr lang="fr-FR" sz="1600" dirty="0">
                <a:effectLst/>
              </a:rPr>
              <a:t>, 13 </a:t>
            </a:r>
            <a:r>
              <a:rPr lang="fr-FR" sz="1600" dirty="0" err="1">
                <a:effectLst/>
              </a:rPr>
              <a:t>Hectáreas</a:t>
            </a:r>
            <a:r>
              <a:rPr lang="fr-FR" sz="1600" dirty="0">
                <a:effectLst/>
              </a:rPr>
              <a:t> de </a:t>
            </a:r>
            <a:r>
              <a:rPr lang="fr-FR" sz="1600" dirty="0" err="1">
                <a:effectLst/>
              </a:rPr>
              <a:t>explanadas</a:t>
            </a:r>
            <a:r>
              <a:rPr lang="fr-FR" sz="1600" dirty="0">
                <a:effectLst/>
              </a:rPr>
              <a:t> y 13 </a:t>
            </a:r>
            <a:r>
              <a:rPr lang="fr-FR" sz="1600" dirty="0" err="1">
                <a:effectLst/>
              </a:rPr>
              <a:t>Hectáreas</a:t>
            </a:r>
            <a:r>
              <a:rPr lang="fr-FR" sz="1600" dirty="0">
                <a:effectLst/>
              </a:rPr>
              <a:t> de </a:t>
            </a:r>
            <a:r>
              <a:rPr lang="fr-FR" sz="1600" dirty="0" err="1">
                <a:effectLst/>
              </a:rPr>
              <a:t>dársena</a:t>
            </a:r>
            <a:r>
              <a:rPr lang="fr-FR" sz="1600" dirty="0">
                <a:effectLst/>
              </a:rPr>
              <a:t>. </a:t>
            </a:r>
          </a:p>
          <a:p>
            <a:pPr marL="742950" lvl="1" indent="-285750" algn="just">
              <a:buFont typeface="Arial" panose="020B0604020202020204" pitchFamily="34" charset="0"/>
              <a:buChar char="•"/>
            </a:pPr>
            <a:r>
              <a:rPr lang="fr-FR" sz="1600" dirty="0">
                <a:effectLst/>
              </a:rPr>
              <a:t>1600 </a:t>
            </a:r>
            <a:r>
              <a:rPr lang="fr-FR" sz="1600" dirty="0" err="1">
                <a:effectLst/>
              </a:rPr>
              <a:t>anillos</a:t>
            </a:r>
            <a:r>
              <a:rPr lang="fr-FR" sz="1600" dirty="0">
                <a:effectLst/>
              </a:rPr>
              <a:t> en 2016 y 3000 a largo </a:t>
            </a:r>
            <a:r>
              <a:rPr lang="fr-FR" sz="1600" dirty="0" err="1">
                <a:effectLst/>
              </a:rPr>
              <a:t>plazo</a:t>
            </a:r>
            <a:r>
              <a:rPr lang="fr-FR" sz="1600" dirty="0">
                <a:effectLst/>
              </a:rPr>
              <a:t>.</a:t>
            </a:r>
          </a:p>
          <a:p>
            <a:pPr marL="742950" lvl="1" indent="-285750" algn="just">
              <a:buFont typeface="Arial" panose="020B0604020202020204" pitchFamily="34" charset="0"/>
              <a:buChar char="•"/>
            </a:pPr>
            <a:r>
              <a:rPr lang="fr-FR" sz="1600" dirty="0">
                <a:effectLst/>
              </a:rPr>
              <a:t>300000 turistas en 2016 y 750000 en 2020.</a:t>
            </a:r>
          </a:p>
          <a:p>
            <a:pPr marL="742950" lvl="1" indent="-285750" algn="just">
              <a:buFont typeface="Arial" panose="020B0604020202020204" pitchFamily="34" charset="0"/>
              <a:buChar char="•"/>
            </a:pPr>
            <a:r>
              <a:rPr lang="fr-FR" sz="1600" dirty="0" err="1">
                <a:effectLst/>
              </a:rPr>
              <a:t>Refuerzo</a:t>
            </a:r>
            <a:r>
              <a:rPr lang="fr-FR" sz="1600" dirty="0">
                <a:effectLst/>
              </a:rPr>
              <a:t> de las </a:t>
            </a:r>
            <a:r>
              <a:rPr lang="fr-FR" sz="1600" dirty="0" err="1">
                <a:effectLst/>
              </a:rPr>
              <a:t>uniones</a:t>
            </a:r>
            <a:r>
              <a:rPr lang="fr-FR" sz="1600" dirty="0">
                <a:effectLst/>
              </a:rPr>
              <a:t> entre la </a:t>
            </a:r>
            <a:r>
              <a:rPr lang="fr-FR" sz="1600" dirty="0" err="1">
                <a:effectLst/>
              </a:rPr>
              <a:t>ciudad</a:t>
            </a:r>
            <a:r>
              <a:rPr lang="fr-FR" sz="1600" dirty="0">
                <a:effectLst/>
              </a:rPr>
              <a:t> y el </a:t>
            </a:r>
            <a:r>
              <a:rPr lang="fr-FR" sz="1600" dirty="0" err="1">
                <a:effectLst/>
              </a:rPr>
              <a:t>casco</a:t>
            </a:r>
            <a:r>
              <a:rPr lang="fr-FR" sz="1600" dirty="0">
                <a:effectLst/>
              </a:rPr>
              <a:t> </a:t>
            </a:r>
            <a:r>
              <a:rPr lang="fr-FR" sz="1600" dirty="0" err="1">
                <a:effectLst/>
              </a:rPr>
              <a:t>histórico</a:t>
            </a:r>
            <a:r>
              <a:rPr lang="fr-FR" sz="1600" dirty="0">
                <a:effectLst/>
              </a:rPr>
              <a:t> </a:t>
            </a:r>
            <a:r>
              <a:rPr lang="fr-FR" sz="1600" dirty="0" err="1">
                <a:effectLst/>
              </a:rPr>
              <a:t>mediante</a:t>
            </a:r>
            <a:r>
              <a:rPr lang="fr-FR" sz="1600" dirty="0">
                <a:effectLst/>
              </a:rPr>
              <a:t> </a:t>
            </a:r>
            <a:r>
              <a:rPr lang="fr-FR" sz="1600" dirty="0" err="1">
                <a:effectLst/>
              </a:rPr>
              <a:t>rutas</a:t>
            </a:r>
            <a:r>
              <a:rPr lang="fr-FR" sz="1600" dirty="0">
                <a:effectLst/>
              </a:rPr>
              <a:t> </a:t>
            </a:r>
            <a:r>
              <a:rPr lang="fr-FR" sz="1600" dirty="0" err="1">
                <a:effectLst/>
              </a:rPr>
              <a:t>turísticas</a:t>
            </a:r>
            <a:r>
              <a:rPr lang="fr-FR" sz="1600" dirty="0">
                <a:effectLst/>
              </a:rPr>
              <a:t>.</a:t>
            </a:r>
          </a:p>
          <a:p>
            <a:pPr marL="342900" indent="-342900" algn="just">
              <a:buFont typeface="Wingdings" panose="05000000000000000000" pitchFamily="2" charset="2"/>
              <a:buChar char="ü"/>
            </a:pPr>
            <a:r>
              <a:rPr lang="fr-FR" sz="2000" dirty="0" err="1">
                <a:effectLst/>
              </a:rPr>
              <a:t>Muchos</a:t>
            </a:r>
            <a:r>
              <a:rPr lang="fr-FR" sz="2000" dirty="0">
                <a:effectLst/>
              </a:rPr>
              <a:t> </a:t>
            </a:r>
            <a:r>
              <a:rPr lang="fr-FR" sz="2000" b="1" dirty="0" err="1">
                <a:solidFill>
                  <a:srgbClr val="FFFF00"/>
                </a:solidFill>
                <a:effectLst/>
              </a:rPr>
              <a:t>hogares</a:t>
            </a:r>
            <a:r>
              <a:rPr lang="fr-FR" sz="2000" b="1" dirty="0">
                <a:solidFill>
                  <a:srgbClr val="FFFF00"/>
                </a:solidFill>
                <a:effectLst/>
              </a:rPr>
              <a:t> </a:t>
            </a:r>
            <a:r>
              <a:rPr lang="fr-FR" sz="2000" b="1" dirty="0" err="1">
                <a:solidFill>
                  <a:srgbClr val="FFFF00"/>
                </a:solidFill>
                <a:effectLst/>
              </a:rPr>
              <a:t>turísticos</a:t>
            </a:r>
            <a:r>
              <a:rPr lang="fr-FR" sz="2000" dirty="0">
                <a:solidFill>
                  <a:srgbClr val="FFFF00"/>
                </a:solidFill>
                <a:effectLst/>
              </a:rPr>
              <a:t> </a:t>
            </a:r>
            <a:r>
              <a:rPr lang="fr-FR" sz="2000" dirty="0">
                <a:effectLst/>
              </a:rPr>
              <a:t>para </a:t>
            </a:r>
            <a:r>
              <a:rPr lang="fr-FR" sz="2000" dirty="0" err="1">
                <a:effectLst/>
              </a:rPr>
              <a:t>aumentar</a:t>
            </a:r>
            <a:r>
              <a:rPr lang="fr-FR" sz="2000" dirty="0">
                <a:effectLst/>
              </a:rPr>
              <a:t> la </a:t>
            </a:r>
            <a:r>
              <a:rPr lang="fr-FR" sz="2000" dirty="0" err="1">
                <a:effectLst/>
              </a:rPr>
              <a:t>capacidad</a:t>
            </a:r>
            <a:r>
              <a:rPr lang="fr-FR" sz="2000" dirty="0">
                <a:effectLst/>
              </a:rPr>
              <a:t> de </a:t>
            </a:r>
            <a:r>
              <a:rPr lang="fr-FR" sz="2000" dirty="0" err="1">
                <a:effectLst/>
              </a:rPr>
              <a:t>acogida</a:t>
            </a:r>
            <a:r>
              <a:rPr lang="fr-FR" sz="2000" dirty="0">
                <a:effectLst/>
              </a:rPr>
              <a:t> de la </a:t>
            </a:r>
            <a:r>
              <a:rPr lang="fr-FR" sz="2000" dirty="0" err="1">
                <a:effectLst/>
              </a:rPr>
              <a:t>ciudad</a:t>
            </a:r>
            <a:r>
              <a:rPr lang="fr-FR" sz="2000" dirty="0">
                <a:effectLst/>
              </a:rPr>
              <a:t> en 20000 camas para 2020 </a:t>
            </a:r>
            <a:r>
              <a:rPr lang="fr-FR" sz="2000" dirty="0" err="1">
                <a:effectLst/>
              </a:rPr>
              <a:t>frente</a:t>
            </a:r>
            <a:r>
              <a:rPr lang="fr-FR" sz="2000" dirty="0">
                <a:effectLst/>
              </a:rPr>
              <a:t> a 8000 en 2008</a:t>
            </a:r>
            <a:r>
              <a:rPr lang="fr-FR" sz="2000" dirty="0" smtClean="0">
                <a:effectLst/>
              </a:rPr>
              <a:t>.</a:t>
            </a:r>
          </a:p>
          <a:p>
            <a:pPr marL="742950" lvl="1" indent="-285750" algn="just">
              <a:buFont typeface="Arial" panose="020B0604020202020204" pitchFamily="34" charset="0"/>
              <a:buChar char="•"/>
            </a:pPr>
            <a:r>
              <a:rPr lang="fr-FR" sz="1800" dirty="0" err="1" smtClean="0">
                <a:effectLst/>
              </a:rPr>
              <a:t>Edificación</a:t>
            </a:r>
            <a:r>
              <a:rPr lang="fr-FR" sz="1800" dirty="0" smtClean="0">
                <a:effectLst/>
              </a:rPr>
              <a:t> </a:t>
            </a:r>
            <a:r>
              <a:rPr lang="fr-FR" sz="1800" dirty="0">
                <a:effectLst/>
              </a:rPr>
              <a:t>de </a:t>
            </a:r>
            <a:r>
              <a:rPr lang="fr-FR" sz="1800" dirty="0" err="1">
                <a:effectLst/>
              </a:rPr>
              <a:t>muchos</a:t>
            </a:r>
            <a:r>
              <a:rPr lang="fr-FR" sz="1800" dirty="0">
                <a:effectLst/>
              </a:rPr>
              <a:t> </a:t>
            </a:r>
            <a:r>
              <a:rPr lang="fr-FR" sz="1800" dirty="0" err="1">
                <a:effectLst/>
              </a:rPr>
              <a:t>hoteles</a:t>
            </a:r>
            <a:r>
              <a:rPr lang="fr-FR" sz="1800" dirty="0">
                <a:effectLst/>
              </a:rPr>
              <a:t>  de </a:t>
            </a:r>
            <a:r>
              <a:rPr lang="fr-FR" sz="1800" dirty="0" err="1">
                <a:effectLst/>
              </a:rPr>
              <a:t>prestigio</a:t>
            </a:r>
            <a:r>
              <a:rPr lang="fr-FR" sz="1800" dirty="0">
                <a:effectLst/>
              </a:rPr>
              <a:t> </a:t>
            </a:r>
            <a:r>
              <a:rPr lang="fr-FR" sz="1800" dirty="0" err="1">
                <a:effectLst/>
              </a:rPr>
              <a:t>internacional</a:t>
            </a:r>
            <a:r>
              <a:rPr lang="fr-FR" sz="1800" dirty="0">
                <a:effectLst/>
              </a:rPr>
              <a:t>.</a:t>
            </a:r>
            <a:r>
              <a:rPr lang="fr-FR" sz="1800" dirty="0" smtClean="0">
                <a:effectLst/>
              </a:rPr>
              <a:t>. </a:t>
            </a:r>
            <a:endParaRPr lang="fr-FR" sz="1800" dirty="0" smtClean="0">
              <a:effectLst/>
            </a:endParaRPr>
          </a:p>
          <a:p>
            <a:pPr marL="742950" lvl="1" indent="-285750" algn="just">
              <a:buFont typeface="Arial" panose="020B0604020202020204" pitchFamily="34" charset="0"/>
              <a:buChar char="•"/>
            </a:pPr>
            <a:r>
              <a:rPr lang="fr-FR" sz="1800" dirty="0" err="1" smtClean="0">
                <a:effectLst/>
              </a:rPr>
              <a:t>Sitio</a:t>
            </a:r>
            <a:r>
              <a:rPr lang="fr-FR" sz="1800" dirty="0" smtClean="0">
                <a:effectLst/>
              </a:rPr>
              <a:t> </a:t>
            </a:r>
            <a:r>
              <a:rPr lang="fr-FR" sz="1800" dirty="0">
                <a:effectLst/>
              </a:rPr>
              <a:t>de </a:t>
            </a:r>
            <a:r>
              <a:rPr lang="fr-FR" sz="1800" dirty="0" err="1">
                <a:effectLst/>
              </a:rPr>
              <a:t>Ghandouri</a:t>
            </a:r>
            <a:r>
              <a:rPr lang="fr-FR" sz="1800" dirty="0">
                <a:effectLst/>
              </a:rPr>
              <a:t>.</a:t>
            </a:r>
          </a:p>
          <a:p>
            <a:pPr marL="742950" lvl="1" indent="-285750" algn="just">
              <a:buFont typeface="Arial" panose="020B0604020202020204" pitchFamily="34" charset="0"/>
              <a:buChar char="•"/>
            </a:pPr>
            <a:r>
              <a:rPr lang="fr-FR" sz="1800" dirty="0" err="1">
                <a:effectLst/>
              </a:rPr>
              <a:t>Sitio</a:t>
            </a:r>
            <a:r>
              <a:rPr lang="fr-FR" sz="1800" dirty="0">
                <a:effectLst/>
              </a:rPr>
              <a:t> </a:t>
            </a:r>
            <a:r>
              <a:rPr lang="fr-FR" sz="1800" dirty="0" err="1">
                <a:effectLst/>
              </a:rPr>
              <a:t>del</a:t>
            </a:r>
            <a:r>
              <a:rPr lang="fr-FR" sz="1800" dirty="0">
                <a:effectLst/>
              </a:rPr>
              <a:t> </a:t>
            </a:r>
            <a:r>
              <a:rPr lang="fr-FR" sz="1800" dirty="0" err="1">
                <a:effectLst/>
              </a:rPr>
              <a:t>bosque</a:t>
            </a:r>
            <a:r>
              <a:rPr lang="fr-FR" sz="1800" dirty="0">
                <a:effectLst/>
              </a:rPr>
              <a:t> </a:t>
            </a:r>
            <a:r>
              <a:rPr lang="fr-FR" sz="1800" dirty="0" err="1">
                <a:effectLst/>
              </a:rPr>
              <a:t>diplomático</a:t>
            </a:r>
            <a:r>
              <a:rPr lang="fr-FR" sz="1800" dirty="0">
                <a:effectLst/>
              </a:rPr>
              <a:t>.</a:t>
            </a:r>
          </a:p>
          <a:p>
            <a:pPr marL="742950" lvl="1" indent="-285750" algn="just">
              <a:buFont typeface="Arial" panose="020B0604020202020204" pitchFamily="34" charset="0"/>
              <a:buChar char="•"/>
            </a:pPr>
            <a:r>
              <a:rPr lang="en-US" sz="1800" dirty="0" err="1">
                <a:effectLst/>
              </a:rPr>
              <a:t>Recorrido</a:t>
            </a:r>
            <a:r>
              <a:rPr lang="en-US" sz="1800" dirty="0">
                <a:effectLst/>
              </a:rPr>
              <a:t> del </a:t>
            </a:r>
            <a:r>
              <a:rPr lang="en-US" sz="1800" dirty="0" err="1">
                <a:effectLst/>
              </a:rPr>
              <a:t>casco</a:t>
            </a:r>
            <a:r>
              <a:rPr lang="en-US" sz="1800" dirty="0">
                <a:effectLst/>
              </a:rPr>
              <a:t> </a:t>
            </a:r>
            <a:r>
              <a:rPr lang="en-US" sz="1800" dirty="0" err="1">
                <a:effectLst/>
              </a:rPr>
              <a:t>antiguo</a:t>
            </a:r>
            <a:r>
              <a:rPr lang="en-US" sz="1800" dirty="0">
                <a:effectLst/>
              </a:rPr>
              <a:t> (la medina) </a:t>
            </a:r>
            <a:r>
              <a:rPr lang="en-US" sz="1800" dirty="0" err="1">
                <a:effectLst/>
              </a:rPr>
              <a:t>por</a:t>
            </a:r>
            <a:r>
              <a:rPr lang="en-US" sz="1800" dirty="0">
                <a:effectLst/>
              </a:rPr>
              <a:t> </a:t>
            </a:r>
            <a:r>
              <a:rPr lang="en-US" sz="1800" dirty="0" err="1">
                <a:effectLst/>
              </a:rPr>
              <a:t>rutas</a:t>
            </a:r>
            <a:r>
              <a:rPr lang="en-US" sz="1800" dirty="0">
                <a:effectLst/>
              </a:rPr>
              <a:t> </a:t>
            </a:r>
            <a:r>
              <a:rPr lang="en-US" sz="1800" dirty="0" err="1">
                <a:effectLst/>
              </a:rPr>
              <a:t>turísticas</a:t>
            </a:r>
            <a:r>
              <a:rPr lang="en-US" sz="1800" dirty="0">
                <a:effectLst/>
              </a:rPr>
              <a:t>.</a:t>
            </a:r>
            <a:endParaRPr lang="fr-FR" sz="1800" dirty="0">
              <a:effectLst/>
            </a:endParaRPr>
          </a:p>
          <a:p>
            <a:pPr marL="742950" lvl="1" indent="-285750" algn="just">
              <a:buFont typeface="Arial" panose="020B0604020202020204" pitchFamily="34" charset="0"/>
              <a:buChar char="•"/>
            </a:pPr>
            <a:endParaRPr lang="fr-FR" sz="1400" dirty="0" smtClean="0">
              <a:effectLst/>
            </a:endParaRPr>
          </a:p>
          <a:p>
            <a:pPr marL="742950" lvl="1" indent="-285750" algn="just">
              <a:buFont typeface="Arial" panose="020B0604020202020204" pitchFamily="34" charset="0"/>
              <a:buChar char="•"/>
            </a:pPr>
            <a:endParaRPr lang="fr-FR" sz="1400" dirty="0" smtClean="0">
              <a:effectLst/>
            </a:endParaRPr>
          </a:p>
          <a:p>
            <a:pPr marL="285750" indent="-285750" algn="just">
              <a:buFont typeface="Arial" panose="020B0604020202020204" pitchFamily="34" charset="0"/>
              <a:buChar char="•"/>
            </a:pPr>
            <a:endParaRPr lang="fr-FR" sz="2400" dirty="0" smtClean="0">
              <a:effectLst/>
            </a:endParaRPr>
          </a:p>
          <a:p>
            <a:pPr marL="285750" indent="-285750" algn="just">
              <a:buFont typeface="Arial" panose="020B0604020202020204" pitchFamily="34" charset="0"/>
              <a:buChar char="•"/>
            </a:pPr>
            <a:endParaRPr lang="fr-FR" sz="2400" dirty="0" smtClean="0">
              <a:effectLst/>
            </a:endParaRPr>
          </a:p>
          <a:p>
            <a:pPr marL="285750" indent="-285750" algn="just">
              <a:buFont typeface="Arial" panose="020B0604020202020204" pitchFamily="34" charset="0"/>
              <a:buChar char="•"/>
            </a:pPr>
            <a:endParaRPr lang="fr-FR" sz="2400" dirty="0" smtClean="0"/>
          </a:p>
          <a:p>
            <a:pPr marL="285750" indent="-285750" algn="just">
              <a:buFont typeface="Arial" panose="020B0604020202020204" pitchFamily="34" charset="0"/>
              <a:buChar char="•"/>
            </a:pPr>
            <a:endParaRPr lang="fr-FR" sz="2400" dirty="0"/>
          </a:p>
        </p:txBody>
      </p:sp>
      <p:pic>
        <p:nvPicPr>
          <p:cNvPr id="2050" name="Picture 2" descr="http://www.tanger-experience.com/wp-content/themes/lifestyle_10/images/2011/05/Plan-new-port-tan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8884" y="2274474"/>
            <a:ext cx="4284435" cy="31062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308693" y="1628143"/>
            <a:ext cx="2952206" cy="646331"/>
          </a:xfrm>
          <a:prstGeom prst="rect">
            <a:avLst/>
          </a:prstGeom>
          <a:noFill/>
        </p:spPr>
        <p:txBody>
          <a:bodyPr wrap="square" rtlCol="0">
            <a:spAutoFit/>
          </a:bodyPr>
          <a:lstStyle/>
          <a:p>
            <a:pPr algn="ctr"/>
            <a:r>
              <a:rPr lang="fr-FR" b="1" dirty="0" err="1">
                <a:solidFill>
                  <a:srgbClr val="FFFF00"/>
                </a:solidFill>
              </a:rPr>
              <a:t>Nuevo</a:t>
            </a:r>
            <a:r>
              <a:rPr lang="fr-FR" b="1" dirty="0">
                <a:solidFill>
                  <a:srgbClr val="FFFF00"/>
                </a:solidFill>
              </a:rPr>
              <a:t> </a:t>
            </a:r>
            <a:r>
              <a:rPr lang="fr-FR" b="1" dirty="0" err="1">
                <a:solidFill>
                  <a:srgbClr val="FFFF00"/>
                </a:solidFill>
              </a:rPr>
              <a:t>puerto</a:t>
            </a:r>
            <a:r>
              <a:rPr lang="fr-FR" b="1" dirty="0">
                <a:solidFill>
                  <a:srgbClr val="FFFF00"/>
                </a:solidFill>
              </a:rPr>
              <a:t> </a:t>
            </a:r>
            <a:r>
              <a:rPr lang="fr-FR" b="1" dirty="0" err="1">
                <a:solidFill>
                  <a:srgbClr val="FFFF00"/>
                </a:solidFill>
              </a:rPr>
              <a:t>deportivo</a:t>
            </a:r>
            <a:r>
              <a:rPr lang="fr-FR" b="1" dirty="0">
                <a:solidFill>
                  <a:srgbClr val="FFFF00"/>
                </a:solidFill>
              </a:rPr>
              <a:t> de </a:t>
            </a:r>
            <a:r>
              <a:rPr lang="fr-FR" b="1" dirty="0" err="1">
                <a:solidFill>
                  <a:srgbClr val="FFFF00"/>
                </a:solidFill>
              </a:rPr>
              <a:t>Tánger</a:t>
            </a:r>
            <a:endParaRPr lang="fr-FR" b="1" dirty="0">
              <a:solidFill>
                <a:srgbClr val="FFFF00"/>
              </a:solidFill>
            </a:endParaRPr>
          </a:p>
        </p:txBody>
      </p:sp>
    </p:spTree>
    <p:extLst>
      <p:ext uri="{BB962C8B-B14F-4D97-AF65-F5344CB8AC3E}">
        <p14:creationId xmlns:p14="http://schemas.microsoft.com/office/powerpoint/2010/main" val="1300473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034" y="297009"/>
            <a:ext cx="6633592" cy="905368"/>
          </a:xfrm>
        </p:spPr>
        <p:txBody>
          <a:bodyPr/>
          <a:lstStyle/>
          <a:p>
            <a:r>
              <a:rPr lang="fr-FR" b="1" dirty="0" err="1">
                <a:effectLst/>
              </a:rPr>
              <a:t>Aceleración</a:t>
            </a:r>
            <a:r>
              <a:rPr lang="fr-FR" b="1" dirty="0">
                <a:effectLst/>
              </a:rPr>
              <a:t> de la </a:t>
            </a:r>
            <a:r>
              <a:rPr lang="fr-FR" b="1" dirty="0" err="1">
                <a:effectLst/>
              </a:rPr>
              <a:t>conexión</a:t>
            </a:r>
            <a:r>
              <a:rPr lang="fr-FR" b="1" dirty="0">
                <a:effectLst/>
              </a:rPr>
              <a:t> </a:t>
            </a:r>
            <a:r>
              <a:rPr lang="fr-FR" b="1" dirty="0" err="1">
                <a:effectLst/>
              </a:rPr>
              <a:t>Tánger</a:t>
            </a:r>
            <a:r>
              <a:rPr lang="fr-FR" b="1" dirty="0">
                <a:effectLst/>
              </a:rPr>
              <a:t> Casablanca y el resto de </a:t>
            </a:r>
            <a:r>
              <a:rPr lang="fr-FR" b="1" dirty="0" err="1">
                <a:effectLst/>
              </a:rPr>
              <a:t>Marruecos</a:t>
            </a:r>
            <a:endParaRPr lang="fr-FR" dirty="0">
              <a:effectLst/>
            </a:endParaRPr>
          </a:p>
        </p:txBody>
      </p:sp>
      <p:pic>
        <p:nvPicPr>
          <p:cNvPr id="5" name="Espace réservé pour une image  4"/>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499" t="-126827" r="1193" b="-4301"/>
          <a:stretch/>
        </p:blipFill>
        <p:spPr>
          <a:xfrm>
            <a:off x="7933096" y="2495006"/>
            <a:ext cx="3275751" cy="4362994"/>
          </a:xfrm>
        </p:spPr>
      </p:pic>
      <p:sp>
        <p:nvSpPr>
          <p:cNvPr id="4" name="Espace réservé du texte 3"/>
          <p:cNvSpPr>
            <a:spLocks noGrp="1"/>
          </p:cNvSpPr>
          <p:nvPr>
            <p:ph type="body" sz="half" idx="2"/>
          </p:nvPr>
        </p:nvSpPr>
        <p:spPr>
          <a:xfrm>
            <a:off x="674915" y="1894114"/>
            <a:ext cx="6173830" cy="4376057"/>
          </a:xfrm>
        </p:spPr>
        <p:txBody>
          <a:bodyPr>
            <a:noAutofit/>
          </a:bodyPr>
          <a:lstStyle/>
          <a:p>
            <a:pPr marL="285750" indent="-285750" algn="just">
              <a:buFont typeface="Wingdings" panose="05000000000000000000" pitchFamily="2" charset="2"/>
              <a:buChar char="q"/>
            </a:pPr>
            <a:r>
              <a:rPr lang="fr-FR" sz="2000" dirty="0">
                <a:effectLst/>
              </a:rPr>
              <a:t>La </a:t>
            </a:r>
            <a:r>
              <a:rPr lang="fr-FR" sz="2000" dirty="0" err="1">
                <a:effectLst/>
              </a:rPr>
              <a:t>promoción</a:t>
            </a:r>
            <a:r>
              <a:rPr lang="fr-FR" sz="2000" dirty="0">
                <a:effectLst/>
              </a:rPr>
              <a:t> </a:t>
            </a:r>
            <a:r>
              <a:rPr lang="fr-FR" sz="2000" dirty="0" err="1">
                <a:effectLst/>
              </a:rPr>
              <a:t>del</a:t>
            </a:r>
            <a:r>
              <a:rPr lang="fr-FR" sz="2000" dirty="0">
                <a:effectLst/>
              </a:rPr>
              <a:t> </a:t>
            </a:r>
            <a:r>
              <a:rPr lang="fr-FR" sz="2000" dirty="0" err="1">
                <a:effectLst/>
              </a:rPr>
              <a:t>turismo</a:t>
            </a:r>
            <a:r>
              <a:rPr lang="fr-FR" sz="2000" dirty="0">
                <a:effectLst/>
              </a:rPr>
              <a:t> y de los </a:t>
            </a:r>
            <a:r>
              <a:rPr lang="fr-FR" sz="2000" dirty="0" err="1">
                <a:effectLst/>
              </a:rPr>
              <a:t>negocios</a:t>
            </a:r>
            <a:r>
              <a:rPr lang="fr-FR" sz="2000" dirty="0">
                <a:effectLst/>
              </a:rPr>
              <a:t> en </a:t>
            </a:r>
            <a:r>
              <a:rPr lang="fr-FR" sz="2000" dirty="0" err="1">
                <a:effectLst/>
              </a:rPr>
              <a:t>Tánger</a:t>
            </a:r>
            <a:r>
              <a:rPr lang="fr-FR" sz="2000" dirty="0">
                <a:effectLst/>
              </a:rPr>
              <a:t> </a:t>
            </a:r>
            <a:r>
              <a:rPr lang="fr-FR" sz="2000" dirty="0" err="1">
                <a:effectLst/>
              </a:rPr>
              <a:t>pasan</a:t>
            </a:r>
            <a:r>
              <a:rPr lang="fr-FR" sz="2000" dirty="0">
                <a:effectLst/>
              </a:rPr>
              <a:t> </a:t>
            </a:r>
            <a:r>
              <a:rPr lang="fr-FR" sz="2000" dirty="0" err="1">
                <a:effectLst/>
              </a:rPr>
              <a:t>también</a:t>
            </a:r>
            <a:r>
              <a:rPr lang="fr-FR" sz="2000" dirty="0">
                <a:effectLst/>
              </a:rPr>
              <a:t> </a:t>
            </a:r>
            <a:r>
              <a:rPr lang="fr-FR" sz="2000" dirty="0" err="1">
                <a:effectLst/>
              </a:rPr>
              <a:t>por</a:t>
            </a:r>
            <a:r>
              <a:rPr lang="fr-FR" sz="2000" dirty="0">
                <a:effectLst/>
              </a:rPr>
              <a:t> la </a:t>
            </a:r>
            <a:r>
              <a:rPr lang="fr-FR" sz="2000" dirty="0" err="1">
                <a:effectLst/>
              </a:rPr>
              <a:t>aceleración</a:t>
            </a:r>
            <a:r>
              <a:rPr lang="fr-FR" sz="2000" dirty="0">
                <a:effectLst/>
              </a:rPr>
              <a:t> de su </a:t>
            </a:r>
            <a:r>
              <a:rPr lang="fr-FR" sz="2000" dirty="0" err="1">
                <a:effectLst/>
              </a:rPr>
              <a:t>conexión</a:t>
            </a:r>
            <a:r>
              <a:rPr lang="fr-FR" sz="2000" dirty="0">
                <a:effectLst/>
              </a:rPr>
              <a:t> con el resto de </a:t>
            </a:r>
            <a:r>
              <a:rPr lang="fr-FR" sz="2000" dirty="0" err="1">
                <a:effectLst/>
              </a:rPr>
              <a:t>Marruecos</a:t>
            </a:r>
            <a:r>
              <a:rPr lang="fr-FR" sz="2000" dirty="0">
                <a:effectLst/>
              </a:rPr>
              <a:t> </a:t>
            </a:r>
            <a:r>
              <a:rPr lang="fr-FR" sz="2000" dirty="0" err="1">
                <a:effectLst/>
              </a:rPr>
              <a:t>mediante</a:t>
            </a:r>
            <a:r>
              <a:rPr lang="fr-FR" sz="2000" dirty="0">
                <a:effectLst/>
              </a:rPr>
              <a:t> </a:t>
            </a:r>
            <a:r>
              <a:rPr lang="fr-FR" sz="2000" dirty="0" err="1">
                <a:effectLst/>
              </a:rPr>
              <a:t>autovías</a:t>
            </a:r>
            <a:r>
              <a:rPr lang="fr-FR" sz="2000" dirty="0">
                <a:effectLst/>
              </a:rPr>
              <a:t> y el </a:t>
            </a:r>
            <a:r>
              <a:rPr lang="fr-FR" sz="2000" dirty="0" err="1">
                <a:effectLst/>
              </a:rPr>
              <a:t>tren</a:t>
            </a:r>
            <a:r>
              <a:rPr lang="fr-FR" sz="2000" dirty="0">
                <a:effectLst/>
              </a:rPr>
              <a:t> de </a:t>
            </a:r>
            <a:r>
              <a:rPr lang="fr-FR" sz="2000" dirty="0" err="1">
                <a:effectLst/>
              </a:rPr>
              <a:t>alta</a:t>
            </a:r>
            <a:r>
              <a:rPr lang="fr-FR" sz="2000" dirty="0">
                <a:effectLst/>
              </a:rPr>
              <a:t> </a:t>
            </a:r>
            <a:r>
              <a:rPr lang="fr-FR" sz="2000" dirty="0" err="1">
                <a:effectLst/>
              </a:rPr>
              <a:t>velocidad</a:t>
            </a:r>
            <a:r>
              <a:rPr lang="fr-FR" sz="2000" dirty="0">
                <a:effectLst/>
              </a:rPr>
              <a:t> (TAV) en 2015</a:t>
            </a:r>
            <a:r>
              <a:rPr lang="fr-FR" sz="2000" dirty="0" smtClean="0">
                <a:effectLst/>
              </a:rPr>
              <a:t>.</a:t>
            </a:r>
          </a:p>
          <a:p>
            <a:pPr marL="285750" lvl="0" indent="-285750" algn="just">
              <a:buFont typeface="Wingdings" panose="05000000000000000000" pitchFamily="2" charset="2"/>
              <a:buChar char="q"/>
            </a:pPr>
            <a:r>
              <a:rPr lang="fr-FR" sz="2000" dirty="0">
                <a:effectLst/>
              </a:rPr>
              <a:t>Gracias al TAV: 2h10 en </a:t>
            </a:r>
            <a:r>
              <a:rPr lang="fr-FR" sz="2000" dirty="0" err="1">
                <a:effectLst/>
              </a:rPr>
              <a:t>vez</a:t>
            </a:r>
            <a:r>
              <a:rPr lang="fr-FR" sz="2000" dirty="0">
                <a:effectLst/>
              </a:rPr>
              <a:t> de 4h45 entre </a:t>
            </a:r>
            <a:r>
              <a:rPr lang="fr-FR" sz="2000" dirty="0" err="1">
                <a:effectLst/>
              </a:rPr>
              <a:t>Tánger</a:t>
            </a:r>
            <a:r>
              <a:rPr lang="fr-FR" sz="2000" dirty="0">
                <a:effectLst/>
              </a:rPr>
              <a:t> y Casablanca / 1h20 en </a:t>
            </a:r>
            <a:r>
              <a:rPr lang="fr-FR" sz="2000" dirty="0" err="1">
                <a:effectLst/>
              </a:rPr>
              <a:t>vez</a:t>
            </a:r>
            <a:r>
              <a:rPr lang="fr-FR" sz="2000" dirty="0">
                <a:effectLst/>
              </a:rPr>
              <a:t> de 3h45 entre </a:t>
            </a:r>
            <a:r>
              <a:rPr lang="fr-FR" sz="2000" dirty="0" err="1">
                <a:effectLst/>
              </a:rPr>
              <a:t>Tánger</a:t>
            </a:r>
            <a:r>
              <a:rPr lang="fr-FR" sz="2000" dirty="0">
                <a:effectLst/>
              </a:rPr>
              <a:t> y Rabat.</a:t>
            </a:r>
          </a:p>
          <a:p>
            <a:pPr marL="285750" indent="-285750" algn="just">
              <a:buFont typeface="Wingdings" panose="05000000000000000000" pitchFamily="2" charset="2"/>
              <a:buChar char="q"/>
            </a:pPr>
            <a:r>
              <a:rPr lang="fr-FR" sz="2000" dirty="0">
                <a:effectLst/>
              </a:rPr>
              <a:t>Gracias a las </a:t>
            </a:r>
            <a:r>
              <a:rPr lang="fr-FR" sz="2000" dirty="0" err="1">
                <a:effectLst/>
              </a:rPr>
              <a:t>autovías</a:t>
            </a:r>
            <a:r>
              <a:rPr lang="fr-FR" sz="2000" dirty="0">
                <a:effectLst/>
              </a:rPr>
              <a:t> (</a:t>
            </a:r>
            <a:r>
              <a:rPr lang="fr-FR" sz="2000" dirty="0" err="1">
                <a:effectLst/>
              </a:rPr>
              <a:t>más</a:t>
            </a:r>
            <a:r>
              <a:rPr lang="fr-FR" sz="2000" dirty="0">
                <a:effectLst/>
              </a:rPr>
              <a:t> de 1500 Km </a:t>
            </a:r>
            <a:r>
              <a:rPr lang="fr-FR" sz="2000" dirty="0" err="1">
                <a:effectLst/>
              </a:rPr>
              <a:t>ya</a:t>
            </a:r>
            <a:r>
              <a:rPr lang="fr-FR" sz="2000" dirty="0">
                <a:effectLst/>
              </a:rPr>
              <a:t> </a:t>
            </a:r>
            <a:r>
              <a:rPr lang="fr-FR" sz="2000" dirty="0" err="1">
                <a:effectLst/>
              </a:rPr>
              <a:t>existentes</a:t>
            </a:r>
            <a:r>
              <a:rPr lang="fr-FR" sz="2000" dirty="0">
                <a:effectLst/>
              </a:rPr>
              <a:t> y 1800 km en 2015): 6h para </a:t>
            </a:r>
            <a:r>
              <a:rPr lang="fr-FR" sz="2000" dirty="0" err="1">
                <a:effectLst/>
              </a:rPr>
              <a:t>Tánger</a:t>
            </a:r>
            <a:r>
              <a:rPr lang="fr-FR" sz="2000" dirty="0">
                <a:effectLst/>
              </a:rPr>
              <a:t>-Marrakech / 8h </a:t>
            </a:r>
            <a:r>
              <a:rPr lang="fr-FR" sz="2000" dirty="0" err="1">
                <a:effectLst/>
              </a:rPr>
              <a:t>Tánger</a:t>
            </a:r>
            <a:r>
              <a:rPr lang="fr-FR" sz="2000" dirty="0">
                <a:effectLst/>
              </a:rPr>
              <a:t>-Agadir.</a:t>
            </a:r>
            <a:r>
              <a:rPr lang="fr-FR" sz="2000" dirty="0" smtClean="0">
                <a:effectLst/>
              </a:rPr>
              <a:t>. </a:t>
            </a:r>
            <a:endParaRPr lang="fr-FR" sz="2000" dirty="0" smtClean="0">
              <a:effectLst/>
            </a:endParaRPr>
          </a:p>
          <a:p>
            <a:pPr marL="285750" lvl="0" indent="-285750" algn="just">
              <a:buFont typeface="Wingdings" panose="05000000000000000000" pitchFamily="2" charset="2"/>
              <a:buChar char="q"/>
            </a:pPr>
            <a:r>
              <a:rPr lang="fr-FR" sz="2000" dirty="0" err="1">
                <a:effectLst/>
              </a:rPr>
              <a:t>Posibilidad</a:t>
            </a:r>
            <a:r>
              <a:rPr lang="fr-FR" sz="2000" dirty="0">
                <a:effectLst/>
              </a:rPr>
              <a:t> para los </a:t>
            </a:r>
            <a:r>
              <a:rPr lang="fr-FR" sz="2000" dirty="0" err="1">
                <a:effectLst/>
              </a:rPr>
              <a:t>cruceros</a:t>
            </a:r>
            <a:r>
              <a:rPr lang="fr-FR" sz="2000" dirty="0">
                <a:effectLst/>
              </a:rPr>
              <a:t> de </a:t>
            </a:r>
            <a:r>
              <a:rPr lang="fr-FR" sz="2000" dirty="0" err="1">
                <a:effectLst/>
              </a:rPr>
              <a:t>visitar</a:t>
            </a:r>
            <a:r>
              <a:rPr lang="fr-FR" sz="2000" dirty="0">
                <a:effectLst/>
              </a:rPr>
              <a:t> Casablanca-Rabat e </a:t>
            </a:r>
            <a:r>
              <a:rPr lang="fr-FR" sz="2000" dirty="0" err="1">
                <a:effectLst/>
              </a:rPr>
              <a:t>incluso</a:t>
            </a:r>
            <a:r>
              <a:rPr lang="fr-FR" sz="2000" dirty="0">
                <a:effectLst/>
              </a:rPr>
              <a:t> Marrakech en la </a:t>
            </a:r>
            <a:r>
              <a:rPr lang="fr-FR" sz="2000" dirty="0" err="1">
                <a:effectLst/>
              </a:rPr>
              <a:t>misma</a:t>
            </a:r>
            <a:r>
              <a:rPr lang="fr-FR" sz="2000" dirty="0">
                <a:effectLst/>
              </a:rPr>
              <a:t> </a:t>
            </a:r>
            <a:r>
              <a:rPr lang="fr-FR" sz="2000" dirty="0" err="1" smtClean="0">
                <a:effectLst/>
              </a:rPr>
              <a:t>jornada</a:t>
            </a:r>
            <a:r>
              <a:rPr lang="fr-FR" sz="2000" dirty="0" smtClean="0">
                <a:effectLst/>
              </a:rPr>
              <a:t>.</a:t>
            </a:r>
            <a:endParaRPr lang="fr-FR" sz="2000" dirty="0"/>
          </a:p>
        </p:txBody>
      </p:sp>
      <p:pic>
        <p:nvPicPr>
          <p:cNvPr id="4098" name="Picture 2" descr="http://www.slateafrique.com/sites/default/files/afp/photo_1317315601598-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572" y="1641053"/>
            <a:ext cx="4876800" cy="259351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601012" y="879212"/>
            <a:ext cx="3939920" cy="646331"/>
          </a:xfrm>
          <a:prstGeom prst="rect">
            <a:avLst/>
          </a:prstGeom>
          <a:noFill/>
        </p:spPr>
        <p:txBody>
          <a:bodyPr wrap="square" rtlCol="0">
            <a:spAutoFit/>
          </a:bodyPr>
          <a:lstStyle/>
          <a:p>
            <a:pPr algn="ctr"/>
            <a:r>
              <a:rPr lang="fr-FR" b="1" dirty="0" err="1">
                <a:solidFill>
                  <a:srgbClr val="FFFF00"/>
                </a:solidFill>
              </a:rPr>
              <a:t>Lanzamiento</a:t>
            </a:r>
            <a:r>
              <a:rPr lang="fr-FR" b="1" dirty="0">
                <a:solidFill>
                  <a:srgbClr val="FFFF00"/>
                </a:solidFill>
              </a:rPr>
              <a:t> de los </a:t>
            </a:r>
            <a:r>
              <a:rPr lang="fr-FR" b="1" dirty="0" err="1">
                <a:solidFill>
                  <a:srgbClr val="FFFF00"/>
                </a:solidFill>
              </a:rPr>
              <a:t>trabajos</a:t>
            </a:r>
            <a:r>
              <a:rPr lang="fr-FR" b="1" dirty="0">
                <a:solidFill>
                  <a:srgbClr val="FFFF00"/>
                </a:solidFill>
              </a:rPr>
              <a:t> </a:t>
            </a:r>
            <a:r>
              <a:rPr lang="fr-FR" b="1" dirty="0" err="1">
                <a:solidFill>
                  <a:srgbClr val="FFFF00"/>
                </a:solidFill>
              </a:rPr>
              <a:t>del</a:t>
            </a:r>
            <a:r>
              <a:rPr lang="fr-FR" b="1" dirty="0">
                <a:solidFill>
                  <a:srgbClr val="FFFF00"/>
                </a:solidFill>
              </a:rPr>
              <a:t> TAV 2011-2015</a:t>
            </a:r>
            <a:endParaRPr lang="fr-FR" b="1" dirty="0">
              <a:solidFill>
                <a:srgbClr val="FFFF00"/>
              </a:solidFill>
            </a:endParaRPr>
          </a:p>
        </p:txBody>
      </p:sp>
      <p:sp>
        <p:nvSpPr>
          <p:cNvPr id="9" name="ZoneTexte 8"/>
          <p:cNvSpPr txBox="1"/>
          <p:nvPr/>
        </p:nvSpPr>
        <p:spPr>
          <a:xfrm>
            <a:off x="7601011" y="4491837"/>
            <a:ext cx="3939920" cy="369332"/>
          </a:xfrm>
          <a:prstGeom prst="rect">
            <a:avLst/>
          </a:prstGeom>
          <a:noFill/>
        </p:spPr>
        <p:txBody>
          <a:bodyPr wrap="square" rtlCol="0">
            <a:spAutoFit/>
          </a:bodyPr>
          <a:lstStyle/>
          <a:p>
            <a:pPr algn="ctr"/>
            <a:r>
              <a:rPr lang="fr-FR" b="1" dirty="0" err="1">
                <a:solidFill>
                  <a:srgbClr val="FFFF00"/>
                </a:solidFill>
              </a:rPr>
              <a:t>Autovía</a:t>
            </a:r>
            <a:r>
              <a:rPr lang="fr-FR" b="1" dirty="0">
                <a:solidFill>
                  <a:srgbClr val="FFFF00"/>
                </a:solidFill>
              </a:rPr>
              <a:t> con </a:t>
            </a:r>
            <a:r>
              <a:rPr lang="fr-FR" b="1" dirty="0" err="1">
                <a:solidFill>
                  <a:srgbClr val="FFFF00"/>
                </a:solidFill>
              </a:rPr>
              <a:t>destino</a:t>
            </a:r>
            <a:r>
              <a:rPr lang="fr-FR" b="1" dirty="0">
                <a:solidFill>
                  <a:srgbClr val="FFFF00"/>
                </a:solidFill>
              </a:rPr>
              <a:t> a </a:t>
            </a:r>
            <a:r>
              <a:rPr lang="fr-FR" b="1" dirty="0" err="1">
                <a:solidFill>
                  <a:srgbClr val="FFFF00"/>
                </a:solidFill>
              </a:rPr>
              <a:t>Tánger</a:t>
            </a:r>
            <a:r>
              <a:rPr lang="fr-FR" b="1" dirty="0">
                <a:solidFill>
                  <a:srgbClr val="FFFF00"/>
                </a:solidFill>
              </a:rPr>
              <a:t>-Med</a:t>
            </a:r>
            <a:endParaRPr lang="fr-FR" b="1" dirty="0">
              <a:solidFill>
                <a:srgbClr val="FFFF00"/>
              </a:solidFill>
            </a:endParaRPr>
          </a:p>
        </p:txBody>
      </p:sp>
    </p:spTree>
    <p:extLst>
      <p:ext uri="{BB962C8B-B14F-4D97-AF65-F5344CB8AC3E}">
        <p14:creationId xmlns:p14="http://schemas.microsoft.com/office/powerpoint/2010/main" val="682168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714" y="70099"/>
            <a:ext cx="11212286" cy="523613"/>
          </a:xfrm>
        </p:spPr>
        <p:txBody>
          <a:bodyPr/>
          <a:lstStyle/>
          <a:p>
            <a:r>
              <a:rPr lang="fr-FR" b="1" dirty="0" err="1">
                <a:effectLst/>
              </a:rPr>
              <a:t>Posicionamiento</a:t>
            </a:r>
            <a:r>
              <a:rPr lang="fr-FR" b="1" dirty="0">
                <a:effectLst/>
              </a:rPr>
              <a:t> de la </a:t>
            </a:r>
            <a:r>
              <a:rPr lang="fr-FR" b="1" dirty="0" err="1">
                <a:effectLst/>
              </a:rPr>
              <a:t>metrópoli</a:t>
            </a:r>
            <a:r>
              <a:rPr lang="fr-FR" b="1" dirty="0">
                <a:effectLst/>
              </a:rPr>
              <a:t> </a:t>
            </a:r>
            <a:r>
              <a:rPr lang="fr-FR" b="1" dirty="0" err="1">
                <a:effectLst/>
              </a:rPr>
              <a:t>Gran</a:t>
            </a:r>
            <a:r>
              <a:rPr lang="fr-FR" b="1" dirty="0">
                <a:effectLst/>
              </a:rPr>
              <a:t> </a:t>
            </a:r>
            <a:r>
              <a:rPr lang="fr-FR" b="1" dirty="0" err="1" smtClean="0">
                <a:effectLst/>
              </a:rPr>
              <a:t>Tánger</a:t>
            </a:r>
            <a:r>
              <a:rPr lang="fr-FR" dirty="0" smtClean="0"/>
              <a:t> </a:t>
            </a:r>
            <a:endParaRPr lang="fr-FR" dirty="0"/>
          </a:p>
        </p:txBody>
      </p:sp>
      <p:sp>
        <p:nvSpPr>
          <p:cNvPr id="4" name="Espace réservé du texte 3"/>
          <p:cNvSpPr>
            <a:spLocks noGrp="1"/>
          </p:cNvSpPr>
          <p:nvPr>
            <p:ph type="body" sz="half" idx="2"/>
          </p:nvPr>
        </p:nvSpPr>
        <p:spPr>
          <a:xfrm>
            <a:off x="217714" y="580265"/>
            <a:ext cx="7823627" cy="5780970"/>
          </a:xfrm>
        </p:spPr>
        <p:txBody>
          <a:bodyPr>
            <a:noAutofit/>
          </a:bodyPr>
          <a:lstStyle/>
          <a:p>
            <a:pPr lvl="0" algn="l"/>
            <a:r>
              <a:rPr lang="fr-FR" sz="2000" dirty="0" err="1">
                <a:effectLst/>
              </a:rPr>
              <a:t>Proyecto</a:t>
            </a:r>
            <a:r>
              <a:rPr lang="fr-FR" sz="2000" dirty="0">
                <a:effectLst/>
              </a:rPr>
              <a:t> de 7,5 mil </a:t>
            </a:r>
            <a:r>
              <a:rPr lang="fr-FR" sz="2000" dirty="0" err="1">
                <a:effectLst/>
              </a:rPr>
              <a:t>millones</a:t>
            </a:r>
            <a:r>
              <a:rPr lang="fr-FR" sz="2000" dirty="0">
                <a:effectLst/>
              </a:rPr>
              <a:t> de Dirhams para </a:t>
            </a:r>
            <a:r>
              <a:rPr lang="fr-FR" sz="2000" dirty="0" err="1">
                <a:effectLst/>
              </a:rPr>
              <a:t>situar</a:t>
            </a:r>
            <a:r>
              <a:rPr lang="fr-FR" sz="2000" dirty="0">
                <a:effectLst/>
              </a:rPr>
              <a:t> la </a:t>
            </a:r>
            <a:r>
              <a:rPr lang="fr-FR" sz="2000" dirty="0" err="1">
                <a:effectLst/>
              </a:rPr>
              <a:t>ciudad</a:t>
            </a:r>
            <a:r>
              <a:rPr lang="fr-FR" sz="2000" dirty="0">
                <a:effectLst/>
              </a:rPr>
              <a:t> al </a:t>
            </a:r>
            <a:r>
              <a:rPr lang="fr-FR" sz="2000" dirty="0" err="1">
                <a:effectLst/>
              </a:rPr>
              <a:t>mismo</a:t>
            </a:r>
            <a:r>
              <a:rPr lang="fr-FR" sz="2000" dirty="0">
                <a:effectLst/>
              </a:rPr>
              <a:t> </a:t>
            </a:r>
            <a:r>
              <a:rPr lang="fr-FR" sz="2000" dirty="0" err="1">
                <a:effectLst/>
              </a:rPr>
              <a:t>nivel</a:t>
            </a:r>
            <a:r>
              <a:rPr lang="fr-FR" sz="2000" dirty="0">
                <a:effectLst/>
              </a:rPr>
              <a:t> de las grandes </a:t>
            </a:r>
            <a:r>
              <a:rPr lang="fr-FR" sz="2000" dirty="0" err="1">
                <a:effectLst/>
              </a:rPr>
              <a:t>metrópolis</a:t>
            </a:r>
            <a:r>
              <a:rPr lang="fr-FR" sz="2000" dirty="0">
                <a:effectLst/>
              </a:rPr>
              <a:t> </a:t>
            </a:r>
            <a:r>
              <a:rPr lang="fr-FR" sz="2000" dirty="0" err="1">
                <a:effectLst/>
              </a:rPr>
              <a:t>internacionales</a:t>
            </a:r>
            <a:r>
              <a:rPr lang="fr-FR" sz="2000" dirty="0">
                <a:effectLst/>
              </a:rPr>
              <a:t> para el </a:t>
            </a:r>
            <a:r>
              <a:rPr lang="fr-FR" sz="2000" dirty="0" err="1">
                <a:effectLst/>
              </a:rPr>
              <a:t>año</a:t>
            </a:r>
            <a:r>
              <a:rPr lang="fr-FR" sz="2000" dirty="0">
                <a:effectLst/>
              </a:rPr>
              <a:t> 2017.</a:t>
            </a:r>
          </a:p>
          <a:p>
            <a:pPr marL="285750" indent="-285750" algn="just">
              <a:buFont typeface="Wingdings" panose="05000000000000000000" pitchFamily="2" charset="2"/>
              <a:buChar char="q"/>
            </a:pPr>
            <a:r>
              <a:rPr lang="fr-FR" sz="2000" b="1" dirty="0">
                <a:solidFill>
                  <a:srgbClr val="FFFF00"/>
                </a:solidFill>
                <a:effectLst/>
              </a:rPr>
              <a:t>A </a:t>
            </a:r>
            <a:r>
              <a:rPr lang="fr-FR" sz="2000" b="1" dirty="0" err="1">
                <a:solidFill>
                  <a:srgbClr val="FFFF00"/>
                </a:solidFill>
                <a:effectLst/>
              </a:rPr>
              <a:t>nivel</a:t>
            </a:r>
            <a:r>
              <a:rPr lang="fr-FR" sz="2000" b="1" dirty="0">
                <a:solidFill>
                  <a:srgbClr val="FFFF00"/>
                </a:solidFill>
                <a:effectLst/>
              </a:rPr>
              <a:t> de las </a:t>
            </a:r>
            <a:r>
              <a:rPr lang="fr-FR" sz="2000" b="1" dirty="0" err="1">
                <a:solidFill>
                  <a:srgbClr val="FFFF00"/>
                </a:solidFill>
                <a:effectLst/>
              </a:rPr>
              <a:t>infraestructuras</a:t>
            </a:r>
            <a:r>
              <a:rPr lang="fr-FR" sz="2000" b="1" dirty="0" smtClean="0"/>
              <a:t>:</a:t>
            </a:r>
            <a:endParaRPr lang="fr-FR" sz="2000" b="1" dirty="0" smtClean="0"/>
          </a:p>
          <a:p>
            <a:pPr marL="742950" lvl="1" indent="-285750" algn="just">
              <a:buFont typeface="Wingdings" panose="05000000000000000000" pitchFamily="2" charset="2"/>
              <a:buChar char="q"/>
            </a:pPr>
            <a:r>
              <a:rPr lang="fr-FR" sz="1600" dirty="0" err="1">
                <a:effectLst/>
              </a:rPr>
              <a:t>Dotar</a:t>
            </a:r>
            <a:r>
              <a:rPr lang="fr-FR" sz="1600" dirty="0">
                <a:effectLst/>
              </a:rPr>
              <a:t> la </a:t>
            </a:r>
            <a:r>
              <a:rPr lang="fr-FR" sz="1600" dirty="0" err="1">
                <a:effectLst/>
              </a:rPr>
              <a:t>ciudad</a:t>
            </a:r>
            <a:r>
              <a:rPr lang="fr-FR" sz="1600" dirty="0">
                <a:effectLst/>
              </a:rPr>
              <a:t> con </a:t>
            </a:r>
            <a:r>
              <a:rPr lang="fr-FR" sz="1600" dirty="0" err="1">
                <a:effectLst/>
              </a:rPr>
              <a:t>nuevas</a:t>
            </a:r>
            <a:r>
              <a:rPr lang="fr-FR" sz="1600" dirty="0">
                <a:effectLst/>
              </a:rPr>
              <a:t> </a:t>
            </a:r>
            <a:r>
              <a:rPr lang="fr-FR" sz="1600" dirty="0" err="1">
                <a:effectLst/>
              </a:rPr>
              <a:t>arterias</a:t>
            </a:r>
            <a:r>
              <a:rPr lang="fr-FR" sz="1600" dirty="0">
                <a:effectLst/>
              </a:rPr>
              <a:t> y </a:t>
            </a:r>
            <a:r>
              <a:rPr lang="fr-FR" sz="1600" dirty="0" err="1">
                <a:effectLst/>
              </a:rPr>
              <a:t>equipamientos</a:t>
            </a:r>
            <a:r>
              <a:rPr lang="fr-FR" sz="1600" dirty="0">
                <a:effectLst/>
              </a:rPr>
              <a:t> para </a:t>
            </a:r>
            <a:r>
              <a:rPr lang="fr-FR" sz="1600" dirty="0" err="1">
                <a:effectLst/>
              </a:rPr>
              <a:t>facilitar</a:t>
            </a:r>
            <a:r>
              <a:rPr lang="fr-FR" sz="1600" dirty="0">
                <a:effectLst/>
              </a:rPr>
              <a:t> la </a:t>
            </a:r>
            <a:r>
              <a:rPr lang="fr-FR" sz="1600" dirty="0" err="1">
                <a:effectLst/>
              </a:rPr>
              <a:t>movilidad</a:t>
            </a:r>
            <a:r>
              <a:rPr lang="fr-FR" sz="1600" dirty="0">
                <a:effectLst/>
              </a:rPr>
              <a:t> y </a:t>
            </a:r>
            <a:r>
              <a:rPr lang="fr-FR" sz="1600" dirty="0" err="1">
                <a:effectLst/>
              </a:rPr>
              <a:t>mejorar</a:t>
            </a:r>
            <a:r>
              <a:rPr lang="fr-FR" sz="1600" dirty="0">
                <a:effectLst/>
              </a:rPr>
              <a:t> el </a:t>
            </a:r>
            <a:r>
              <a:rPr lang="fr-FR" sz="1600" dirty="0" err="1">
                <a:effectLst/>
              </a:rPr>
              <a:t>día</a:t>
            </a:r>
            <a:r>
              <a:rPr lang="fr-FR" sz="1600" dirty="0">
                <a:effectLst/>
              </a:rPr>
              <a:t> a </a:t>
            </a:r>
            <a:r>
              <a:rPr lang="fr-FR" sz="1600" dirty="0" err="1">
                <a:effectLst/>
              </a:rPr>
              <a:t>día</a:t>
            </a:r>
            <a:r>
              <a:rPr lang="fr-FR" sz="1600" dirty="0">
                <a:effectLst/>
              </a:rPr>
              <a:t> de sus habitantes</a:t>
            </a:r>
            <a:r>
              <a:rPr lang="fr-FR" sz="1600" dirty="0" smtClean="0"/>
              <a:t>; </a:t>
            </a:r>
            <a:endParaRPr lang="fr-FR" sz="1600" dirty="0" smtClean="0"/>
          </a:p>
          <a:p>
            <a:pPr marL="742950" lvl="1" indent="-285750" algn="just">
              <a:buFont typeface="Wingdings" panose="05000000000000000000" pitchFamily="2" charset="2"/>
              <a:buChar char="q"/>
            </a:pPr>
            <a:r>
              <a:rPr lang="fr-FR" sz="1600" dirty="0" err="1">
                <a:effectLst/>
              </a:rPr>
              <a:t>Descentralizar</a:t>
            </a:r>
            <a:r>
              <a:rPr lang="fr-FR" sz="1600" dirty="0">
                <a:effectLst/>
              </a:rPr>
              <a:t> los </a:t>
            </a:r>
            <a:r>
              <a:rPr lang="fr-FR" sz="1600" dirty="0" err="1">
                <a:effectLst/>
              </a:rPr>
              <a:t>equipamientos</a:t>
            </a:r>
            <a:r>
              <a:rPr lang="fr-FR" sz="1600" dirty="0">
                <a:effectLst/>
              </a:rPr>
              <a:t> </a:t>
            </a:r>
            <a:r>
              <a:rPr lang="fr-FR" sz="1600" dirty="0" err="1">
                <a:effectLst/>
              </a:rPr>
              <a:t>colectivos</a:t>
            </a:r>
            <a:r>
              <a:rPr lang="fr-FR" sz="1600" dirty="0">
                <a:effectLst/>
              </a:rPr>
              <a:t> para </a:t>
            </a:r>
            <a:r>
              <a:rPr lang="fr-FR" sz="1600" dirty="0" err="1">
                <a:effectLst/>
              </a:rPr>
              <a:t>aliviar</a:t>
            </a:r>
            <a:r>
              <a:rPr lang="fr-FR" sz="1600" dirty="0">
                <a:effectLst/>
              </a:rPr>
              <a:t> los </a:t>
            </a:r>
            <a:r>
              <a:rPr lang="fr-FR" sz="1600" dirty="0" err="1">
                <a:effectLst/>
              </a:rPr>
              <a:t>problemas</a:t>
            </a:r>
            <a:r>
              <a:rPr lang="fr-FR" sz="1600" dirty="0">
                <a:effectLst/>
              </a:rPr>
              <a:t> de </a:t>
            </a:r>
            <a:r>
              <a:rPr lang="fr-FR" sz="1600" dirty="0" err="1">
                <a:effectLst/>
              </a:rPr>
              <a:t>atasco</a:t>
            </a:r>
            <a:r>
              <a:rPr lang="fr-FR" sz="1600" dirty="0">
                <a:effectLst/>
              </a:rPr>
              <a:t> en la </a:t>
            </a:r>
            <a:r>
              <a:rPr lang="fr-FR" sz="1600" dirty="0" err="1">
                <a:effectLst/>
              </a:rPr>
              <a:t>ciudad</a:t>
            </a:r>
            <a:r>
              <a:rPr lang="fr-FR" sz="1600" dirty="0" smtClean="0"/>
              <a:t>;</a:t>
            </a:r>
            <a:endParaRPr lang="fr-FR" sz="1600" dirty="0" smtClean="0"/>
          </a:p>
          <a:p>
            <a:pPr marL="742950" lvl="1" indent="-285750" algn="just">
              <a:buFont typeface="Wingdings" panose="05000000000000000000" pitchFamily="2" charset="2"/>
              <a:buChar char="q"/>
            </a:pPr>
            <a:r>
              <a:rPr lang="fr-FR" sz="1600" dirty="0" err="1">
                <a:effectLst/>
              </a:rPr>
              <a:t>Preservar</a:t>
            </a:r>
            <a:r>
              <a:rPr lang="fr-FR" sz="1600" dirty="0">
                <a:effectLst/>
              </a:rPr>
              <a:t> la </a:t>
            </a:r>
            <a:r>
              <a:rPr lang="fr-FR" sz="1600" dirty="0" err="1">
                <a:effectLst/>
              </a:rPr>
              <a:t>identidad</a:t>
            </a:r>
            <a:r>
              <a:rPr lang="fr-FR" sz="1600" dirty="0">
                <a:effectLst/>
              </a:rPr>
              <a:t> de la </a:t>
            </a:r>
            <a:r>
              <a:rPr lang="fr-FR" sz="1600" dirty="0" err="1">
                <a:effectLst/>
              </a:rPr>
              <a:t>ciudad</a:t>
            </a:r>
            <a:r>
              <a:rPr lang="fr-FR" sz="1600" dirty="0">
                <a:effectLst/>
              </a:rPr>
              <a:t> gracias a la </a:t>
            </a:r>
            <a:r>
              <a:rPr lang="fr-FR" sz="1600" dirty="0" err="1">
                <a:effectLst/>
              </a:rPr>
              <a:t>valorización</a:t>
            </a:r>
            <a:r>
              <a:rPr lang="fr-FR" sz="1600" dirty="0">
                <a:effectLst/>
              </a:rPr>
              <a:t> de su historia</a:t>
            </a:r>
            <a:r>
              <a:rPr lang="fr-FR" sz="1600" dirty="0" smtClean="0"/>
              <a:t>, </a:t>
            </a:r>
            <a:endParaRPr lang="fr-FR" sz="1600" dirty="0" smtClean="0"/>
          </a:p>
          <a:p>
            <a:pPr marL="742950" lvl="1" indent="-285750" algn="just">
              <a:buFont typeface="Wingdings" panose="05000000000000000000" pitchFamily="2" charset="2"/>
              <a:buChar char="q"/>
            </a:pPr>
            <a:r>
              <a:rPr lang="fr-FR" sz="1600" dirty="0" err="1">
                <a:effectLst/>
              </a:rPr>
              <a:t>Balizar</a:t>
            </a:r>
            <a:r>
              <a:rPr lang="fr-FR" sz="1600" dirty="0">
                <a:effectLst/>
              </a:rPr>
              <a:t> el </a:t>
            </a:r>
            <a:r>
              <a:rPr lang="fr-FR" sz="1600" dirty="0" err="1">
                <a:effectLst/>
              </a:rPr>
              <a:t>urbanismo</a:t>
            </a:r>
            <a:r>
              <a:rPr lang="fr-FR" sz="1600" dirty="0">
                <a:effectLst/>
              </a:rPr>
              <a:t> y </a:t>
            </a:r>
            <a:r>
              <a:rPr lang="fr-FR" sz="1600" dirty="0" err="1">
                <a:effectLst/>
              </a:rPr>
              <a:t>hacerlo</a:t>
            </a:r>
            <a:r>
              <a:rPr lang="fr-FR" sz="1600" dirty="0">
                <a:effectLst/>
              </a:rPr>
              <a:t> </a:t>
            </a:r>
            <a:r>
              <a:rPr lang="fr-FR" sz="1600" dirty="0" err="1">
                <a:effectLst/>
              </a:rPr>
              <a:t>más</a:t>
            </a:r>
            <a:r>
              <a:rPr lang="fr-FR" sz="1600" dirty="0">
                <a:effectLst/>
              </a:rPr>
              <a:t> </a:t>
            </a:r>
            <a:r>
              <a:rPr lang="fr-FR" sz="1600" dirty="0" err="1">
                <a:effectLst/>
              </a:rPr>
              <a:t>voluntarista</a:t>
            </a:r>
            <a:r>
              <a:rPr lang="fr-FR" sz="1600" dirty="0">
                <a:effectLst/>
              </a:rPr>
              <a:t> (</a:t>
            </a:r>
            <a:r>
              <a:rPr lang="fr-FR" sz="1600" dirty="0" err="1">
                <a:effectLst/>
              </a:rPr>
              <a:t>ciudades</a:t>
            </a:r>
            <a:r>
              <a:rPr lang="fr-FR" sz="1600" dirty="0">
                <a:effectLst/>
              </a:rPr>
              <a:t> </a:t>
            </a:r>
            <a:r>
              <a:rPr lang="fr-FR" sz="1600" dirty="0" err="1">
                <a:effectLst/>
              </a:rPr>
              <a:t>satélite</a:t>
            </a:r>
            <a:r>
              <a:rPr lang="fr-FR" sz="1600" dirty="0">
                <a:effectLst/>
              </a:rPr>
              <a:t>, </a:t>
            </a:r>
            <a:r>
              <a:rPr lang="fr-FR" sz="1600" dirty="0" err="1">
                <a:effectLst/>
              </a:rPr>
              <a:t>barrios</a:t>
            </a:r>
            <a:r>
              <a:rPr lang="fr-FR" sz="1600" dirty="0">
                <a:effectLst/>
              </a:rPr>
              <a:t> </a:t>
            </a:r>
            <a:r>
              <a:rPr lang="fr-FR" sz="1600" dirty="0" err="1">
                <a:effectLst/>
              </a:rPr>
              <a:t>piloto</a:t>
            </a:r>
            <a:r>
              <a:rPr lang="fr-FR" sz="1600" dirty="0">
                <a:effectLst/>
              </a:rPr>
              <a:t>…)</a:t>
            </a:r>
            <a:r>
              <a:rPr lang="fr-FR" sz="1600" dirty="0" smtClean="0"/>
              <a:t>.</a:t>
            </a:r>
            <a:endParaRPr lang="fr-FR" sz="1600" dirty="0"/>
          </a:p>
          <a:p>
            <a:pPr marL="285750" indent="-285750" algn="just">
              <a:buFont typeface="Wingdings" panose="05000000000000000000" pitchFamily="2" charset="2"/>
              <a:buChar char="q"/>
            </a:pPr>
            <a:r>
              <a:rPr lang="fr-FR" sz="2000" b="1" dirty="0">
                <a:solidFill>
                  <a:srgbClr val="FFFF00"/>
                </a:solidFill>
                <a:effectLst/>
              </a:rPr>
              <a:t>A </a:t>
            </a:r>
            <a:r>
              <a:rPr lang="fr-FR" sz="2000" b="1" dirty="0" err="1">
                <a:solidFill>
                  <a:srgbClr val="FFFF00"/>
                </a:solidFill>
                <a:effectLst/>
              </a:rPr>
              <a:t>nivel</a:t>
            </a:r>
            <a:r>
              <a:rPr lang="fr-FR" sz="2000" b="1" dirty="0">
                <a:solidFill>
                  <a:srgbClr val="FFFF00"/>
                </a:solidFill>
                <a:effectLst/>
              </a:rPr>
              <a:t> social</a:t>
            </a:r>
            <a:r>
              <a:rPr lang="fr-FR" sz="2000" b="1" dirty="0" smtClean="0">
                <a:solidFill>
                  <a:srgbClr val="FFFF00"/>
                </a:solidFill>
              </a:rPr>
              <a:t>: </a:t>
            </a:r>
            <a:endParaRPr lang="fr-FR" sz="2000" b="1" dirty="0" smtClean="0">
              <a:solidFill>
                <a:srgbClr val="FFFF00"/>
              </a:solidFill>
            </a:endParaRPr>
          </a:p>
          <a:p>
            <a:pPr marL="742950" lvl="1" indent="-285750" algn="just">
              <a:buFont typeface="Wingdings" panose="05000000000000000000" pitchFamily="2" charset="2"/>
              <a:buChar char="q"/>
            </a:pPr>
            <a:r>
              <a:rPr lang="fr-FR" sz="1600" dirty="0" err="1">
                <a:effectLst/>
              </a:rPr>
              <a:t>Reforzar</a:t>
            </a:r>
            <a:r>
              <a:rPr lang="fr-FR" sz="1600" dirty="0">
                <a:effectLst/>
              </a:rPr>
              <a:t> los </a:t>
            </a:r>
            <a:r>
              <a:rPr lang="fr-FR" sz="1600" dirty="0" err="1">
                <a:effectLst/>
              </a:rPr>
              <a:t>equipamientos</a:t>
            </a:r>
            <a:r>
              <a:rPr lang="fr-FR" sz="1600" dirty="0">
                <a:effectLst/>
              </a:rPr>
              <a:t>: </a:t>
            </a:r>
            <a:r>
              <a:rPr lang="fr-FR" sz="1600" dirty="0" err="1">
                <a:effectLst/>
              </a:rPr>
              <a:t>hospitales</a:t>
            </a:r>
            <a:r>
              <a:rPr lang="fr-FR" sz="1600" dirty="0">
                <a:effectLst/>
              </a:rPr>
              <a:t>, </a:t>
            </a:r>
            <a:r>
              <a:rPr lang="fr-FR" sz="1600" dirty="0" err="1">
                <a:effectLst/>
              </a:rPr>
              <a:t>escuelas</a:t>
            </a:r>
            <a:r>
              <a:rPr lang="fr-FR" sz="1600" dirty="0">
                <a:effectLst/>
              </a:rPr>
              <a:t>, casas de la </a:t>
            </a:r>
            <a:r>
              <a:rPr lang="fr-FR" sz="1600" dirty="0" err="1">
                <a:effectLst/>
              </a:rPr>
              <a:t>juventud</a:t>
            </a:r>
            <a:r>
              <a:rPr lang="fr-FR" sz="1600" dirty="0">
                <a:effectLst/>
              </a:rPr>
              <a:t>, </a:t>
            </a:r>
            <a:r>
              <a:rPr lang="fr-FR" sz="1600" dirty="0" err="1">
                <a:effectLst/>
              </a:rPr>
              <a:t>canchas</a:t>
            </a:r>
            <a:r>
              <a:rPr lang="fr-FR" sz="1600" dirty="0">
                <a:effectLst/>
              </a:rPr>
              <a:t> y campos para el </a:t>
            </a:r>
            <a:r>
              <a:rPr lang="fr-FR" sz="1600" dirty="0" err="1" smtClean="0">
                <a:effectLst/>
              </a:rPr>
              <a:t>deporte</a:t>
            </a:r>
            <a:endParaRPr lang="fr-FR" sz="1600" dirty="0" smtClean="0">
              <a:effectLst/>
            </a:endParaRPr>
          </a:p>
          <a:p>
            <a:pPr marL="742950" lvl="1" indent="-285750" algn="just">
              <a:buFont typeface="Wingdings" panose="05000000000000000000" pitchFamily="2" charset="2"/>
              <a:buChar char="q"/>
            </a:pPr>
            <a:r>
              <a:rPr lang="fr-FR" sz="1600" dirty="0" err="1">
                <a:effectLst/>
              </a:rPr>
              <a:t>Luchar</a:t>
            </a:r>
            <a:r>
              <a:rPr lang="fr-FR" sz="1600" dirty="0">
                <a:effectLst/>
              </a:rPr>
              <a:t> contra la </a:t>
            </a:r>
            <a:r>
              <a:rPr lang="fr-FR" sz="1600" dirty="0" err="1">
                <a:effectLst/>
              </a:rPr>
              <a:t>precariedad</a:t>
            </a:r>
            <a:r>
              <a:rPr lang="fr-FR" sz="1600" dirty="0">
                <a:effectLst/>
              </a:rPr>
              <a:t> de los </a:t>
            </a:r>
            <a:r>
              <a:rPr lang="fr-FR" sz="1600" dirty="0" err="1">
                <a:effectLst/>
              </a:rPr>
              <a:t>barrios</a:t>
            </a:r>
            <a:r>
              <a:rPr lang="fr-FR" sz="1600" dirty="0">
                <a:effectLst/>
              </a:rPr>
              <a:t>: </a:t>
            </a:r>
            <a:r>
              <a:rPr lang="fr-FR" sz="1600" dirty="0" err="1">
                <a:effectLst/>
              </a:rPr>
              <a:t>mejora</a:t>
            </a:r>
            <a:r>
              <a:rPr lang="fr-FR" sz="1600" dirty="0">
                <a:effectLst/>
              </a:rPr>
              <a:t> de las </a:t>
            </a:r>
            <a:r>
              <a:rPr lang="fr-FR" sz="1600" dirty="0" err="1">
                <a:effectLst/>
              </a:rPr>
              <a:t>condiciones</a:t>
            </a:r>
            <a:r>
              <a:rPr lang="fr-FR" sz="1600" dirty="0">
                <a:effectLst/>
              </a:rPr>
              <a:t> de vida</a:t>
            </a:r>
            <a:r>
              <a:rPr lang="fr-FR" sz="1600" dirty="0" smtClean="0"/>
              <a:t>.</a:t>
            </a:r>
            <a:endParaRPr lang="fr-FR" dirty="0"/>
          </a:p>
          <a:p>
            <a:pPr marL="285750" indent="-285750" algn="just">
              <a:buFont typeface="Wingdings" panose="05000000000000000000" pitchFamily="2" charset="2"/>
              <a:buChar char="q"/>
            </a:pPr>
            <a:r>
              <a:rPr lang="fr-FR" sz="2000" b="1" dirty="0">
                <a:solidFill>
                  <a:srgbClr val="FFFF00"/>
                </a:solidFill>
              </a:rPr>
              <a:t>A </a:t>
            </a:r>
            <a:r>
              <a:rPr lang="fr-FR" sz="2000" b="1" dirty="0" err="1">
                <a:solidFill>
                  <a:srgbClr val="FFFF00"/>
                </a:solidFill>
              </a:rPr>
              <a:t>nivel</a:t>
            </a:r>
            <a:r>
              <a:rPr lang="fr-FR" sz="2000" b="1" dirty="0">
                <a:solidFill>
                  <a:srgbClr val="FFFF00"/>
                </a:solidFill>
              </a:rPr>
              <a:t> </a:t>
            </a:r>
            <a:r>
              <a:rPr lang="fr-FR" sz="2000" b="1" dirty="0" err="1">
                <a:solidFill>
                  <a:srgbClr val="FFFF00"/>
                </a:solidFill>
              </a:rPr>
              <a:t>medioambiental</a:t>
            </a:r>
            <a:r>
              <a:rPr lang="fr-FR" sz="2000" b="1" dirty="0">
                <a:solidFill>
                  <a:srgbClr val="FFFF00"/>
                </a:solidFill>
              </a:rPr>
              <a:t>: </a:t>
            </a:r>
          </a:p>
          <a:p>
            <a:pPr marL="742950" lvl="1" indent="-285750" algn="just">
              <a:buFont typeface="Wingdings" panose="05000000000000000000" pitchFamily="2" charset="2"/>
              <a:buChar char="q"/>
            </a:pPr>
            <a:r>
              <a:rPr lang="fr-FR" sz="1600" dirty="0" err="1">
                <a:effectLst/>
              </a:rPr>
              <a:t>Preservación</a:t>
            </a:r>
            <a:r>
              <a:rPr lang="fr-FR" sz="1600" dirty="0">
                <a:effectLst/>
              </a:rPr>
              <a:t> </a:t>
            </a:r>
            <a:r>
              <a:rPr lang="fr-FR" sz="1600" dirty="0" err="1">
                <a:effectLst/>
              </a:rPr>
              <a:t>del</a:t>
            </a:r>
            <a:r>
              <a:rPr lang="fr-FR" sz="1600" dirty="0">
                <a:effectLst/>
              </a:rPr>
              <a:t> </a:t>
            </a:r>
            <a:r>
              <a:rPr lang="fr-FR" sz="1600" dirty="0" err="1" smtClean="0">
                <a:effectLst/>
              </a:rPr>
              <a:t>litoral</a:t>
            </a:r>
            <a:endParaRPr lang="fr-FR" sz="1600" dirty="0" smtClean="0">
              <a:effectLst/>
            </a:endParaRPr>
          </a:p>
          <a:p>
            <a:pPr marL="742950" lvl="1" indent="-285750" algn="just">
              <a:buFont typeface="Wingdings" panose="05000000000000000000" pitchFamily="2" charset="2"/>
              <a:buChar char="q"/>
            </a:pPr>
            <a:r>
              <a:rPr lang="fr-FR" sz="1600" dirty="0">
                <a:effectLst/>
              </a:rPr>
              <a:t>Lucha contra las </a:t>
            </a:r>
            <a:r>
              <a:rPr lang="fr-FR" sz="1600" dirty="0" err="1">
                <a:effectLst/>
              </a:rPr>
              <a:t>inundaciones</a:t>
            </a:r>
            <a:r>
              <a:rPr lang="fr-FR" sz="1600" dirty="0">
                <a:effectLst/>
              </a:rPr>
              <a:t> y contra la </a:t>
            </a:r>
            <a:r>
              <a:rPr lang="fr-FR" sz="1600" dirty="0" err="1">
                <a:effectLst/>
              </a:rPr>
              <a:t>contaminación</a:t>
            </a:r>
            <a:r>
              <a:rPr lang="fr-FR" sz="1600" dirty="0" smtClean="0"/>
              <a:t>. </a:t>
            </a:r>
            <a:endParaRPr lang="fr-FR" sz="1600" dirty="0"/>
          </a:p>
          <a:p>
            <a:pPr marL="742950" lvl="1" indent="-285750" algn="just">
              <a:buFont typeface="Wingdings" panose="05000000000000000000" pitchFamily="2" charset="2"/>
              <a:buChar char="q"/>
            </a:pPr>
            <a:endParaRPr lang="fr-FR" sz="1600" dirty="0"/>
          </a:p>
        </p:txBody>
      </p:sp>
      <p:pic>
        <p:nvPicPr>
          <p:cNvPr id="5122" name="Picture 2" descr="http://i.ycdn.org:443/files/articles/3787857ea89d477175d696d3781c25a85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546" y="2774241"/>
            <a:ext cx="3939920" cy="200327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199546" y="1867557"/>
            <a:ext cx="3939920" cy="646331"/>
          </a:xfrm>
          <a:prstGeom prst="rect">
            <a:avLst/>
          </a:prstGeom>
          <a:noFill/>
        </p:spPr>
        <p:txBody>
          <a:bodyPr wrap="square" rtlCol="0">
            <a:spAutoFit/>
          </a:bodyPr>
          <a:lstStyle/>
          <a:p>
            <a:pPr algn="ctr"/>
            <a:r>
              <a:rPr lang="fr-FR" b="1" dirty="0" err="1">
                <a:solidFill>
                  <a:srgbClr val="FFFF00"/>
                </a:solidFill>
              </a:rPr>
              <a:t>Lanzamiento</a:t>
            </a:r>
            <a:r>
              <a:rPr lang="fr-FR" b="1" dirty="0">
                <a:solidFill>
                  <a:srgbClr val="FFFF00"/>
                </a:solidFill>
              </a:rPr>
              <a:t> de los </a:t>
            </a:r>
            <a:r>
              <a:rPr lang="fr-FR" b="1" dirty="0" err="1">
                <a:solidFill>
                  <a:srgbClr val="FFFF00"/>
                </a:solidFill>
              </a:rPr>
              <a:t>trabajos</a:t>
            </a:r>
            <a:r>
              <a:rPr lang="fr-FR" b="1" dirty="0">
                <a:solidFill>
                  <a:srgbClr val="FFFF00"/>
                </a:solidFill>
              </a:rPr>
              <a:t> </a:t>
            </a:r>
            <a:r>
              <a:rPr lang="fr-FR" b="1" dirty="0" err="1">
                <a:solidFill>
                  <a:srgbClr val="FFFF00"/>
                </a:solidFill>
              </a:rPr>
              <a:t>del</a:t>
            </a:r>
            <a:r>
              <a:rPr lang="fr-FR" b="1" dirty="0">
                <a:solidFill>
                  <a:srgbClr val="FFFF00"/>
                </a:solidFill>
              </a:rPr>
              <a:t> </a:t>
            </a:r>
            <a:r>
              <a:rPr lang="fr-FR" b="1" dirty="0" err="1">
                <a:solidFill>
                  <a:srgbClr val="FFFF00"/>
                </a:solidFill>
              </a:rPr>
              <a:t>proyecto</a:t>
            </a:r>
            <a:r>
              <a:rPr lang="fr-FR" b="1" dirty="0">
                <a:solidFill>
                  <a:srgbClr val="FFFF00"/>
                </a:solidFill>
              </a:rPr>
              <a:t> “</a:t>
            </a:r>
            <a:r>
              <a:rPr lang="fr-FR" b="1" dirty="0" err="1">
                <a:solidFill>
                  <a:srgbClr val="FFFF00"/>
                </a:solidFill>
              </a:rPr>
              <a:t>Gran</a:t>
            </a:r>
            <a:r>
              <a:rPr lang="fr-FR" b="1" dirty="0">
                <a:solidFill>
                  <a:srgbClr val="FFFF00"/>
                </a:solidFill>
              </a:rPr>
              <a:t> </a:t>
            </a:r>
            <a:r>
              <a:rPr lang="fr-FR" b="1" dirty="0" err="1">
                <a:solidFill>
                  <a:srgbClr val="FFFF00"/>
                </a:solidFill>
              </a:rPr>
              <a:t>Tánger</a:t>
            </a:r>
            <a:r>
              <a:rPr lang="fr-FR" b="1" dirty="0">
                <a:solidFill>
                  <a:srgbClr val="FFFF00"/>
                </a:solidFill>
              </a:rPr>
              <a:t>” 2013-2017</a:t>
            </a:r>
            <a:endParaRPr lang="fr-FR" b="1" dirty="0">
              <a:solidFill>
                <a:srgbClr val="FFFF00"/>
              </a:solidFill>
            </a:endParaRPr>
          </a:p>
        </p:txBody>
      </p:sp>
    </p:spTree>
    <p:extLst>
      <p:ext uri="{BB962C8B-B14F-4D97-AF65-F5344CB8AC3E}">
        <p14:creationId xmlns:p14="http://schemas.microsoft.com/office/powerpoint/2010/main" val="3903474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dirty="0">
                <a:effectLst/>
              </a:rPr>
              <a:t>GRACIAS POR SU ATENCIÓN</a:t>
            </a:r>
            <a:endParaRPr lang="fr-FR" dirty="0">
              <a:effectLst/>
            </a:endParaRPr>
          </a:p>
        </p:txBody>
      </p:sp>
      <p:sp>
        <p:nvSpPr>
          <p:cNvPr id="6" name="Espace réservé du texte 5"/>
          <p:cNvSpPr>
            <a:spLocks noGrp="1"/>
          </p:cNvSpPr>
          <p:nvPr>
            <p:ph type="body" sz="half" idx="2"/>
          </p:nvPr>
        </p:nvSpPr>
        <p:spPr/>
        <p:txBody>
          <a:bodyPr>
            <a:normAutofit/>
          </a:bodyPr>
          <a:lstStyle/>
          <a:p>
            <a:r>
              <a:rPr lang="fr-FR" sz="2400" dirty="0" smtClean="0"/>
              <a:t>Fouad EL OMARI </a:t>
            </a:r>
          </a:p>
          <a:p>
            <a:r>
              <a:rPr lang="fr-FR" sz="2400" b="1" dirty="0">
                <a:effectLst/>
              </a:rPr>
              <a:t>Alcalde de la </a:t>
            </a:r>
            <a:r>
              <a:rPr lang="fr-FR" sz="2400" b="1" dirty="0" err="1">
                <a:effectLst/>
              </a:rPr>
              <a:t>ciudad</a:t>
            </a:r>
            <a:r>
              <a:rPr lang="fr-FR" sz="2400" b="1" dirty="0">
                <a:effectLst/>
              </a:rPr>
              <a:t> de </a:t>
            </a:r>
            <a:r>
              <a:rPr lang="fr-FR" sz="2400" b="1" dirty="0" err="1">
                <a:effectLst/>
              </a:rPr>
              <a:t>Tánger</a:t>
            </a:r>
            <a:r>
              <a:rPr lang="fr-FR" sz="2400" b="1" dirty="0">
                <a:effectLst/>
              </a:rPr>
              <a:t> / </a:t>
            </a:r>
            <a:r>
              <a:rPr lang="fr-FR" sz="2400" b="1" dirty="0" err="1">
                <a:effectLst/>
              </a:rPr>
              <a:t>Marruecos</a:t>
            </a:r>
            <a:endParaRPr lang="fr-FR" sz="2400" dirty="0">
              <a:effectLst/>
            </a:endParaRPr>
          </a:p>
          <a:p>
            <a:endParaRPr lang="fr-FR" sz="2400" dirty="0"/>
          </a:p>
        </p:txBody>
      </p:sp>
      <p:pic>
        <p:nvPicPr>
          <p:cNvPr id="1026" name="Picture 2" descr="http://img530.imageshack.us/img530/4813/img068zv0.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53971" y="627336"/>
            <a:ext cx="2271823" cy="339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1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584</TotalTime>
  <Words>1962</Words>
  <Application>Microsoft Office PowerPoint</Application>
  <PresentationFormat>Grand écran</PresentationFormat>
  <Paragraphs>117</Paragraphs>
  <Slides>8</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Aharoni</vt:lpstr>
      <vt:lpstr>Arial</vt:lpstr>
      <vt:lpstr>Calibri</vt:lpstr>
      <vt:lpstr>Calisto MT</vt:lpstr>
      <vt:lpstr>Times New Roman</vt:lpstr>
      <vt:lpstr>Trebuchet MS</vt:lpstr>
      <vt:lpstr>Wingdings</vt:lpstr>
      <vt:lpstr>Wingdings 2</vt:lpstr>
      <vt:lpstr>Ardoise</vt:lpstr>
      <vt:lpstr>Tánger: de puerto a polo portuario  y de ciudad a metrópoli</vt:lpstr>
      <vt:lpstr>La ciudad de Tánger experimenta desde hace 10 años una profunda transformación en sus estructuras, en su modo de desarrollo y en su entorno</vt:lpstr>
      <vt:lpstr>Tánger-Med: el polo industrial-portuario</vt:lpstr>
      <vt:lpstr>Tánger-Med: el polo industrial-portuario-continuación</vt:lpstr>
      <vt:lpstr>Refuerzo del atractivo turístico</vt:lpstr>
      <vt:lpstr>Aceleración de la conexión Tánger Casablanca y el resto de Marruecos</vt:lpstr>
      <vt:lpstr>Posicionamiento de la metrópoli Gran Tánger </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Tanger : du port au pôle portuaire et de la ville à la métropole</dc:title>
  <dc:creator>Compte Microsoft</dc:creator>
  <cp:lastModifiedBy>Compte Microsoft</cp:lastModifiedBy>
  <cp:revision>44</cp:revision>
  <cp:lastPrinted>2013-11-16T20:37:35Z</cp:lastPrinted>
  <dcterms:created xsi:type="dcterms:W3CDTF">2013-11-11T20:54:05Z</dcterms:created>
  <dcterms:modified xsi:type="dcterms:W3CDTF">2013-11-19T13:43:35Z</dcterms:modified>
</cp:coreProperties>
</file>