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5" r:id="rId2"/>
    <p:sldId id="269" r:id="rId3"/>
    <p:sldId id="332" r:id="rId4"/>
    <p:sldId id="333" r:id="rId5"/>
    <p:sldId id="274" r:id="rId6"/>
    <p:sldId id="272" r:id="rId7"/>
    <p:sldId id="279" r:id="rId8"/>
    <p:sldId id="281" r:id="rId9"/>
    <p:sldId id="282" r:id="rId10"/>
    <p:sldId id="285" r:id="rId11"/>
    <p:sldId id="286" r:id="rId12"/>
    <p:sldId id="334" r:id="rId13"/>
    <p:sldId id="298" r:id="rId14"/>
    <p:sldId id="300" r:id="rId15"/>
    <p:sldId id="301" r:id="rId16"/>
    <p:sldId id="304" r:id="rId17"/>
    <p:sldId id="305" r:id="rId18"/>
    <p:sldId id="309" r:id="rId19"/>
    <p:sldId id="311" r:id="rId20"/>
    <p:sldId id="385" r:id="rId21"/>
    <p:sldId id="386" r:id="rId22"/>
    <p:sldId id="317" r:id="rId23"/>
    <p:sldId id="388" r:id="rId24"/>
    <p:sldId id="389" r:id="rId25"/>
    <p:sldId id="323" r:id="rId26"/>
    <p:sldId id="324" r:id="rId27"/>
    <p:sldId id="325" r:id="rId28"/>
    <p:sldId id="328" r:id="rId29"/>
    <p:sldId id="329" r:id="rId30"/>
    <p:sldId id="331" r:id="rId31"/>
    <p:sldId id="342" r:id="rId32"/>
    <p:sldId id="343" r:id="rId33"/>
    <p:sldId id="344" r:id="rId34"/>
    <p:sldId id="264" r:id="rId35"/>
    <p:sldId id="390" r:id="rId36"/>
    <p:sldId id="348" r:id="rId37"/>
    <p:sldId id="349" r:id="rId38"/>
    <p:sldId id="352" r:id="rId39"/>
    <p:sldId id="353" r:id="rId40"/>
    <p:sldId id="356" r:id="rId41"/>
    <p:sldId id="357" r:id="rId42"/>
    <p:sldId id="384"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8BA7F-7FD3-4E63-BF90-CCBE1CB4FF48}" type="datetimeFigureOut">
              <a:rPr lang="fr-FR" smtClean="0"/>
              <a:pPr/>
              <a:t>22/11/2013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8D7E6-62D6-4631-876E-02114E3023B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E951F8A-A1D0-42B6-8A45-F72A31E92E6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A9733E-5A38-4496-8AFD-AA38B86299DD}" type="datetimeFigureOut">
              <a:rPr lang="fr-FR" smtClean="0"/>
              <a:pPr/>
              <a:t>22/11/2013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CD6DF6-7CEE-4214-B794-8B4DC848195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9733E-5A38-4496-8AFD-AA38B86299DD}" type="datetimeFigureOut">
              <a:rPr lang="fr-FR" smtClean="0"/>
              <a:pPr/>
              <a:t>22/11/2013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D6DF6-7CEE-4214-B794-8B4DC848195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mounir.rekik@tunet.tn"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3.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1.gif"/><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p:cNvSpPr txBox="1">
            <a:spLocks/>
          </p:cNvSpPr>
          <p:nvPr/>
        </p:nvSpPr>
        <p:spPr>
          <a:xfrm>
            <a:off x="323528" y="1412776"/>
            <a:ext cx="8640960" cy="108012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1" i="0" u="none" strike="noStrike" kern="1200" cap="none" spc="0" normalizeH="0" baseline="0" noProof="0" dirty="0" smtClean="0">
                <a:ln>
                  <a:noFill/>
                </a:ln>
                <a:solidFill>
                  <a:srgbClr val="190CC6"/>
                </a:solidFill>
                <a:effectLst/>
                <a:uLnTx/>
                <a:uFillTx/>
                <a:latin typeface="+mn-lt"/>
                <a:ea typeface="+mn-ea"/>
                <a:cs typeface="+mn-cs"/>
              </a:rPr>
              <a:t>Stratégies de Développement Urbain des Villes Méditerranéennes</a:t>
            </a:r>
            <a:r>
              <a:rPr kumimoji="0" lang="fr-FR" sz="2400" b="1" i="0" u="none" strike="noStrike" kern="1200" cap="none" spc="0" normalizeH="0" noProof="0" dirty="0" smtClean="0">
                <a:ln>
                  <a:noFill/>
                </a:ln>
                <a:solidFill>
                  <a:srgbClr val="190CC6"/>
                </a:solidFill>
                <a:effectLst/>
                <a:uLnTx/>
                <a:uFillTx/>
                <a:latin typeface="+mn-lt"/>
                <a:ea typeface="+mn-ea"/>
                <a:cs typeface="+mn-cs"/>
              </a:rPr>
              <a:t> </a:t>
            </a:r>
            <a:r>
              <a:rPr kumimoji="0" lang="fr-FR" sz="2400" b="1" i="0" u="none" strike="noStrike" kern="1200" cap="none" spc="0" normalizeH="0" baseline="0" noProof="0" dirty="0" smtClean="0">
                <a:ln>
                  <a:noFill/>
                </a:ln>
                <a:solidFill>
                  <a:schemeClr val="accent3">
                    <a:lumMod val="50000"/>
                  </a:schemeClr>
                </a:solidFill>
                <a:effectLst/>
                <a:uLnTx/>
                <a:uFillTx/>
                <a:latin typeface="+mn-lt"/>
                <a:ea typeface="+mn-ea"/>
                <a:cs typeface="+mn-cs"/>
              </a:rPr>
              <a:t>Barcelone:</a:t>
            </a:r>
            <a:r>
              <a:rPr kumimoji="0" lang="fr-FR" sz="2400" b="1" i="0" u="none" strike="noStrike" kern="1200" cap="none" spc="0" normalizeH="0" noProof="0" dirty="0" smtClean="0">
                <a:ln>
                  <a:noFill/>
                </a:ln>
                <a:solidFill>
                  <a:schemeClr val="accent3">
                    <a:lumMod val="50000"/>
                  </a:schemeClr>
                </a:solidFill>
                <a:effectLst/>
                <a:uLnTx/>
                <a:uFillTx/>
                <a:latin typeface="+mn-lt"/>
                <a:ea typeface="+mn-ea"/>
                <a:cs typeface="+mn-cs"/>
              </a:rPr>
              <a:t> </a:t>
            </a:r>
            <a:r>
              <a:rPr kumimoji="0" lang="fr-FR" sz="2400" b="1" i="0" u="none" strike="noStrike" kern="1200" cap="none" spc="0" normalizeH="0" baseline="0" noProof="0" dirty="0" smtClean="0">
                <a:ln>
                  <a:noFill/>
                </a:ln>
                <a:solidFill>
                  <a:schemeClr val="accent3">
                    <a:lumMod val="50000"/>
                  </a:schemeClr>
                </a:solidFill>
                <a:effectLst/>
                <a:uLnTx/>
                <a:uFillTx/>
                <a:latin typeface="+mn-lt"/>
                <a:ea typeface="+mn-ea"/>
                <a:cs typeface="+mn-cs"/>
              </a:rPr>
              <a:t> 21, </a:t>
            </a:r>
            <a:r>
              <a:rPr lang="fr-FR" sz="2400" b="1" dirty="0" smtClean="0">
                <a:solidFill>
                  <a:schemeClr val="accent3">
                    <a:lumMod val="50000"/>
                  </a:schemeClr>
                </a:solidFill>
              </a:rPr>
              <a:t>22</a:t>
            </a:r>
            <a:r>
              <a:rPr kumimoji="0" lang="fr-FR" sz="2400" b="1" i="0" u="none" strike="noStrike" kern="1200" cap="none" spc="0" normalizeH="0" baseline="0" noProof="0" dirty="0" smtClean="0">
                <a:ln>
                  <a:noFill/>
                </a:ln>
                <a:solidFill>
                  <a:schemeClr val="accent3">
                    <a:lumMod val="50000"/>
                  </a:schemeClr>
                </a:solidFill>
                <a:effectLst/>
                <a:uLnTx/>
                <a:uFillTx/>
                <a:latin typeface="+mn-lt"/>
                <a:ea typeface="+mn-ea"/>
                <a:cs typeface="+mn-cs"/>
              </a:rPr>
              <a:t> Novembre 2013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rgbClr val="190CC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a:ln>
                <a:noFill/>
              </a:ln>
              <a:solidFill>
                <a:srgbClr val="190CC6"/>
              </a:solidFill>
              <a:effectLst/>
              <a:uLnTx/>
              <a:uFillTx/>
              <a:latin typeface="+mn-lt"/>
              <a:ea typeface="+mn-ea"/>
              <a:cs typeface="+mn-cs"/>
            </a:endParaRPr>
          </a:p>
        </p:txBody>
      </p:sp>
      <p:sp>
        <p:nvSpPr>
          <p:cNvPr id="3" name="Sous-titre 2"/>
          <p:cNvSpPr txBox="1">
            <a:spLocks/>
          </p:cNvSpPr>
          <p:nvPr/>
        </p:nvSpPr>
        <p:spPr>
          <a:xfrm>
            <a:off x="1979712" y="4365104"/>
            <a:ext cx="5544616" cy="1800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solidFill>
                  <a:schemeClr val="accent1">
                    <a:lumMod val="50000"/>
                  </a:schemeClr>
                </a:solidFill>
                <a:effectLst/>
                <a:uLnTx/>
                <a:uFillTx/>
                <a:latin typeface="+mn-lt"/>
                <a:ea typeface="+mn-ea"/>
                <a:cs typeface="+mn-cs"/>
              </a:rPr>
              <a:t>Mounir REKIK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b="1" dirty="0" smtClean="0">
                <a:solidFill>
                  <a:schemeClr val="accent1">
                    <a:lumMod val="50000"/>
                  </a:schemeClr>
                </a:solidFill>
              </a:rPr>
              <a:t>Municipalité de Sfax</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b="1" dirty="0" smtClean="0">
                <a:solidFill>
                  <a:schemeClr val="accent1">
                    <a:lumMod val="50000"/>
                  </a:schemeClr>
                </a:solidFill>
              </a:rPr>
              <a:t>Tunisie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b="1" dirty="0" smtClean="0">
                <a:solidFill>
                  <a:schemeClr val="accent1">
                    <a:lumMod val="50000"/>
                  </a:schemeClr>
                </a:solidFill>
                <a:hlinkClick r:id="rId2"/>
              </a:rPr>
              <a:t>Mounir.rekik@tunet.tn</a:t>
            </a:r>
            <a:endParaRPr lang="fr-FR" sz="2000" b="1" dirty="0" smtClean="0">
              <a:solidFill>
                <a:schemeClr val="accent1">
                  <a:lumMod val="50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a:ln>
                <a:noFill/>
              </a:ln>
              <a:solidFill>
                <a:srgbClr val="190CC6"/>
              </a:solidFill>
              <a:effectLst/>
              <a:uLnTx/>
              <a:uFillTx/>
              <a:latin typeface="+mn-lt"/>
              <a:ea typeface="+mn-ea"/>
              <a:cs typeface="+mn-cs"/>
            </a:endParaRPr>
          </a:p>
        </p:txBody>
      </p:sp>
      <p:sp>
        <p:nvSpPr>
          <p:cNvPr id="12" name="Rectangle 3"/>
          <p:cNvSpPr>
            <a:spLocks noChangeArrowheads="1"/>
          </p:cNvSpPr>
          <p:nvPr/>
        </p:nvSpPr>
        <p:spPr bwMode="auto">
          <a:xfrm>
            <a:off x="1115616" y="2492896"/>
            <a:ext cx="7452692" cy="1800200"/>
          </a:xfrm>
          <a:prstGeom prst="rect">
            <a:avLst/>
          </a:prstGeom>
          <a:noFill/>
          <a:ln w="9525">
            <a:noFill/>
            <a:miter lim="800000"/>
            <a:headEnd/>
            <a:tailEnd/>
          </a:ln>
        </p:spPr>
        <p:txBody>
          <a:bodyPr/>
          <a:lstStyle/>
          <a:p>
            <a:pPr algn="ctr">
              <a:lnSpc>
                <a:spcPct val="90000"/>
              </a:lnSpc>
              <a:spcBef>
                <a:spcPct val="20000"/>
              </a:spcBef>
            </a:pPr>
            <a:endParaRPr lang="fr-FR" sz="3000" dirty="0">
              <a:latin typeface="Trebuchet MS" pitchFamily="34" charset="0"/>
            </a:endParaRPr>
          </a:p>
          <a:p>
            <a:pPr algn="ctr">
              <a:lnSpc>
                <a:spcPct val="90000"/>
              </a:lnSpc>
              <a:spcBef>
                <a:spcPct val="20000"/>
              </a:spcBef>
            </a:pPr>
            <a:r>
              <a:rPr lang="fr-FR" sz="3000" b="1" dirty="0" smtClean="0">
                <a:solidFill>
                  <a:srgbClr val="A50021"/>
                </a:solidFill>
                <a:latin typeface="Trebuchet MS" pitchFamily="34" charset="0"/>
              </a:rPr>
              <a:t>Intégration </a:t>
            </a:r>
            <a:r>
              <a:rPr lang="fr-FR" sz="3000" b="1" dirty="0">
                <a:solidFill>
                  <a:srgbClr val="A50021"/>
                </a:solidFill>
                <a:latin typeface="Trebuchet MS" pitchFamily="34" charset="0"/>
              </a:rPr>
              <a:t>des zones urbaines populaires du Grand Sfax</a:t>
            </a:r>
          </a:p>
          <a:p>
            <a:pPr algn="ctr">
              <a:lnSpc>
                <a:spcPct val="90000"/>
              </a:lnSpc>
              <a:spcBef>
                <a:spcPct val="20000"/>
              </a:spcBef>
            </a:pPr>
            <a:endParaRPr lang="fr-FR" sz="3000" b="1" dirty="0">
              <a:solidFill>
                <a:srgbClr val="A50021"/>
              </a:solidFill>
              <a:latin typeface="Trebuchet MS" pitchFamily="34" charset="0"/>
            </a:endParaRPr>
          </a:p>
          <a:p>
            <a:pPr algn="ctr">
              <a:lnSpc>
                <a:spcPct val="90000"/>
              </a:lnSpc>
              <a:spcBef>
                <a:spcPct val="20000"/>
              </a:spcBef>
            </a:pPr>
            <a:endParaRPr lang="fr-FR" sz="1600" b="1" dirty="0">
              <a:solidFill>
                <a:srgbClr val="A50021"/>
              </a:solidFill>
              <a:latin typeface="Trebuchet MS" pitchFamily="34" charset="0"/>
            </a:endParaRPr>
          </a:p>
          <a:p>
            <a:pPr algn="ctr">
              <a:lnSpc>
                <a:spcPct val="90000"/>
              </a:lnSpc>
              <a:spcBef>
                <a:spcPct val="20000"/>
              </a:spcBef>
            </a:pPr>
            <a:endParaRPr lang="fr-FR" sz="2400" b="1" i="1" dirty="0">
              <a:latin typeface="Trebuchet MS" pitchFamily="34" charset="0"/>
            </a:endParaRPr>
          </a:p>
          <a:p>
            <a:pPr algn="ctr">
              <a:lnSpc>
                <a:spcPct val="90000"/>
              </a:lnSpc>
              <a:spcBef>
                <a:spcPct val="20000"/>
              </a:spcBef>
            </a:pPr>
            <a:endParaRPr lang="fr-FR" sz="2400" b="1" i="1" dirty="0">
              <a:latin typeface="Trebuchet MS" pitchFamily="34" charset="0"/>
            </a:endParaRPr>
          </a:p>
          <a:p>
            <a:pPr algn="ctr">
              <a:lnSpc>
                <a:spcPct val="90000"/>
              </a:lnSpc>
              <a:spcBef>
                <a:spcPct val="20000"/>
              </a:spcBef>
            </a:pPr>
            <a:endParaRPr lang="fr-FR" b="1" dirty="0">
              <a:latin typeface="Trebuchet MS" pitchFamily="34" charset="0"/>
            </a:endParaRPr>
          </a:p>
          <a:p>
            <a:pPr algn="ctr">
              <a:lnSpc>
                <a:spcPct val="90000"/>
              </a:lnSpc>
              <a:spcBef>
                <a:spcPct val="20000"/>
              </a:spcBef>
            </a:pPr>
            <a:endParaRPr lang="fr-FR" b="1" dirty="0">
              <a:solidFill>
                <a:schemeClr val="accent2"/>
              </a:solidFill>
              <a:latin typeface="Trebuchet MS" pitchFamily="34" charset="0"/>
            </a:endParaRPr>
          </a:p>
        </p:txBody>
      </p:sp>
      <p:grpSp>
        <p:nvGrpSpPr>
          <p:cNvPr id="24" name="Groupe 23"/>
          <p:cNvGrpSpPr/>
          <p:nvPr/>
        </p:nvGrpSpPr>
        <p:grpSpPr>
          <a:xfrm>
            <a:off x="0" y="0"/>
            <a:ext cx="9144000" cy="548680"/>
            <a:chOff x="0" y="0"/>
            <a:chExt cx="9144000" cy="548680"/>
          </a:xfrm>
        </p:grpSpPr>
        <p:grpSp>
          <p:nvGrpSpPr>
            <p:cNvPr id="4" name="Groupe 3"/>
            <p:cNvGrpSpPr/>
            <p:nvPr/>
          </p:nvGrpSpPr>
          <p:grpSpPr>
            <a:xfrm>
              <a:off x="0" y="0"/>
              <a:ext cx="9144000" cy="520216"/>
              <a:chOff x="0" y="6237312"/>
              <a:chExt cx="9144000" cy="520216"/>
            </a:xfrm>
          </p:grpSpPr>
          <p:grpSp>
            <p:nvGrpSpPr>
              <p:cNvPr id="5" name="Groupe 5"/>
              <p:cNvGrpSpPr/>
              <p:nvPr/>
            </p:nvGrpSpPr>
            <p:grpSpPr>
              <a:xfrm>
                <a:off x="50104" y="6280856"/>
                <a:ext cx="8819006" cy="476672"/>
                <a:chOff x="45780" y="6381328"/>
                <a:chExt cx="8057914" cy="476672"/>
              </a:xfrm>
            </p:grpSpPr>
            <p:pic>
              <p:nvPicPr>
                <p:cNvPr id="8" name="6 Imagen" descr="ENPI CBC.gif"/>
                <p:cNvPicPr>
                  <a:picLocks noChangeAspect="1" noChangeArrowheads="1"/>
                </p:cNvPicPr>
                <p:nvPr/>
              </p:nvPicPr>
              <p:blipFill>
                <a:blip r:embed="rId3" cstate="print">
                  <a:lum contrast="4000"/>
                </a:blip>
                <a:srcRect/>
                <a:stretch>
                  <a:fillRect/>
                </a:stretch>
              </p:blipFill>
              <p:spPr bwMode="auto">
                <a:xfrm>
                  <a:off x="559104" y="6381328"/>
                  <a:ext cx="1028700" cy="476672"/>
                </a:xfrm>
                <a:prstGeom prst="rect">
                  <a:avLst/>
                </a:prstGeom>
                <a:noFill/>
                <a:ln>
                  <a:noFill/>
                </a:ln>
              </p:spPr>
            </p:pic>
            <p:pic>
              <p:nvPicPr>
                <p:cNvPr id="9" name="0 Imagen" descr="EU Funded Programme.jpg"/>
                <p:cNvPicPr>
                  <a:picLocks noChangeAspect="1" noChangeArrowheads="1"/>
                </p:cNvPicPr>
                <p:nvPr/>
              </p:nvPicPr>
              <p:blipFill>
                <a:blip r:embed="rId4" cstate="print">
                  <a:lum contrast="4000"/>
                </a:blip>
                <a:srcRect/>
                <a:stretch>
                  <a:fillRect/>
                </a:stretch>
              </p:blipFill>
              <p:spPr bwMode="auto">
                <a:xfrm>
                  <a:off x="45780" y="6381328"/>
                  <a:ext cx="467544" cy="476672"/>
                </a:xfrm>
                <a:prstGeom prst="rect">
                  <a:avLst/>
                </a:prstGeom>
                <a:noFill/>
                <a:ln>
                  <a:noFill/>
                </a:ln>
              </p:spPr>
            </p:pic>
            <p:pic>
              <p:nvPicPr>
                <p:cNvPr id="10" name="5 Imagen" descr="Medcités.jpg"/>
                <p:cNvPicPr>
                  <a:picLocks noChangeAspect="1" noChangeArrowheads="1"/>
                </p:cNvPicPr>
                <p:nvPr/>
              </p:nvPicPr>
              <p:blipFill>
                <a:blip r:embed="rId5" cstate="print">
                  <a:lum contrast="4000"/>
                </a:blip>
                <a:srcRect/>
                <a:stretch>
                  <a:fillRect/>
                </a:stretch>
              </p:blipFill>
              <p:spPr bwMode="auto">
                <a:xfrm>
                  <a:off x="6874969" y="6438900"/>
                  <a:ext cx="1228725" cy="419100"/>
                </a:xfrm>
                <a:prstGeom prst="rect">
                  <a:avLst/>
                </a:prstGeom>
                <a:noFill/>
                <a:ln>
                  <a:noFill/>
                </a:ln>
              </p:spPr>
            </p:pic>
            <p:sp>
              <p:nvSpPr>
                <p:cNvPr id="11" name="Rectangle 10"/>
                <p:cNvSpPr/>
                <p:nvPr/>
              </p:nvSpPr>
              <p:spPr>
                <a:xfrm>
                  <a:off x="3651081" y="6448146"/>
                  <a:ext cx="1368152"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grpSp>
          <p:cxnSp>
            <p:nvCxnSpPr>
              <p:cNvPr id="6" name="Connecteur droit 5"/>
              <p:cNvCxnSpPr/>
              <p:nvPr/>
            </p:nvCxnSpPr>
            <p:spPr>
              <a:xfrm>
                <a:off x="0" y="6237312"/>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grpSp>
        <p:pic>
          <p:nvPicPr>
            <p:cNvPr id="21" name="Image 20" descr="C:\Users\mohamed\Desktop\Copie de sigle municipalité.bmp"/>
            <p:cNvPicPr/>
            <p:nvPr/>
          </p:nvPicPr>
          <p:blipFill>
            <a:blip r:embed="rId6" cstate="print"/>
            <a:srcRect/>
            <a:stretch>
              <a:fillRect/>
            </a:stretch>
          </p:blipFill>
          <p:spPr bwMode="auto">
            <a:xfrm>
              <a:off x="3491880" y="88432"/>
              <a:ext cx="360040" cy="360040"/>
            </a:xfrm>
            <a:prstGeom prst="rect">
              <a:avLst/>
            </a:prstGeom>
            <a:noFill/>
            <a:ln w="9525">
              <a:noFill/>
              <a:miter lim="800000"/>
              <a:headEnd/>
              <a:tailEnd/>
            </a:ln>
          </p:spPr>
        </p:pic>
        <p:cxnSp>
          <p:nvCxnSpPr>
            <p:cNvPr id="22" name="Connecteur droit 21"/>
            <p:cNvCxnSpPr/>
            <p:nvPr/>
          </p:nvCxnSpPr>
          <p:spPr>
            <a:xfrm>
              <a:off x="0" y="54868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grpSp>
      <p:grpSp>
        <p:nvGrpSpPr>
          <p:cNvPr id="16" name="Groupe 15"/>
          <p:cNvGrpSpPr/>
          <p:nvPr/>
        </p:nvGrpSpPr>
        <p:grpSpPr>
          <a:xfrm>
            <a:off x="0" y="6309320"/>
            <a:ext cx="9144000" cy="520216"/>
            <a:chOff x="0" y="6309320"/>
            <a:chExt cx="9144000" cy="520216"/>
          </a:xfrm>
        </p:grpSpPr>
        <p:pic>
          <p:nvPicPr>
            <p:cNvPr id="17"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18"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19"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20" name="Rectangle 19"/>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3"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5" name="Image 24"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8"/>
          <p:cNvPicPr>
            <a:picLocks noChangeAspect="1" noChangeArrowheads="1"/>
          </p:cNvPicPr>
          <p:nvPr/>
        </p:nvPicPr>
        <p:blipFill>
          <a:blip r:embed="rId2" cstate="print"/>
          <a:srcRect/>
          <a:stretch>
            <a:fillRect/>
          </a:stretch>
        </p:blipFill>
        <p:spPr bwMode="auto">
          <a:xfrm>
            <a:off x="4030663" y="1"/>
            <a:ext cx="5149850" cy="6237312"/>
          </a:xfrm>
          <a:prstGeom prst="rect">
            <a:avLst/>
          </a:prstGeom>
          <a:noFill/>
          <a:ln w="9525">
            <a:noFill/>
            <a:miter lim="800000"/>
            <a:headEnd/>
            <a:tailEnd/>
          </a:ln>
        </p:spPr>
      </p:pic>
      <p:sp>
        <p:nvSpPr>
          <p:cNvPr id="17411" name="Rectangle 3"/>
          <p:cNvSpPr>
            <a:spLocks noChangeArrowheads="1"/>
          </p:cNvSpPr>
          <p:nvPr/>
        </p:nvSpPr>
        <p:spPr bwMode="auto">
          <a:xfrm>
            <a:off x="900113" y="2565400"/>
            <a:ext cx="2232025" cy="1439863"/>
          </a:xfrm>
          <a:prstGeom prst="rect">
            <a:avLst/>
          </a:prstGeom>
          <a:noFill/>
          <a:ln w="9525">
            <a:noFill/>
            <a:miter lim="800000"/>
            <a:headEnd/>
            <a:tailEnd/>
          </a:ln>
        </p:spPr>
        <p:txBody>
          <a:bodyPr anchor="ctr"/>
          <a:lstStyle/>
          <a:p>
            <a:pPr algn="ctr"/>
            <a:r>
              <a:rPr lang="fr-FR" sz="1600" b="1">
                <a:solidFill>
                  <a:schemeClr val="accent2"/>
                </a:solidFill>
                <a:latin typeface="Trebuchet MS" pitchFamily="34" charset="0"/>
              </a:rPr>
              <a:t>Localisation de l’habitat populaire sur un foncier déprécié à cause des risques à sources multiples</a:t>
            </a:r>
            <a:r>
              <a:rPr lang="fr-FR" sz="1600" b="1">
                <a:solidFill>
                  <a:schemeClr val="tx2"/>
                </a:solidFill>
                <a:latin typeface="Trebuchet MS" pitchFamily="34" charset="0"/>
              </a:rPr>
              <a:t> </a:t>
            </a:r>
          </a:p>
        </p:txBody>
      </p:sp>
      <p:grpSp>
        <p:nvGrpSpPr>
          <p:cNvPr id="23" name="Groupe 22"/>
          <p:cNvGrpSpPr/>
          <p:nvPr/>
        </p:nvGrpSpPr>
        <p:grpSpPr>
          <a:xfrm>
            <a:off x="0" y="6309320"/>
            <a:ext cx="9144000" cy="520216"/>
            <a:chOff x="0" y="6309320"/>
            <a:chExt cx="9144000" cy="520216"/>
          </a:xfrm>
        </p:grpSpPr>
        <p:pic>
          <p:nvPicPr>
            <p:cNvPr id="24"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25"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26"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27" name="Rectangle 26"/>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8"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9" name="Image 28"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50825" y="1412875"/>
            <a:ext cx="8642350" cy="4897438"/>
          </a:xfrm>
        </p:spPr>
        <p:txBody>
          <a:bodyPr>
            <a:normAutofit fontScale="85000" lnSpcReduction="10000"/>
          </a:bodyPr>
          <a:lstStyle/>
          <a:p>
            <a:pPr marL="609600" indent="-609600" eaLnBrk="1" hangingPunct="1">
              <a:buFont typeface="Courier New" pitchFamily="49" charset="0"/>
              <a:buChar char="o"/>
            </a:pPr>
            <a:r>
              <a:rPr lang="fr-FR" sz="2400" b="1" dirty="0" smtClean="0">
                <a:solidFill>
                  <a:srgbClr val="C00000"/>
                </a:solidFill>
                <a:latin typeface="Arial" pitchFamily="34" charset="0"/>
                <a:cs typeface="Arial" pitchFamily="34" charset="0"/>
              </a:rPr>
              <a:t>81</a:t>
            </a:r>
            <a:r>
              <a:rPr lang="fr-FR" sz="2400" dirty="0" smtClean="0">
                <a:latin typeface="Arial" pitchFamily="34" charset="0"/>
                <a:cs typeface="Arial" pitchFamily="34" charset="0"/>
              </a:rPr>
              <a:t> quartiers populaires sont répartis sur les 6 délégations avec de </a:t>
            </a:r>
          </a:p>
          <a:p>
            <a:pPr marL="609600" indent="-609600" eaLnBrk="1" hangingPunct="1">
              <a:buNone/>
            </a:pPr>
            <a:r>
              <a:rPr lang="fr-FR" sz="2400" dirty="0" smtClean="0">
                <a:latin typeface="Arial" pitchFamily="34" charset="0"/>
                <a:cs typeface="Arial" pitchFamily="34" charset="0"/>
              </a:rPr>
              <a:t>concentrations différentes, ce qui atteste l’importance du phénomène</a:t>
            </a:r>
          </a:p>
          <a:p>
            <a:pPr marL="609600" indent="-609600" eaLnBrk="1" hangingPunct="1">
              <a:buNone/>
            </a:pPr>
            <a:r>
              <a:rPr lang="fr-FR" sz="2400" dirty="0" smtClean="0">
                <a:latin typeface="Arial" pitchFamily="34" charset="0"/>
                <a:cs typeface="Arial" pitchFamily="34" charset="0"/>
              </a:rPr>
              <a:t> surtout avec :</a:t>
            </a:r>
          </a:p>
          <a:p>
            <a:pPr marL="990600" lvl="1" indent="-533400">
              <a:lnSpc>
                <a:spcPct val="110000"/>
              </a:lnSpc>
              <a:buFont typeface="Wingdings" pitchFamily="2" charset="2"/>
              <a:buChar char="§"/>
            </a:pPr>
            <a:r>
              <a:rPr lang="fr-FR" sz="2100" b="1" dirty="0" smtClean="0">
                <a:solidFill>
                  <a:srgbClr val="A50021"/>
                </a:solidFill>
              </a:rPr>
              <a:t>36 600 logements</a:t>
            </a:r>
            <a:r>
              <a:rPr lang="fr-FR" sz="2100" b="1" dirty="0" smtClean="0">
                <a:solidFill>
                  <a:schemeClr val="accent2"/>
                </a:solidFill>
              </a:rPr>
              <a:t> (20.5% du G. Sfax)</a:t>
            </a:r>
          </a:p>
          <a:p>
            <a:pPr marL="990600" lvl="1" indent="-533400">
              <a:lnSpc>
                <a:spcPct val="110000"/>
              </a:lnSpc>
              <a:buFont typeface="Wingdings" pitchFamily="2" charset="2"/>
              <a:buChar char="§"/>
            </a:pPr>
            <a:r>
              <a:rPr lang="fr-FR" sz="2100" b="1" dirty="0" smtClean="0">
                <a:solidFill>
                  <a:srgbClr val="A50021"/>
                </a:solidFill>
              </a:rPr>
              <a:t>31 388 ménages</a:t>
            </a:r>
            <a:r>
              <a:rPr lang="fr-FR" sz="2100" b="1" dirty="0" smtClean="0">
                <a:solidFill>
                  <a:schemeClr val="accent2"/>
                </a:solidFill>
              </a:rPr>
              <a:t> (20,4% du G Sfax)</a:t>
            </a:r>
          </a:p>
          <a:p>
            <a:pPr marL="990600" lvl="1" indent="-533400">
              <a:lnSpc>
                <a:spcPct val="110000"/>
              </a:lnSpc>
              <a:buFont typeface="Wingdings" pitchFamily="2" charset="2"/>
              <a:buChar char="§"/>
            </a:pPr>
            <a:r>
              <a:rPr lang="fr-FR" sz="2100" b="1" dirty="0" smtClean="0">
                <a:solidFill>
                  <a:srgbClr val="A50021"/>
                </a:solidFill>
              </a:rPr>
              <a:t>131 248 habitants</a:t>
            </a:r>
            <a:r>
              <a:rPr lang="fr-FR" sz="2100" b="1" dirty="0" smtClean="0">
                <a:solidFill>
                  <a:schemeClr val="accent2"/>
                </a:solidFill>
              </a:rPr>
              <a:t> (22.3% du G. Sfax)</a:t>
            </a:r>
          </a:p>
          <a:p>
            <a:pPr marL="609600" indent="-609600" eaLnBrk="1" hangingPunct="1">
              <a:buNone/>
            </a:pPr>
            <a:endParaRPr lang="fr-FR" sz="2600" dirty="0" smtClean="0">
              <a:cs typeface="Arial" pitchFamily="34" charset="0"/>
            </a:endParaRPr>
          </a:p>
          <a:p>
            <a:pPr marL="609600" indent="-609600">
              <a:buFont typeface="Courier New" pitchFamily="49" charset="0"/>
              <a:buChar char="o"/>
            </a:pPr>
            <a:r>
              <a:rPr lang="fr-FR" sz="2400" dirty="0" smtClean="0">
                <a:latin typeface="Arial" pitchFamily="34" charset="0"/>
                <a:cs typeface="Arial" pitchFamily="34" charset="0"/>
              </a:rPr>
              <a:t>La répartition des quartiers dans le Grand Sfax est inégale :</a:t>
            </a:r>
          </a:p>
          <a:p>
            <a:pPr marL="609600" indent="-609600">
              <a:buNone/>
            </a:pPr>
            <a:r>
              <a:rPr lang="fr-FR" sz="2400" dirty="0" smtClean="0">
                <a:latin typeface="Arial" pitchFamily="34" charset="0"/>
                <a:cs typeface="Arial" pitchFamily="34" charset="0"/>
              </a:rPr>
              <a:t>entre les délégations ; l’espace communal et l’espace non communal </a:t>
            </a:r>
          </a:p>
          <a:p>
            <a:pPr marL="609600" indent="-609600">
              <a:buNone/>
            </a:pPr>
            <a:r>
              <a:rPr lang="fr-FR" sz="2400" dirty="0" smtClean="0">
                <a:latin typeface="Arial" pitchFamily="34" charset="0"/>
                <a:cs typeface="Arial" pitchFamily="34" charset="0"/>
              </a:rPr>
              <a:t>l’urbain, suburbain et périurbain.</a:t>
            </a:r>
          </a:p>
          <a:p>
            <a:pPr marL="990600" lvl="1" indent="-533400">
              <a:lnSpc>
                <a:spcPct val="110000"/>
              </a:lnSpc>
              <a:buFont typeface="Wingdings" pitchFamily="2" charset="2"/>
              <a:buChar char="§"/>
            </a:pPr>
            <a:r>
              <a:rPr lang="fr-FR" sz="2100" b="1" dirty="0" smtClean="0">
                <a:solidFill>
                  <a:srgbClr val="A50021"/>
                </a:solidFill>
              </a:rPr>
              <a:t>65 quartiers communaux 16 non communaux</a:t>
            </a:r>
          </a:p>
          <a:p>
            <a:pPr marL="990600" lvl="1" indent="-533400">
              <a:lnSpc>
                <a:spcPct val="110000"/>
              </a:lnSpc>
              <a:buFont typeface="Wingdings" pitchFamily="2" charset="2"/>
              <a:buChar char="§"/>
            </a:pPr>
            <a:r>
              <a:rPr lang="fr-FR" sz="2100" b="1" dirty="0" smtClean="0">
                <a:solidFill>
                  <a:srgbClr val="A50021"/>
                </a:solidFill>
              </a:rPr>
              <a:t>64 urbains, 3 suburbains, 14 périurbains</a:t>
            </a:r>
          </a:p>
          <a:p>
            <a:pPr marL="990600" lvl="1" indent="-533400">
              <a:lnSpc>
                <a:spcPct val="110000"/>
              </a:lnSpc>
              <a:buFont typeface="Wingdings" pitchFamily="2" charset="2"/>
              <a:buChar char="§"/>
            </a:pPr>
            <a:r>
              <a:rPr lang="fr-FR" sz="2100" b="1" dirty="0" smtClean="0">
                <a:solidFill>
                  <a:srgbClr val="A50021"/>
                </a:solidFill>
              </a:rPr>
              <a:t>14 quartiers isolés, 67 sont groupés en 16 zones </a:t>
            </a:r>
          </a:p>
          <a:p>
            <a:pPr marL="990600" lvl="1" indent="-533400">
              <a:lnSpc>
                <a:spcPct val="115000"/>
              </a:lnSpc>
              <a:buNone/>
            </a:pPr>
            <a:endParaRPr lang="fr-FR" sz="2000" b="1" dirty="0" smtClean="0">
              <a:solidFill>
                <a:schemeClr val="accent2"/>
              </a:solidFill>
              <a:latin typeface="Trebuchet MS" pitchFamily="34" charset="0"/>
            </a:endParaRPr>
          </a:p>
          <a:p>
            <a:pPr marL="990600" lvl="1" indent="-533400">
              <a:lnSpc>
                <a:spcPct val="115000"/>
              </a:lnSpc>
              <a:buNone/>
            </a:pPr>
            <a:endParaRPr lang="fr-FR" sz="2000" b="1" dirty="0" smtClean="0">
              <a:solidFill>
                <a:schemeClr val="accent2"/>
              </a:solidFill>
              <a:latin typeface="Trebuchet MS" pitchFamily="34" charset="0"/>
            </a:endParaRPr>
          </a:p>
          <a:p>
            <a:pPr marL="990600" lvl="1" indent="-533400" eaLnBrk="1" hangingPunct="1">
              <a:lnSpc>
                <a:spcPct val="115000"/>
              </a:lnSpc>
              <a:buFontTx/>
              <a:buNone/>
            </a:pPr>
            <a:endParaRPr lang="fr-FR" sz="2000" b="1" dirty="0" smtClean="0">
              <a:solidFill>
                <a:schemeClr val="accent2"/>
              </a:solidFill>
            </a:endParaRPr>
          </a:p>
        </p:txBody>
      </p:sp>
      <p:sp>
        <p:nvSpPr>
          <p:cNvPr id="6"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1, Section 1- </a:t>
            </a:r>
            <a:r>
              <a:rPr lang="fr-FR" sz="2800" dirty="0" smtClean="0">
                <a:solidFill>
                  <a:srgbClr val="C00000"/>
                </a:solidFill>
                <a:latin typeface="+mj-lt"/>
                <a:ea typeface="+mj-ea"/>
                <a:cs typeface="+mj-cs"/>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24" name="Groupe 23"/>
          <p:cNvGrpSpPr/>
          <p:nvPr/>
        </p:nvGrpSpPr>
        <p:grpSpPr>
          <a:xfrm>
            <a:off x="0" y="6309320"/>
            <a:ext cx="9144000" cy="520216"/>
            <a:chOff x="0" y="6309320"/>
            <a:chExt cx="9144000" cy="520216"/>
          </a:xfrm>
        </p:grpSpPr>
        <p:pic>
          <p:nvPicPr>
            <p:cNvPr id="25"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6"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7"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8" name="Rectangle 27"/>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9"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30" name="Image 29"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
          <p:cNvPicPr>
            <a:picLocks noChangeAspect="1" noChangeArrowheads="1"/>
          </p:cNvPicPr>
          <p:nvPr/>
        </p:nvPicPr>
        <p:blipFill>
          <a:blip r:embed="rId2" cstate="print"/>
          <a:srcRect/>
          <a:stretch>
            <a:fillRect/>
          </a:stretch>
        </p:blipFill>
        <p:spPr bwMode="auto">
          <a:xfrm>
            <a:off x="928662" y="2486669"/>
            <a:ext cx="3500462" cy="3737051"/>
          </a:xfrm>
          <a:prstGeom prst="rect">
            <a:avLst/>
          </a:prstGeom>
          <a:noFill/>
          <a:ln w="9525">
            <a:noFill/>
            <a:miter lim="800000"/>
            <a:headEnd/>
            <a:tailEnd/>
          </a:ln>
        </p:spPr>
      </p:pic>
      <p:pic>
        <p:nvPicPr>
          <p:cNvPr id="3" name="Picture 3" descr="2"/>
          <p:cNvPicPr>
            <a:picLocks noChangeAspect="1" noChangeArrowheads="1"/>
          </p:cNvPicPr>
          <p:nvPr/>
        </p:nvPicPr>
        <p:blipFill>
          <a:blip r:embed="rId3" cstate="print"/>
          <a:srcRect/>
          <a:stretch>
            <a:fillRect/>
          </a:stretch>
        </p:blipFill>
        <p:spPr bwMode="auto">
          <a:xfrm>
            <a:off x="5303872" y="2491328"/>
            <a:ext cx="3340094" cy="3732392"/>
          </a:xfrm>
          <a:prstGeom prst="rect">
            <a:avLst/>
          </a:prstGeom>
          <a:noFill/>
          <a:ln w="9525">
            <a:noFill/>
            <a:miter lim="800000"/>
            <a:headEnd/>
            <a:tailEnd/>
          </a:ln>
        </p:spPr>
      </p:pic>
      <p:sp>
        <p:nvSpPr>
          <p:cNvPr id="4" name="Rectangle 2"/>
          <p:cNvSpPr>
            <a:spLocks noChangeArrowheads="1"/>
          </p:cNvSpPr>
          <p:nvPr/>
        </p:nvSpPr>
        <p:spPr bwMode="auto">
          <a:xfrm>
            <a:off x="714348" y="937308"/>
            <a:ext cx="3714776" cy="1357322"/>
          </a:xfrm>
          <a:prstGeom prst="rect">
            <a:avLst/>
          </a:prstGeom>
          <a:noFill/>
          <a:ln w="9525">
            <a:solidFill>
              <a:schemeClr val="accent2">
                <a:lumMod val="75000"/>
              </a:schemeClr>
            </a:solidFill>
            <a:miter lim="800000"/>
            <a:headEnd/>
            <a:tailEnd/>
          </a:ln>
        </p:spPr>
        <p:txBody>
          <a:bodyPr anchor="ctr"/>
          <a:lstStyle/>
          <a:p>
            <a:pPr algn="ctr"/>
            <a:r>
              <a:rPr lang="fr-FR" sz="2000" b="1" dirty="0">
                <a:solidFill>
                  <a:srgbClr val="A50021"/>
                </a:solidFill>
                <a:latin typeface="Trebuchet MS" pitchFamily="34" charset="0"/>
              </a:rPr>
              <a:t>Quartiers populaires/Grand Sfax délégations en 2009 (estimation</a:t>
            </a:r>
            <a:r>
              <a:rPr lang="fr-FR" sz="2200" b="1" dirty="0">
                <a:solidFill>
                  <a:srgbClr val="A50021"/>
                </a:solidFill>
                <a:latin typeface="Trebuchet MS" pitchFamily="34" charset="0"/>
              </a:rPr>
              <a:t>)</a:t>
            </a:r>
          </a:p>
        </p:txBody>
      </p:sp>
      <p:sp>
        <p:nvSpPr>
          <p:cNvPr id="5" name="Rectangle 2"/>
          <p:cNvSpPr>
            <a:spLocks noChangeArrowheads="1"/>
          </p:cNvSpPr>
          <p:nvPr/>
        </p:nvSpPr>
        <p:spPr bwMode="auto">
          <a:xfrm>
            <a:off x="5143504" y="933590"/>
            <a:ext cx="3714776" cy="1357322"/>
          </a:xfrm>
          <a:prstGeom prst="rect">
            <a:avLst/>
          </a:prstGeom>
          <a:noFill/>
          <a:ln w="9525">
            <a:solidFill>
              <a:schemeClr val="accent1">
                <a:lumMod val="50000"/>
              </a:schemeClr>
            </a:solidFill>
            <a:miter lim="800000"/>
            <a:headEnd/>
            <a:tailEnd/>
          </a:ln>
        </p:spPr>
        <p:txBody>
          <a:bodyPr anchor="ctr"/>
          <a:lstStyle/>
          <a:p>
            <a:pPr algn="ctr"/>
            <a:r>
              <a:rPr lang="fr-FR" sz="2000" b="1" dirty="0" smtClean="0">
                <a:solidFill>
                  <a:schemeClr val="accent1">
                    <a:lumMod val="75000"/>
                  </a:schemeClr>
                </a:solidFill>
                <a:latin typeface="Trebuchet MS" pitchFamily="34" charset="0"/>
              </a:rPr>
              <a:t>Quartiers populaires/Grand Sfax communal en 2009 (estimation)</a:t>
            </a:r>
            <a:endParaRPr lang="fr-FR" sz="2000" b="1" dirty="0">
              <a:solidFill>
                <a:schemeClr val="accent1">
                  <a:lumMod val="75000"/>
                </a:schemeClr>
              </a:solidFill>
              <a:latin typeface="Trebuchet MS" pitchFamily="34" charset="0"/>
            </a:endParaRPr>
          </a:p>
        </p:txBody>
      </p:sp>
      <p:cxnSp>
        <p:nvCxnSpPr>
          <p:cNvPr id="7" name="Connecteur droit 6"/>
          <p:cNvCxnSpPr/>
          <p:nvPr/>
        </p:nvCxnSpPr>
        <p:spPr>
          <a:xfrm rot="16200000" flipH="1">
            <a:off x="2107401" y="3643043"/>
            <a:ext cx="5286388" cy="7143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1, Section 1- </a:t>
            </a:r>
            <a:r>
              <a:rPr lang="fr-FR" sz="2800" dirty="0" smtClean="0">
                <a:solidFill>
                  <a:srgbClr val="C00000"/>
                </a:solidFill>
                <a:latin typeface="+mj-lt"/>
                <a:ea typeface="+mj-ea"/>
                <a:cs typeface="+mj-cs"/>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20" name="Groupe 19"/>
          <p:cNvGrpSpPr/>
          <p:nvPr/>
        </p:nvGrpSpPr>
        <p:grpSpPr>
          <a:xfrm>
            <a:off x="0" y="6309320"/>
            <a:ext cx="9144000" cy="520216"/>
            <a:chOff x="0" y="6309320"/>
            <a:chExt cx="9144000" cy="520216"/>
          </a:xfrm>
        </p:grpSpPr>
        <p:pic>
          <p:nvPicPr>
            <p:cNvPr id="21" name="6 Imagen" descr="ENPI CBC.gif"/>
            <p:cNvPicPr>
              <a:picLocks noChangeAspect="1" noChangeArrowheads="1"/>
            </p:cNvPicPr>
            <p:nvPr/>
          </p:nvPicPr>
          <p:blipFill>
            <a:blip r:embed="rId4" cstate="print">
              <a:lum contrast="4000"/>
            </a:blip>
            <a:srcRect/>
            <a:stretch>
              <a:fillRect/>
            </a:stretch>
          </p:blipFill>
          <p:spPr bwMode="auto">
            <a:xfrm>
              <a:off x="611913" y="6352864"/>
              <a:ext cx="1125864" cy="476672"/>
            </a:xfrm>
            <a:prstGeom prst="rect">
              <a:avLst/>
            </a:prstGeom>
            <a:noFill/>
            <a:ln>
              <a:noFill/>
            </a:ln>
          </p:spPr>
        </p:pic>
        <p:pic>
          <p:nvPicPr>
            <p:cNvPr id="22" name="0 Imagen" descr="EU Funded Programme.jpg"/>
            <p:cNvPicPr>
              <a:picLocks noChangeAspect="1" noChangeArrowheads="1"/>
            </p:cNvPicPr>
            <p:nvPr/>
          </p:nvPicPr>
          <p:blipFill>
            <a:blip r:embed="rId5" cstate="print">
              <a:lum contrast="4000"/>
            </a:blip>
            <a:srcRect/>
            <a:stretch>
              <a:fillRect/>
            </a:stretch>
          </p:blipFill>
          <p:spPr bwMode="auto">
            <a:xfrm>
              <a:off x="50104" y="6352864"/>
              <a:ext cx="511705" cy="476672"/>
            </a:xfrm>
            <a:prstGeom prst="rect">
              <a:avLst/>
            </a:prstGeom>
            <a:noFill/>
            <a:ln>
              <a:noFill/>
            </a:ln>
          </p:spPr>
        </p:pic>
        <p:pic>
          <p:nvPicPr>
            <p:cNvPr id="23" name="5 Imagen" descr="Medcités.jpg"/>
            <p:cNvPicPr>
              <a:picLocks noChangeAspect="1" noChangeArrowheads="1"/>
            </p:cNvPicPr>
            <p:nvPr/>
          </p:nvPicPr>
          <p:blipFill>
            <a:blip r:embed="rId6" cstate="print">
              <a:lum contrast="4000"/>
            </a:blip>
            <a:srcRect/>
            <a:stretch>
              <a:fillRect/>
            </a:stretch>
          </p:blipFill>
          <p:spPr bwMode="auto">
            <a:xfrm>
              <a:off x="7524329" y="6410436"/>
              <a:ext cx="1344781" cy="419100"/>
            </a:xfrm>
            <a:prstGeom prst="rect">
              <a:avLst/>
            </a:prstGeom>
            <a:noFill/>
            <a:ln>
              <a:noFill/>
            </a:ln>
          </p:spPr>
        </p:pic>
        <p:sp>
          <p:nvSpPr>
            <p:cNvPr id="24" name="Rectangle 23"/>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5"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6" name="Image 25" descr="C:\Users\mohamed\Desktop\Copie de sigle municipalité.bmp"/>
            <p:cNvPicPr/>
            <p:nvPr/>
          </p:nvPicPr>
          <p:blipFill>
            <a:blip r:embed="rId7"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940425" y="2565400"/>
            <a:ext cx="3203575" cy="1727200"/>
          </a:xfrm>
          <a:prstGeom prst="rect">
            <a:avLst/>
          </a:prstGeom>
          <a:noFill/>
          <a:ln w="9525">
            <a:noFill/>
            <a:miter lim="800000"/>
            <a:headEnd/>
            <a:tailEnd/>
          </a:ln>
        </p:spPr>
        <p:txBody>
          <a:bodyPr anchor="ctr"/>
          <a:lstStyle/>
          <a:p>
            <a:r>
              <a:rPr lang="fr-FR" b="1" dirty="0">
                <a:solidFill>
                  <a:schemeClr val="tx2"/>
                </a:solidFill>
                <a:latin typeface="Arial" pitchFamily="34" charset="0"/>
                <a:cs typeface="Arial" pitchFamily="34" charset="0"/>
              </a:rPr>
              <a:t> </a:t>
            </a:r>
            <a:r>
              <a:rPr lang="fr-FR" dirty="0">
                <a:solidFill>
                  <a:srgbClr val="A50021"/>
                </a:solidFill>
                <a:latin typeface="Arial" pitchFamily="34" charset="0"/>
                <a:cs typeface="Arial" pitchFamily="34" charset="0"/>
              </a:rPr>
              <a:t>Quartiers populaires et:</a:t>
            </a:r>
            <a:r>
              <a:rPr lang="fr-FR" dirty="0">
                <a:solidFill>
                  <a:schemeClr val="accent2"/>
                </a:solidFill>
                <a:latin typeface="Arial" pitchFamily="34" charset="0"/>
                <a:cs typeface="Arial" pitchFamily="34" charset="0"/>
              </a:rPr>
              <a:t/>
            </a:r>
            <a:br>
              <a:rPr lang="fr-FR" dirty="0">
                <a:solidFill>
                  <a:schemeClr val="accent2"/>
                </a:solidFill>
                <a:latin typeface="Arial" pitchFamily="34" charset="0"/>
                <a:cs typeface="Arial" pitchFamily="34" charset="0"/>
              </a:rPr>
            </a:br>
            <a:r>
              <a:rPr lang="fr-FR" dirty="0">
                <a:solidFill>
                  <a:schemeClr val="accent2"/>
                </a:solidFill>
                <a:latin typeface="Arial" pitchFamily="34" charset="0"/>
                <a:cs typeface="Arial" pitchFamily="34" charset="0"/>
              </a:rPr>
              <a:t>- risques et nuisances</a:t>
            </a:r>
            <a:br>
              <a:rPr lang="fr-FR" dirty="0">
                <a:solidFill>
                  <a:schemeClr val="accent2"/>
                </a:solidFill>
                <a:latin typeface="Arial" pitchFamily="34" charset="0"/>
                <a:cs typeface="Arial" pitchFamily="34" charset="0"/>
              </a:rPr>
            </a:br>
            <a:r>
              <a:rPr lang="fr-FR" dirty="0">
                <a:solidFill>
                  <a:schemeClr val="accent2"/>
                </a:solidFill>
                <a:latin typeface="Arial" pitchFamily="34" charset="0"/>
                <a:cs typeface="Arial" pitchFamily="34" charset="0"/>
              </a:rPr>
              <a:t>- proximité des grands projets d’aménagement</a:t>
            </a:r>
          </a:p>
        </p:txBody>
      </p:sp>
      <p:pic>
        <p:nvPicPr>
          <p:cNvPr id="30723" name="Picture 3" descr="Figure 10"/>
          <p:cNvPicPr>
            <a:picLocks noChangeAspect="1" noChangeArrowheads="1"/>
          </p:cNvPicPr>
          <p:nvPr/>
        </p:nvPicPr>
        <p:blipFill>
          <a:blip r:embed="rId2" cstate="print"/>
          <a:srcRect/>
          <a:stretch>
            <a:fillRect/>
          </a:stretch>
        </p:blipFill>
        <p:spPr bwMode="auto">
          <a:xfrm>
            <a:off x="1" y="1071546"/>
            <a:ext cx="4932040" cy="5237774"/>
          </a:xfrm>
          <a:prstGeom prst="rect">
            <a:avLst/>
          </a:prstGeom>
          <a:noFill/>
          <a:ln w="9525">
            <a:noFill/>
            <a:miter lim="800000"/>
            <a:headEnd/>
            <a:tailEnd/>
          </a:ln>
        </p:spPr>
      </p:pic>
      <p:sp>
        <p:nvSpPr>
          <p:cNvPr id="24"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1, Section 1- </a:t>
            </a:r>
            <a:r>
              <a:rPr lang="fr-FR" sz="2800" dirty="0" smtClean="0">
                <a:solidFill>
                  <a:srgbClr val="C00000"/>
                </a:solidFill>
                <a:latin typeface="+mj-lt"/>
                <a:ea typeface="+mj-ea"/>
                <a:cs typeface="+mj-cs"/>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25" name="Groupe 24"/>
          <p:cNvGrpSpPr/>
          <p:nvPr/>
        </p:nvGrpSpPr>
        <p:grpSpPr>
          <a:xfrm>
            <a:off x="0" y="6309320"/>
            <a:ext cx="9144000" cy="520216"/>
            <a:chOff x="0" y="6309320"/>
            <a:chExt cx="9144000" cy="520216"/>
          </a:xfrm>
        </p:grpSpPr>
        <p:pic>
          <p:nvPicPr>
            <p:cNvPr id="26"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27"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28"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29" name="Rectangle 28"/>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30"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31" name="Image 30"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162838" y="1598037"/>
            <a:ext cx="6357950" cy="4711283"/>
            <a:chOff x="0" y="0"/>
            <a:chExt cx="9144000" cy="6943725"/>
          </a:xfrm>
        </p:grpSpPr>
        <p:grpSp>
          <p:nvGrpSpPr>
            <p:cNvPr id="11" name="Groupe 10"/>
            <p:cNvGrpSpPr/>
            <p:nvPr/>
          </p:nvGrpSpPr>
          <p:grpSpPr>
            <a:xfrm>
              <a:off x="0" y="0"/>
              <a:ext cx="9144000" cy="6943725"/>
              <a:chOff x="0" y="0"/>
              <a:chExt cx="9144000" cy="6943725"/>
            </a:xfrm>
          </p:grpSpPr>
          <p:pic>
            <p:nvPicPr>
              <p:cNvPr id="32770" name="Picture 2" descr="P9260211"/>
              <p:cNvPicPr>
                <a:picLocks noChangeAspect="1" noChangeArrowheads="1"/>
              </p:cNvPicPr>
              <p:nvPr/>
            </p:nvPicPr>
            <p:blipFill>
              <a:blip r:embed="rId2" cstate="print"/>
              <a:srcRect t="13857"/>
              <a:stretch>
                <a:fillRect/>
              </a:stretch>
            </p:blipFill>
            <p:spPr bwMode="auto">
              <a:xfrm>
                <a:off x="0" y="2205038"/>
                <a:ext cx="2987675" cy="2155825"/>
              </a:xfrm>
              <a:prstGeom prst="rect">
                <a:avLst/>
              </a:prstGeom>
              <a:noFill/>
              <a:ln w="9525">
                <a:noFill/>
                <a:miter lim="800000"/>
                <a:headEnd/>
                <a:tailEnd/>
              </a:ln>
            </p:spPr>
          </p:pic>
          <p:pic>
            <p:nvPicPr>
              <p:cNvPr id="32771" name="Picture 3" descr="P9220334"/>
              <p:cNvPicPr>
                <a:picLocks noChangeAspect="1" noChangeArrowheads="1"/>
              </p:cNvPicPr>
              <p:nvPr/>
            </p:nvPicPr>
            <p:blipFill>
              <a:blip r:embed="rId3" cstate="print"/>
              <a:srcRect/>
              <a:stretch>
                <a:fillRect/>
              </a:stretch>
            </p:blipFill>
            <p:spPr bwMode="auto">
              <a:xfrm>
                <a:off x="3059113" y="2205038"/>
                <a:ext cx="3025775" cy="2160587"/>
              </a:xfrm>
              <a:prstGeom prst="rect">
                <a:avLst/>
              </a:prstGeom>
              <a:noFill/>
              <a:ln w="9525">
                <a:noFill/>
                <a:miter lim="800000"/>
                <a:headEnd/>
                <a:tailEnd/>
              </a:ln>
            </p:spPr>
          </p:pic>
          <p:pic>
            <p:nvPicPr>
              <p:cNvPr id="32772" name="Picture 4" descr="P8060288"/>
              <p:cNvPicPr>
                <a:picLocks noChangeAspect="1" noChangeArrowheads="1"/>
              </p:cNvPicPr>
              <p:nvPr/>
            </p:nvPicPr>
            <p:blipFill>
              <a:blip r:embed="rId4" cstate="print"/>
              <a:srcRect t="12263"/>
              <a:stretch>
                <a:fillRect/>
              </a:stretch>
            </p:blipFill>
            <p:spPr bwMode="auto">
              <a:xfrm>
                <a:off x="0" y="0"/>
                <a:ext cx="2987675" cy="2143125"/>
              </a:xfrm>
              <a:prstGeom prst="rect">
                <a:avLst/>
              </a:prstGeom>
              <a:noFill/>
              <a:ln w="9525">
                <a:noFill/>
                <a:miter lim="800000"/>
                <a:headEnd/>
                <a:tailEnd/>
              </a:ln>
            </p:spPr>
          </p:pic>
          <p:pic>
            <p:nvPicPr>
              <p:cNvPr id="32773" name="Picture 5" descr="PA130500"/>
              <p:cNvPicPr>
                <a:picLocks noChangeAspect="1" noChangeArrowheads="1"/>
              </p:cNvPicPr>
              <p:nvPr/>
            </p:nvPicPr>
            <p:blipFill>
              <a:blip r:embed="rId5" cstate="print"/>
              <a:srcRect/>
              <a:stretch>
                <a:fillRect/>
              </a:stretch>
            </p:blipFill>
            <p:spPr bwMode="auto">
              <a:xfrm>
                <a:off x="6156325" y="2205038"/>
                <a:ext cx="2987675" cy="2160587"/>
              </a:xfrm>
              <a:prstGeom prst="rect">
                <a:avLst/>
              </a:prstGeom>
              <a:noFill/>
              <a:ln w="9525">
                <a:noFill/>
                <a:miter lim="800000"/>
                <a:headEnd/>
                <a:tailEnd/>
              </a:ln>
            </p:spPr>
          </p:pic>
          <p:pic>
            <p:nvPicPr>
              <p:cNvPr id="32774" name="Picture 6" descr="P9250466"/>
              <p:cNvPicPr>
                <a:picLocks noChangeAspect="1" noChangeArrowheads="1"/>
              </p:cNvPicPr>
              <p:nvPr/>
            </p:nvPicPr>
            <p:blipFill>
              <a:blip r:embed="rId6" cstate="print"/>
              <a:srcRect/>
              <a:stretch>
                <a:fillRect/>
              </a:stretch>
            </p:blipFill>
            <p:spPr bwMode="auto">
              <a:xfrm>
                <a:off x="6156325" y="4437063"/>
                <a:ext cx="2987675" cy="2506662"/>
              </a:xfrm>
              <a:prstGeom prst="rect">
                <a:avLst/>
              </a:prstGeom>
              <a:noFill/>
              <a:ln w="9525">
                <a:noFill/>
                <a:miter lim="800000"/>
                <a:headEnd/>
                <a:tailEnd/>
              </a:ln>
            </p:spPr>
          </p:pic>
          <p:pic>
            <p:nvPicPr>
              <p:cNvPr id="32775" name="Picture 7" descr="P9260171"/>
              <p:cNvPicPr>
                <a:picLocks noChangeAspect="1" noChangeArrowheads="1"/>
              </p:cNvPicPr>
              <p:nvPr/>
            </p:nvPicPr>
            <p:blipFill>
              <a:blip r:embed="rId7" cstate="print"/>
              <a:srcRect/>
              <a:stretch>
                <a:fillRect/>
              </a:stretch>
            </p:blipFill>
            <p:spPr bwMode="auto">
              <a:xfrm>
                <a:off x="0" y="4437063"/>
                <a:ext cx="2987675" cy="2503487"/>
              </a:xfrm>
              <a:prstGeom prst="rect">
                <a:avLst/>
              </a:prstGeom>
              <a:noFill/>
              <a:ln w="9525">
                <a:noFill/>
                <a:miter lim="800000"/>
                <a:headEnd/>
                <a:tailEnd/>
              </a:ln>
            </p:spPr>
          </p:pic>
          <p:pic>
            <p:nvPicPr>
              <p:cNvPr id="32776" name="Picture 8" descr="PA020273"/>
              <p:cNvPicPr>
                <a:picLocks noChangeAspect="1" noChangeArrowheads="1"/>
              </p:cNvPicPr>
              <p:nvPr/>
            </p:nvPicPr>
            <p:blipFill>
              <a:blip r:embed="rId8" cstate="print"/>
              <a:srcRect/>
              <a:stretch>
                <a:fillRect/>
              </a:stretch>
            </p:blipFill>
            <p:spPr bwMode="auto">
              <a:xfrm>
                <a:off x="3059113" y="4437063"/>
                <a:ext cx="3025775" cy="2420937"/>
              </a:xfrm>
              <a:prstGeom prst="rect">
                <a:avLst/>
              </a:prstGeom>
              <a:noFill/>
              <a:ln w="9525">
                <a:noFill/>
                <a:miter lim="800000"/>
                <a:headEnd/>
                <a:tailEnd/>
              </a:ln>
            </p:spPr>
          </p:pic>
          <p:pic>
            <p:nvPicPr>
              <p:cNvPr id="32777" name="Picture 9" descr="P8090256"/>
              <p:cNvPicPr>
                <a:picLocks noChangeAspect="1" noChangeArrowheads="1"/>
              </p:cNvPicPr>
              <p:nvPr/>
            </p:nvPicPr>
            <p:blipFill>
              <a:blip r:embed="rId9" cstate="print"/>
              <a:srcRect/>
              <a:stretch>
                <a:fillRect/>
              </a:stretch>
            </p:blipFill>
            <p:spPr bwMode="auto">
              <a:xfrm>
                <a:off x="3059113" y="0"/>
                <a:ext cx="3025775" cy="2133600"/>
              </a:xfrm>
              <a:prstGeom prst="rect">
                <a:avLst/>
              </a:prstGeom>
              <a:noFill/>
              <a:ln w="9525">
                <a:noFill/>
                <a:miter lim="800000"/>
                <a:headEnd/>
                <a:tailEnd/>
              </a:ln>
            </p:spPr>
          </p:pic>
        </p:grpSp>
        <p:pic>
          <p:nvPicPr>
            <p:cNvPr id="32778" name="Picture 10" descr="PA080320"/>
            <p:cNvPicPr>
              <a:picLocks noChangeAspect="1" noChangeArrowheads="1"/>
            </p:cNvPicPr>
            <p:nvPr/>
          </p:nvPicPr>
          <p:blipFill>
            <a:blip r:embed="rId10" cstate="print"/>
            <a:srcRect/>
            <a:stretch>
              <a:fillRect/>
            </a:stretch>
          </p:blipFill>
          <p:spPr bwMode="auto">
            <a:xfrm>
              <a:off x="6156325" y="0"/>
              <a:ext cx="2987675" cy="2133600"/>
            </a:xfrm>
            <a:prstGeom prst="rect">
              <a:avLst/>
            </a:prstGeom>
            <a:noFill/>
            <a:ln w="9525">
              <a:noFill/>
              <a:miter lim="800000"/>
              <a:headEnd/>
              <a:tailEnd/>
            </a:ln>
          </p:spPr>
        </p:pic>
      </p:grpSp>
      <p:sp>
        <p:nvSpPr>
          <p:cNvPr id="14" name="Rectangle 2"/>
          <p:cNvSpPr txBox="1">
            <a:spLocks noChangeArrowheads="1"/>
          </p:cNvSpPr>
          <p:nvPr/>
        </p:nvSpPr>
        <p:spPr>
          <a:xfrm>
            <a:off x="6540510" y="2276872"/>
            <a:ext cx="2603490" cy="3009516"/>
          </a:xfrm>
          <a:prstGeom prst="rect">
            <a:avLst/>
          </a:prstGeom>
        </p:spPr>
        <p:txBody>
          <a:bodyPr>
            <a:normAutofit/>
          </a:bodyPr>
          <a:lstStyle/>
          <a:p>
            <a:pPr marL="0" marR="0" lvl="0" indent="0" defTabSz="914400" rtl="0" eaLnBrk="1" fontAlgn="auto" latinLnBrk="0" hangingPunct="1">
              <a:lnSpc>
                <a:spcPct val="115000"/>
              </a:lnSpc>
              <a:spcBef>
                <a:spcPct val="0"/>
              </a:spcBef>
              <a:spcAft>
                <a:spcPts val="0"/>
              </a:spcAft>
              <a:buClrTx/>
              <a:buSzTx/>
              <a:buFontTx/>
              <a:buNone/>
              <a:tabLst/>
              <a:defRPr/>
            </a:pPr>
            <a:r>
              <a:rPr lang="fr-FR" dirty="0" smtClean="0">
                <a:solidFill>
                  <a:schemeClr val="accent2"/>
                </a:solidFill>
                <a:latin typeface="Arial" pitchFamily="34" charset="0"/>
                <a:cs typeface="Arial" pitchFamily="34" charset="0"/>
              </a:rPr>
              <a:t>Un paysage </a:t>
            </a:r>
          </a:p>
          <a:p>
            <a:pPr marL="0" marR="0" lvl="0" indent="0" defTabSz="914400" rtl="0" eaLnBrk="1" fontAlgn="auto" latinLnBrk="0" hangingPunct="1">
              <a:lnSpc>
                <a:spcPct val="115000"/>
              </a:lnSpc>
              <a:spcBef>
                <a:spcPct val="0"/>
              </a:spcBef>
              <a:spcAft>
                <a:spcPts val="0"/>
              </a:spcAft>
              <a:buClrTx/>
              <a:buSzTx/>
              <a:buFontTx/>
              <a:buNone/>
              <a:tabLst/>
              <a:defRPr/>
            </a:pPr>
            <a:r>
              <a:rPr lang="fr-FR" dirty="0" smtClean="0">
                <a:solidFill>
                  <a:schemeClr val="accent2"/>
                </a:solidFill>
                <a:latin typeface="Arial" pitchFamily="34" charset="0"/>
                <a:cs typeface="Arial" pitchFamily="34" charset="0"/>
              </a:rPr>
              <a:t>inachevé et en structuration permanente, très souvent encombré, paupérisé, et chaotique.</a:t>
            </a:r>
          </a:p>
        </p:txBody>
      </p:sp>
      <p:sp>
        <p:nvSpPr>
          <p:cNvPr id="34"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1, Section 1- </a:t>
            </a:r>
            <a:r>
              <a:rPr lang="fr-FR" sz="2800" dirty="0" smtClean="0">
                <a:solidFill>
                  <a:srgbClr val="C00000"/>
                </a:solidFill>
                <a:latin typeface="+mj-lt"/>
                <a:ea typeface="+mj-ea"/>
                <a:cs typeface="+mj-cs"/>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35" name="Groupe 34"/>
          <p:cNvGrpSpPr/>
          <p:nvPr/>
        </p:nvGrpSpPr>
        <p:grpSpPr>
          <a:xfrm>
            <a:off x="0" y="6309320"/>
            <a:ext cx="9144000" cy="520216"/>
            <a:chOff x="0" y="6309320"/>
            <a:chExt cx="9144000" cy="520216"/>
          </a:xfrm>
        </p:grpSpPr>
        <p:pic>
          <p:nvPicPr>
            <p:cNvPr id="36" name="6 Imagen" descr="ENPI CBC.gif"/>
            <p:cNvPicPr>
              <a:picLocks noChangeAspect="1" noChangeArrowheads="1"/>
            </p:cNvPicPr>
            <p:nvPr/>
          </p:nvPicPr>
          <p:blipFill>
            <a:blip r:embed="rId11" cstate="print">
              <a:lum contrast="4000"/>
            </a:blip>
            <a:srcRect/>
            <a:stretch>
              <a:fillRect/>
            </a:stretch>
          </p:blipFill>
          <p:spPr bwMode="auto">
            <a:xfrm>
              <a:off x="611913" y="6352864"/>
              <a:ext cx="1125864" cy="476672"/>
            </a:xfrm>
            <a:prstGeom prst="rect">
              <a:avLst/>
            </a:prstGeom>
            <a:noFill/>
            <a:ln>
              <a:noFill/>
            </a:ln>
          </p:spPr>
        </p:pic>
        <p:pic>
          <p:nvPicPr>
            <p:cNvPr id="37" name="0 Imagen" descr="EU Funded Programme.jpg"/>
            <p:cNvPicPr>
              <a:picLocks noChangeAspect="1" noChangeArrowheads="1"/>
            </p:cNvPicPr>
            <p:nvPr/>
          </p:nvPicPr>
          <p:blipFill>
            <a:blip r:embed="rId12" cstate="print">
              <a:lum contrast="4000"/>
            </a:blip>
            <a:srcRect/>
            <a:stretch>
              <a:fillRect/>
            </a:stretch>
          </p:blipFill>
          <p:spPr bwMode="auto">
            <a:xfrm>
              <a:off x="50104" y="6352864"/>
              <a:ext cx="511705" cy="476672"/>
            </a:xfrm>
            <a:prstGeom prst="rect">
              <a:avLst/>
            </a:prstGeom>
            <a:noFill/>
            <a:ln>
              <a:noFill/>
            </a:ln>
          </p:spPr>
        </p:pic>
        <p:pic>
          <p:nvPicPr>
            <p:cNvPr id="38" name="5 Imagen" descr="Medcités.jpg"/>
            <p:cNvPicPr>
              <a:picLocks noChangeAspect="1" noChangeArrowheads="1"/>
            </p:cNvPicPr>
            <p:nvPr/>
          </p:nvPicPr>
          <p:blipFill>
            <a:blip r:embed="rId13" cstate="print">
              <a:lum contrast="4000"/>
            </a:blip>
            <a:srcRect/>
            <a:stretch>
              <a:fillRect/>
            </a:stretch>
          </p:blipFill>
          <p:spPr bwMode="auto">
            <a:xfrm>
              <a:off x="7524329" y="6410436"/>
              <a:ext cx="1344781" cy="419100"/>
            </a:xfrm>
            <a:prstGeom prst="rect">
              <a:avLst/>
            </a:prstGeom>
            <a:noFill/>
            <a:ln>
              <a:noFill/>
            </a:ln>
          </p:spPr>
        </p:pic>
        <p:sp>
          <p:nvSpPr>
            <p:cNvPr id="39" name="Rectangle 38"/>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40"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41" name="Image 40" descr="C:\Users\mohamed\Desktop\Copie de sigle municipalité.bmp"/>
            <p:cNvPicPr/>
            <p:nvPr/>
          </p:nvPicPr>
          <p:blipFill>
            <a:blip r:embed="rId14"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8"/>
          <p:cNvGraphicFramePr>
            <a:graphicFrameLocks noGrp="1"/>
          </p:cNvGraphicFramePr>
          <p:nvPr/>
        </p:nvGraphicFramePr>
        <p:xfrm>
          <a:off x="251520" y="1124744"/>
          <a:ext cx="8568630" cy="5453065"/>
        </p:xfrm>
        <a:graphic>
          <a:graphicData uri="http://schemas.openxmlformats.org/drawingml/2006/table">
            <a:tbl>
              <a:tblPr/>
              <a:tblGrid>
                <a:gridCol w="8568630"/>
              </a:tblGrid>
              <a:tr h="311150">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txBody>
                  <a:tcPr marL="18000" marR="90000" marT="0" marB="46800" horzOverflow="overflow">
                    <a:lnL>
                      <a:noFill/>
                    </a:lnL>
                    <a:lnR>
                      <a:noFill/>
                    </a:lnR>
                    <a:lnT>
                      <a:noFill/>
                    </a:lnT>
                    <a:lnB>
                      <a:noFill/>
                    </a:lnB>
                    <a:lnTlToBr>
                      <a:noFill/>
                    </a:lnTlToBr>
                    <a:lnBlToTr>
                      <a:noFill/>
                    </a:lnBlToTr>
                    <a:noFill/>
                  </a:tcPr>
                </a:tc>
              </a:tr>
              <a:tr h="412750">
                <a:tc>
                  <a:txBody>
                    <a:bodyPr/>
                    <a:lstStyle/>
                    <a:p>
                      <a:pPr marL="342900" marR="0" lvl="0" indent="-342900" algn="justLow" defTabSz="914400" rtl="0" eaLnBrk="1" fontAlgn="base" latinLnBrk="0" hangingPunct="1">
                        <a:lnSpc>
                          <a:spcPct val="110000"/>
                        </a:lnSpc>
                        <a:spcBef>
                          <a:spcPct val="0"/>
                        </a:spcBef>
                        <a:spcAft>
                          <a:spcPct val="0"/>
                        </a:spcAft>
                        <a:buClrTx/>
                        <a:buSzTx/>
                        <a:buFont typeface="Courier New" pitchFamily="49" charset="0"/>
                        <a:buChar char="o"/>
                        <a:tabLst/>
                      </a:pPr>
                      <a:r>
                        <a:rPr kumimoji="0" lang="fr-FR" sz="2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Critères d’exclusion</a:t>
                      </a:r>
                      <a:endParaRPr kumimoji="0" lang="fr-FR" sz="20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18000" marR="90000" marT="0" marB="46800" horzOverflow="overflow">
                    <a:lnL>
                      <a:noFill/>
                    </a:lnL>
                    <a:lnR>
                      <a:noFill/>
                    </a:lnR>
                    <a:lnT>
                      <a:noFill/>
                    </a:lnT>
                    <a:lnB>
                      <a:noFill/>
                    </a:lnB>
                    <a:lnTlToBr>
                      <a:noFill/>
                    </a:lnTlToBr>
                    <a:lnBlToTr>
                      <a:noFill/>
                    </a:lnBlToTr>
                    <a:noFill/>
                  </a:tcPr>
                </a:tc>
              </a:tr>
              <a:tr h="2178052">
                <a:tc>
                  <a:txBody>
                    <a:bodyPr/>
                    <a:lstStyle/>
                    <a:p>
                      <a:pPr marL="806450" marR="0" lvl="0" indent="-342900" algn="justLow" defTabSz="914400" rtl="0" eaLnBrk="1" fontAlgn="base" latinLnBrk="0" hangingPunct="1">
                        <a:lnSpc>
                          <a:spcPct val="110000"/>
                        </a:lnSpc>
                        <a:spcBef>
                          <a:spcPct val="0"/>
                        </a:spcBef>
                        <a:spcAft>
                          <a:spcPct val="0"/>
                        </a:spcAft>
                        <a:buClrTx/>
                        <a:buSzTx/>
                        <a:buFont typeface="Wingdings" pitchFamily="2" charset="2"/>
                        <a:buChar char=""/>
                        <a:tabLst/>
                      </a:pPr>
                      <a:r>
                        <a:rPr kumimoji="0" lang="fr-FR"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Sont exclus les quartiers ayant bénéficiés d’une grande opération de réhabilitation (Type présidentiel), opération achevée ou en cours.</a:t>
                      </a:r>
                    </a:p>
                    <a:p>
                      <a:pPr marL="806450" marR="0" lvl="0" indent="-342900" algn="justLow" defTabSz="914400" rtl="0" eaLnBrk="1" fontAlgn="base" latinLnBrk="0" hangingPunct="1">
                        <a:lnSpc>
                          <a:spcPct val="110000"/>
                        </a:lnSpc>
                        <a:spcBef>
                          <a:spcPct val="0"/>
                        </a:spcBef>
                        <a:spcAft>
                          <a:spcPct val="0"/>
                        </a:spcAft>
                        <a:buClrTx/>
                        <a:buSzTx/>
                        <a:buFont typeface="Wingdings" pitchFamily="2" charset="2"/>
                        <a:buChar char=""/>
                        <a:tabLst/>
                      </a:pPr>
                      <a:r>
                        <a:rPr kumimoji="0" lang="fr-FR"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Sont exclus les quartiers ayant une superficie inférieure à 2 ha.</a:t>
                      </a:r>
                    </a:p>
                    <a:p>
                      <a:pPr marL="806450" marR="0" lvl="0" indent="-342900" algn="justLow" defTabSz="914400" rtl="0" eaLnBrk="1" fontAlgn="base" latinLnBrk="0" hangingPunct="1">
                        <a:lnSpc>
                          <a:spcPct val="105000"/>
                        </a:lnSpc>
                        <a:spcBef>
                          <a:spcPct val="0"/>
                        </a:spcBef>
                        <a:spcAft>
                          <a:spcPct val="0"/>
                        </a:spcAft>
                        <a:buClrTx/>
                        <a:buSzTx/>
                        <a:buFont typeface="Wingdings" pitchFamily="2" charset="2"/>
                        <a:buChar char=""/>
                        <a:tabLst/>
                      </a:pPr>
                      <a:r>
                        <a:rPr kumimoji="0" lang="fr-FR"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Sont exclus les quartiers ayant une densité logement/ha inférieure à 25.</a:t>
                      </a:r>
                    </a:p>
                    <a:p>
                      <a:pPr marL="806450" marR="0" lvl="0" indent="-342900" algn="justLow" defTabSz="914400" rtl="0" eaLnBrk="1" fontAlgn="base" latinLnBrk="0" hangingPunct="1">
                        <a:lnSpc>
                          <a:spcPct val="105000"/>
                        </a:lnSpc>
                        <a:spcBef>
                          <a:spcPct val="0"/>
                        </a:spcBef>
                        <a:spcAft>
                          <a:spcPct val="0"/>
                        </a:spcAft>
                        <a:buClrTx/>
                        <a:buSzTx/>
                        <a:buFont typeface="Wingdings" pitchFamily="2" charset="2"/>
                        <a:buChar char=""/>
                        <a:tabLst/>
                      </a:pPr>
                      <a:r>
                        <a:rPr kumimoji="0" lang="fr-FR"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Sont exclus les quartiers ayant un programme de grande opération de réhabilitation pour 2012/2013.</a:t>
                      </a:r>
                    </a:p>
                  </a:txBody>
                  <a:tcPr marL="18000" marR="90000" marT="0" marB="46800" horzOverflow="overflow">
                    <a:lnL>
                      <a:noFill/>
                    </a:lnL>
                    <a:lnR>
                      <a:noFill/>
                    </a:lnR>
                    <a:lnT>
                      <a:noFill/>
                    </a:lnT>
                    <a:lnB>
                      <a:noFill/>
                    </a:lnB>
                    <a:lnTlToBr>
                      <a:noFill/>
                    </a:lnTlToBr>
                    <a:lnBlToTr>
                      <a:noFill/>
                    </a:lnBlToTr>
                    <a:noFill/>
                  </a:tcPr>
                </a:tc>
              </a:tr>
              <a:tr h="414338">
                <a:tc>
                  <a:txBody>
                    <a:bodyPr/>
                    <a:lstStyle/>
                    <a:p>
                      <a:pPr marL="342900" marR="0" lvl="0" indent="-342900" algn="justLow" defTabSz="914400" rtl="0" eaLnBrk="1" fontAlgn="base" latinLnBrk="0" hangingPunct="1">
                        <a:lnSpc>
                          <a:spcPct val="110000"/>
                        </a:lnSpc>
                        <a:spcBef>
                          <a:spcPct val="0"/>
                        </a:spcBef>
                        <a:spcAft>
                          <a:spcPct val="0"/>
                        </a:spcAft>
                        <a:buClrTx/>
                        <a:buSzTx/>
                        <a:buFont typeface="Courier New" pitchFamily="49" charset="0"/>
                        <a:buChar char="o"/>
                        <a:tabLst/>
                      </a:pPr>
                      <a:r>
                        <a:rPr kumimoji="0" lang="fr-FR" sz="20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Critère d’éligibilité</a:t>
                      </a:r>
                    </a:p>
                  </a:txBody>
                  <a:tcPr marL="18000" marR="90000" marT="0" marB="46800" horzOverflow="overflow">
                    <a:lnL>
                      <a:noFill/>
                    </a:lnL>
                    <a:lnR>
                      <a:noFill/>
                    </a:lnR>
                    <a:lnT>
                      <a:noFill/>
                    </a:lnT>
                    <a:lnB>
                      <a:noFill/>
                    </a:lnB>
                    <a:lnTlToBr>
                      <a:noFill/>
                    </a:lnTlToBr>
                    <a:lnBlToTr>
                      <a:noFill/>
                    </a:lnBlToTr>
                    <a:noFill/>
                  </a:tcPr>
                </a:tc>
              </a:tr>
              <a:tr h="654050">
                <a:tc>
                  <a:txBody>
                    <a:bodyPr/>
                    <a:lstStyle/>
                    <a:p>
                      <a:pPr marL="806450" marR="0" lvl="0" indent="-342900" algn="justLow" defTabSz="914400" rtl="0" eaLnBrk="1" fontAlgn="base" latinLnBrk="0" hangingPunct="1">
                        <a:lnSpc>
                          <a:spcPct val="110000"/>
                        </a:lnSpc>
                        <a:spcBef>
                          <a:spcPct val="0"/>
                        </a:spcBef>
                        <a:spcAft>
                          <a:spcPct val="0"/>
                        </a:spcAft>
                        <a:buClrTx/>
                        <a:buSzTx/>
                        <a:buFont typeface="Wingdings" pitchFamily="2" charset="2"/>
                        <a:buChar char=""/>
                        <a:tabLst/>
                      </a:pPr>
                      <a:r>
                        <a:rPr kumimoji="0" lang="fr-FR" sz="1800" b="0"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Sont retenus les quartiers souffrant d’un risque ou d’une nuisance</a:t>
                      </a:r>
                    </a:p>
                  </a:txBody>
                  <a:tcPr marL="18000" marR="90000" marT="0" marB="46800" horzOverflow="overflow">
                    <a:lnL>
                      <a:noFill/>
                    </a:lnL>
                    <a:lnR>
                      <a:noFill/>
                    </a:lnR>
                    <a:lnT>
                      <a:noFill/>
                    </a:lnT>
                    <a:lnB>
                      <a:noFill/>
                    </a:lnB>
                    <a:lnTlToBr>
                      <a:noFill/>
                    </a:lnTlToBr>
                    <a:lnBlToTr>
                      <a:noFill/>
                    </a:lnBlToTr>
                    <a:noFill/>
                  </a:tcPr>
                </a:tc>
              </a:tr>
              <a:tr h="412750">
                <a:tc>
                  <a:txBody>
                    <a:bodyPr/>
                    <a:lstStyle/>
                    <a:p>
                      <a:pPr marL="342900" marR="0" lvl="0" indent="-342900" algn="justLow" defTabSz="914400" rtl="0" eaLnBrk="1" fontAlgn="base" latinLnBrk="0" hangingPunct="1">
                        <a:lnSpc>
                          <a:spcPct val="110000"/>
                        </a:lnSpc>
                        <a:spcBef>
                          <a:spcPct val="0"/>
                        </a:spcBef>
                        <a:spcAft>
                          <a:spcPct val="0"/>
                        </a:spcAft>
                        <a:buClrTx/>
                        <a:buSzTx/>
                        <a:buFont typeface="Courier New" pitchFamily="49" charset="0"/>
                        <a:buChar char="o"/>
                        <a:tabLst/>
                      </a:pPr>
                      <a:r>
                        <a:rPr kumimoji="0" lang="fr-FR" sz="20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Critère de classement</a:t>
                      </a:r>
                    </a:p>
                  </a:txBody>
                  <a:tcPr marL="18000" marR="90000" marT="0" marB="46800" horzOverflow="overflow">
                    <a:lnL>
                      <a:noFill/>
                    </a:lnL>
                    <a:lnR>
                      <a:noFill/>
                    </a:lnR>
                    <a:lnT>
                      <a:noFill/>
                    </a:lnT>
                    <a:lnB>
                      <a:noFill/>
                    </a:lnB>
                    <a:lnTlToBr>
                      <a:noFill/>
                    </a:lnTlToBr>
                    <a:lnBlToTr>
                      <a:noFill/>
                    </a:lnBlToTr>
                    <a:noFill/>
                  </a:tcPr>
                </a:tc>
              </a:tr>
              <a:tr h="1069975">
                <a:tc>
                  <a:txBody>
                    <a:bodyPr/>
                    <a:lstStyle/>
                    <a:p>
                      <a:pPr marL="806450" marR="0" lvl="0" indent="-342900" algn="justLow" defTabSz="914400" rtl="0" eaLnBrk="1" fontAlgn="base" latinLnBrk="0" hangingPunct="1">
                        <a:lnSpc>
                          <a:spcPct val="110000"/>
                        </a:lnSpc>
                        <a:spcBef>
                          <a:spcPct val="0"/>
                        </a:spcBef>
                        <a:spcAft>
                          <a:spcPct val="0"/>
                        </a:spcAft>
                        <a:buClrTx/>
                        <a:buSzTx/>
                        <a:buFont typeface="Wingdings" pitchFamily="2" charset="2"/>
                        <a:buChar char=""/>
                        <a:tabLst/>
                      </a:pPr>
                      <a:r>
                        <a:rPr kumimoji="0" lang="fr-FR" sz="1800" b="0"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Sont retenus, les 10 premiers quartiers obtenus d’une liste de classement acquise à partir d’une requête basée sur l’importance de la superficie.</a:t>
                      </a:r>
                    </a:p>
                  </a:txBody>
                  <a:tcPr marL="18000" marR="90000" marT="0" marB="46800" horzOverflow="overflow">
                    <a:lnL>
                      <a:noFill/>
                    </a:lnL>
                    <a:lnR>
                      <a:noFill/>
                    </a:lnR>
                    <a:lnT>
                      <a:noFill/>
                    </a:lnT>
                    <a:lnB>
                      <a:noFill/>
                    </a:lnB>
                    <a:lnTlToBr>
                      <a:noFill/>
                    </a:lnTlToBr>
                    <a:lnBlToTr>
                      <a:noFill/>
                    </a:lnBlToTr>
                    <a:noFill/>
                  </a:tcPr>
                </a:tc>
              </a:tr>
            </a:tbl>
          </a:graphicData>
        </a:graphic>
      </p:graphicFrame>
      <p:sp>
        <p:nvSpPr>
          <p:cNvPr id="17"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1, Section 2- </a:t>
            </a:r>
            <a:r>
              <a:rPr lang="fr-FR" sz="2800" dirty="0" smtClean="0">
                <a:solidFill>
                  <a:srgbClr val="C00000"/>
                </a:solidFill>
                <a:latin typeface="+mj-lt"/>
                <a:ea typeface="+mj-ea"/>
                <a:cs typeface="+mj-cs"/>
              </a:rPr>
              <a:t>Choix des dix quartiers prioritaires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8" name="Groupe 17"/>
          <p:cNvGrpSpPr/>
          <p:nvPr/>
        </p:nvGrpSpPr>
        <p:grpSpPr>
          <a:xfrm>
            <a:off x="0" y="6309320"/>
            <a:ext cx="9144000" cy="520216"/>
            <a:chOff x="0" y="6309320"/>
            <a:chExt cx="9144000" cy="520216"/>
          </a:xfrm>
        </p:grpSpPr>
        <p:pic>
          <p:nvPicPr>
            <p:cNvPr id="19"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0"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1"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2" name="Rectangle 21"/>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3"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4" name="Image 23"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651500" y="2349500"/>
            <a:ext cx="3106738" cy="1143000"/>
          </a:xfrm>
        </p:spPr>
        <p:txBody>
          <a:bodyPr/>
          <a:lstStyle/>
          <a:p>
            <a:pPr eaLnBrk="1" hangingPunct="1"/>
            <a:r>
              <a:rPr lang="fr-FR" sz="1800" b="1" dirty="0" smtClean="0">
                <a:solidFill>
                  <a:srgbClr val="A50021"/>
                </a:solidFill>
              </a:rPr>
              <a:t>Les 10 quartiers</a:t>
            </a:r>
            <a:br>
              <a:rPr lang="fr-FR" sz="1800" b="1" dirty="0" smtClean="0">
                <a:solidFill>
                  <a:srgbClr val="A50021"/>
                </a:solidFill>
              </a:rPr>
            </a:br>
            <a:r>
              <a:rPr lang="fr-FR" sz="1800" b="1" dirty="0" smtClean="0">
                <a:solidFill>
                  <a:srgbClr val="A50021"/>
                </a:solidFill>
              </a:rPr>
              <a:t>retenus</a:t>
            </a:r>
            <a:endParaRPr lang="fr-FR" sz="2800" dirty="0" smtClean="0">
              <a:latin typeface="Trebuchet MS" pitchFamily="34" charset="0"/>
            </a:endParaRPr>
          </a:p>
        </p:txBody>
      </p:sp>
      <p:pic>
        <p:nvPicPr>
          <p:cNvPr id="36867" name="Picture 3" descr="Figure 15"/>
          <p:cNvPicPr>
            <a:picLocks noChangeAspect="1" noChangeArrowheads="1"/>
          </p:cNvPicPr>
          <p:nvPr/>
        </p:nvPicPr>
        <p:blipFill>
          <a:blip r:embed="rId2" cstate="print"/>
          <a:srcRect/>
          <a:stretch>
            <a:fillRect/>
          </a:stretch>
        </p:blipFill>
        <p:spPr bwMode="auto">
          <a:xfrm>
            <a:off x="0" y="0"/>
            <a:ext cx="5594350" cy="6858000"/>
          </a:xfrm>
          <a:prstGeom prst="rect">
            <a:avLst/>
          </a:prstGeom>
          <a:noFill/>
          <a:ln w="9525">
            <a:noFill/>
            <a:miter lim="800000"/>
            <a:headEnd/>
            <a:tailEnd/>
          </a:ln>
        </p:spPr>
      </p:pic>
      <p:sp>
        <p:nvSpPr>
          <p:cNvPr id="62468" name="AutoShape 4"/>
          <p:cNvSpPr>
            <a:spLocks noChangeArrowheads="1"/>
          </p:cNvSpPr>
          <p:nvPr/>
        </p:nvSpPr>
        <p:spPr bwMode="auto">
          <a:xfrm>
            <a:off x="2227263" y="3009900"/>
            <a:ext cx="71437" cy="144463"/>
          </a:xfrm>
          <a:prstGeom prst="downArrow">
            <a:avLst>
              <a:gd name="adj1" fmla="val 50000"/>
              <a:gd name="adj2" fmla="val 50556"/>
            </a:avLst>
          </a:prstGeom>
          <a:solidFill>
            <a:srgbClr val="FF0000"/>
          </a:solidFill>
          <a:ln w="9525">
            <a:solidFill>
              <a:srgbClr val="FF0000"/>
            </a:solidFill>
            <a:miter lim="800000"/>
            <a:headEnd/>
            <a:tailEnd/>
          </a:ln>
        </p:spPr>
        <p:txBody>
          <a:bodyPr wrap="none" anchor="ctr"/>
          <a:lstStyle/>
          <a:p>
            <a:endParaRPr lang="fr-FR"/>
          </a:p>
        </p:txBody>
      </p:sp>
      <p:sp>
        <p:nvSpPr>
          <p:cNvPr id="62469" name="AutoShape 5"/>
          <p:cNvSpPr>
            <a:spLocks noChangeArrowheads="1"/>
          </p:cNvSpPr>
          <p:nvPr/>
        </p:nvSpPr>
        <p:spPr bwMode="auto">
          <a:xfrm>
            <a:off x="3689350" y="3763963"/>
            <a:ext cx="71438" cy="144462"/>
          </a:xfrm>
          <a:prstGeom prst="downArrow">
            <a:avLst>
              <a:gd name="adj1" fmla="val 50000"/>
              <a:gd name="adj2" fmla="val 50555"/>
            </a:avLst>
          </a:prstGeom>
          <a:solidFill>
            <a:srgbClr val="FF0000"/>
          </a:solidFill>
          <a:ln w="9525">
            <a:solidFill>
              <a:srgbClr val="FF0000"/>
            </a:solidFill>
            <a:miter lim="800000"/>
            <a:headEnd/>
            <a:tailEnd/>
          </a:ln>
        </p:spPr>
        <p:txBody>
          <a:bodyPr wrap="none" anchor="ctr"/>
          <a:lstStyle/>
          <a:p>
            <a:endParaRPr lang="fr-FR"/>
          </a:p>
        </p:txBody>
      </p:sp>
      <p:sp>
        <p:nvSpPr>
          <p:cNvPr id="62470" name="AutoShape 6"/>
          <p:cNvSpPr>
            <a:spLocks noChangeArrowheads="1"/>
          </p:cNvSpPr>
          <p:nvPr/>
        </p:nvSpPr>
        <p:spPr bwMode="auto">
          <a:xfrm rot="2394138">
            <a:off x="3805238" y="3829050"/>
            <a:ext cx="71437" cy="144463"/>
          </a:xfrm>
          <a:prstGeom prst="downArrow">
            <a:avLst>
              <a:gd name="adj1" fmla="val 50000"/>
              <a:gd name="adj2" fmla="val 50556"/>
            </a:avLst>
          </a:prstGeom>
          <a:solidFill>
            <a:srgbClr val="FF0000"/>
          </a:solidFill>
          <a:ln w="9525">
            <a:solidFill>
              <a:srgbClr val="FF0000"/>
            </a:solidFill>
            <a:miter lim="800000"/>
            <a:headEnd/>
            <a:tailEnd/>
          </a:ln>
        </p:spPr>
        <p:txBody>
          <a:bodyPr wrap="none" anchor="ctr"/>
          <a:lstStyle/>
          <a:p>
            <a:endParaRPr lang="fr-FR"/>
          </a:p>
        </p:txBody>
      </p:sp>
      <p:sp>
        <p:nvSpPr>
          <p:cNvPr id="62471" name="AutoShape 7"/>
          <p:cNvSpPr>
            <a:spLocks noChangeArrowheads="1"/>
          </p:cNvSpPr>
          <p:nvPr/>
        </p:nvSpPr>
        <p:spPr bwMode="auto">
          <a:xfrm rot="2394138">
            <a:off x="3419475" y="4005263"/>
            <a:ext cx="71438" cy="144462"/>
          </a:xfrm>
          <a:prstGeom prst="downArrow">
            <a:avLst>
              <a:gd name="adj1" fmla="val 50000"/>
              <a:gd name="adj2" fmla="val 50555"/>
            </a:avLst>
          </a:prstGeom>
          <a:solidFill>
            <a:srgbClr val="FF0000"/>
          </a:solidFill>
          <a:ln w="9525">
            <a:solidFill>
              <a:srgbClr val="FF0000"/>
            </a:solidFill>
            <a:miter lim="800000"/>
            <a:headEnd/>
            <a:tailEnd/>
          </a:ln>
        </p:spPr>
        <p:txBody>
          <a:bodyPr wrap="none" anchor="ctr"/>
          <a:lstStyle/>
          <a:p>
            <a:endParaRPr lang="fr-FR"/>
          </a:p>
        </p:txBody>
      </p:sp>
      <p:sp>
        <p:nvSpPr>
          <p:cNvPr id="62472" name="AutoShape 8"/>
          <p:cNvSpPr>
            <a:spLocks noChangeArrowheads="1"/>
          </p:cNvSpPr>
          <p:nvPr/>
        </p:nvSpPr>
        <p:spPr bwMode="auto">
          <a:xfrm rot="4564695">
            <a:off x="2736850" y="4545013"/>
            <a:ext cx="71438" cy="144462"/>
          </a:xfrm>
          <a:prstGeom prst="downArrow">
            <a:avLst>
              <a:gd name="adj1" fmla="val 50000"/>
              <a:gd name="adj2" fmla="val 50555"/>
            </a:avLst>
          </a:prstGeom>
          <a:solidFill>
            <a:srgbClr val="FF0000"/>
          </a:solidFill>
          <a:ln w="9525">
            <a:solidFill>
              <a:srgbClr val="FF0000"/>
            </a:solidFill>
            <a:miter lim="800000"/>
            <a:headEnd/>
            <a:tailEnd/>
          </a:ln>
        </p:spPr>
        <p:txBody>
          <a:bodyPr wrap="none" anchor="ctr"/>
          <a:lstStyle/>
          <a:p>
            <a:endParaRPr lang="fr-FR"/>
          </a:p>
        </p:txBody>
      </p:sp>
      <p:sp>
        <p:nvSpPr>
          <p:cNvPr id="62473" name="AutoShape 9"/>
          <p:cNvSpPr>
            <a:spLocks noChangeArrowheads="1"/>
          </p:cNvSpPr>
          <p:nvPr/>
        </p:nvSpPr>
        <p:spPr bwMode="auto">
          <a:xfrm rot="-2776227">
            <a:off x="2447925" y="4616451"/>
            <a:ext cx="71437" cy="144462"/>
          </a:xfrm>
          <a:prstGeom prst="downArrow">
            <a:avLst>
              <a:gd name="adj1" fmla="val 50000"/>
              <a:gd name="adj2" fmla="val 50556"/>
            </a:avLst>
          </a:prstGeom>
          <a:solidFill>
            <a:srgbClr val="FF0000"/>
          </a:solidFill>
          <a:ln w="9525">
            <a:solidFill>
              <a:srgbClr val="FF0000"/>
            </a:solidFill>
            <a:miter lim="800000"/>
            <a:headEnd/>
            <a:tailEnd/>
          </a:ln>
        </p:spPr>
        <p:txBody>
          <a:bodyPr wrap="none" anchor="ctr"/>
          <a:lstStyle/>
          <a:p>
            <a:endParaRPr lang="fr-FR"/>
          </a:p>
        </p:txBody>
      </p:sp>
      <p:sp>
        <p:nvSpPr>
          <p:cNvPr id="62474" name="AutoShape 10"/>
          <p:cNvSpPr>
            <a:spLocks noChangeArrowheads="1"/>
          </p:cNvSpPr>
          <p:nvPr/>
        </p:nvSpPr>
        <p:spPr bwMode="auto">
          <a:xfrm>
            <a:off x="1619250" y="4652963"/>
            <a:ext cx="71438" cy="144462"/>
          </a:xfrm>
          <a:prstGeom prst="downArrow">
            <a:avLst>
              <a:gd name="adj1" fmla="val 50000"/>
              <a:gd name="adj2" fmla="val 50555"/>
            </a:avLst>
          </a:prstGeom>
          <a:solidFill>
            <a:srgbClr val="FF0000"/>
          </a:solidFill>
          <a:ln w="9525">
            <a:solidFill>
              <a:srgbClr val="FF0000"/>
            </a:solidFill>
            <a:miter lim="800000"/>
            <a:headEnd/>
            <a:tailEnd/>
          </a:ln>
        </p:spPr>
        <p:txBody>
          <a:bodyPr wrap="none" anchor="ctr"/>
          <a:lstStyle/>
          <a:p>
            <a:endParaRPr lang="fr-FR"/>
          </a:p>
        </p:txBody>
      </p:sp>
      <p:sp>
        <p:nvSpPr>
          <p:cNvPr id="62475" name="AutoShape 11"/>
          <p:cNvSpPr>
            <a:spLocks noChangeArrowheads="1"/>
          </p:cNvSpPr>
          <p:nvPr/>
        </p:nvSpPr>
        <p:spPr bwMode="auto">
          <a:xfrm>
            <a:off x="900113" y="5229225"/>
            <a:ext cx="71437" cy="144463"/>
          </a:xfrm>
          <a:prstGeom prst="downArrow">
            <a:avLst>
              <a:gd name="adj1" fmla="val 50000"/>
              <a:gd name="adj2" fmla="val 50556"/>
            </a:avLst>
          </a:prstGeom>
          <a:solidFill>
            <a:srgbClr val="FF0000"/>
          </a:solidFill>
          <a:ln w="9525">
            <a:solidFill>
              <a:srgbClr val="FF0000"/>
            </a:solidFill>
            <a:miter lim="800000"/>
            <a:headEnd/>
            <a:tailEnd/>
          </a:ln>
        </p:spPr>
        <p:txBody>
          <a:bodyPr wrap="none" anchor="ctr"/>
          <a:lstStyle/>
          <a:p>
            <a:endParaRPr lang="fr-FR"/>
          </a:p>
        </p:txBody>
      </p:sp>
      <p:sp>
        <p:nvSpPr>
          <p:cNvPr id="62476" name="AutoShape 12"/>
          <p:cNvSpPr>
            <a:spLocks noChangeArrowheads="1"/>
          </p:cNvSpPr>
          <p:nvPr/>
        </p:nvSpPr>
        <p:spPr bwMode="auto">
          <a:xfrm>
            <a:off x="827088" y="5805488"/>
            <a:ext cx="71437" cy="144462"/>
          </a:xfrm>
          <a:prstGeom prst="downArrow">
            <a:avLst>
              <a:gd name="adj1" fmla="val 50000"/>
              <a:gd name="adj2" fmla="val 50556"/>
            </a:avLst>
          </a:prstGeom>
          <a:solidFill>
            <a:srgbClr val="FF0000"/>
          </a:solidFill>
          <a:ln w="9525">
            <a:solidFill>
              <a:srgbClr val="FF0000"/>
            </a:solidFill>
            <a:miter lim="800000"/>
            <a:headEnd/>
            <a:tailEnd/>
          </a:ln>
        </p:spPr>
        <p:txBody>
          <a:bodyPr wrap="none" anchor="ctr"/>
          <a:lstStyle/>
          <a:p>
            <a:endParaRPr lang="fr-FR"/>
          </a:p>
        </p:txBody>
      </p:sp>
      <p:sp>
        <p:nvSpPr>
          <p:cNvPr id="62477" name="AutoShape 13"/>
          <p:cNvSpPr>
            <a:spLocks noChangeArrowheads="1"/>
          </p:cNvSpPr>
          <p:nvPr/>
        </p:nvSpPr>
        <p:spPr bwMode="auto">
          <a:xfrm>
            <a:off x="971550" y="6237288"/>
            <a:ext cx="71438" cy="144462"/>
          </a:xfrm>
          <a:prstGeom prst="downArrow">
            <a:avLst>
              <a:gd name="adj1" fmla="val 50000"/>
              <a:gd name="adj2" fmla="val 50555"/>
            </a:avLst>
          </a:prstGeom>
          <a:solidFill>
            <a:srgbClr val="FF0000"/>
          </a:solidFill>
          <a:ln w="9525">
            <a:solidFill>
              <a:srgbClr val="FF0000"/>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800" decel="100000"/>
                                        <p:tgtEl>
                                          <p:spTgt spid="62468"/>
                                        </p:tgtEl>
                                      </p:cBhvr>
                                    </p:animEffect>
                                    <p:anim calcmode="lin" valueType="num">
                                      <p:cBhvr>
                                        <p:cTn id="8" dur="800" decel="100000" fill="hold"/>
                                        <p:tgtEl>
                                          <p:spTgt spid="62468"/>
                                        </p:tgtEl>
                                        <p:attrNameLst>
                                          <p:attrName>style.rotation</p:attrName>
                                        </p:attrNameLst>
                                      </p:cBhvr>
                                      <p:tavLst>
                                        <p:tav tm="0">
                                          <p:val>
                                            <p:fltVal val="-90"/>
                                          </p:val>
                                        </p:tav>
                                        <p:tav tm="100000">
                                          <p:val>
                                            <p:fltVal val="0"/>
                                          </p:val>
                                        </p:tav>
                                      </p:tavLst>
                                    </p:anim>
                                    <p:anim calcmode="lin" valueType="num">
                                      <p:cBhvr>
                                        <p:cTn id="9" dur="800" decel="100000" fill="hold"/>
                                        <p:tgtEl>
                                          <p:spTgt spid="62468"/>
                                        </p:tgtEl>
                                        <p:attrNameLst>
                                          <p:attrName>ppt_x</p:attrName>
                                        </p:attrNameLst>
                                      </p:cBhvr>
                                      <p:tavLst>
                                        <p:tav tm="0">
                                          <p:val>
                                            <p:strVal val="#ppt_x+0.4"/>
                                          </p:val>
                                        </p:tav>
                                        <p:tav tm="100000">
                                          <p:val>
                                            <p:strVal val="#ppt_x-0.05"/>
                                          </p:val>
                                        </p:tav>
                                      </p:tavLst>
                                    </p:anim>
                                    <p:anim calcmode="lin" valueType="num">
                                      <p:cBhvr>
                                        <p:cTn id="10" dur="800" decel="100000" fill="hold"/>
                                        <p:tgtEl>
                                          <p:spTgt spid="624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6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2469"/>
                                        </p:tgtEl>
                                        <p:attrNameLst>
                                          <p:attrName>style.visibility</p:attrName>
                                        </p:attrNameLst>
                                      </p:cBhvr>
                                      <p:to>
                                        <p:strVal val="visible"/>
                                      </p:to>
                                    </p:set>
                                    <p:animEffect transition="in" filter="fade">
                                      <p:cBhvr>
                                        <p:cTn id="15" dur="800" decel="100000"/>
                                        <p:tgtEl>
                                          <p:spTgt spid="62469"/>
                                        </p:tgtEl>
                                      </p:cBhvr>
                                    </p:animEffect>
                                    <p:anim calcmode="lin" valueType="num">
                                      <p:cBhvr>
                                        <p:cTn id="16" dur="800" decel="100000" fill="hold"/>
                                        <p:tgtEl>
                                          <p:spTgt spid="62469"/>
                                        </p:tgtEl>
                                        <p:attrNameLst>
                                          <p:attrName>style.rotation</p:attrName>
                                        </p:attrNameLst>
                                      </p:cBhvr>
                                      <p:tavLst>
                                        <p:tav tm="0">
                                          <p:val>
                                            <p:fltVal val="-90"/>
                                          </p:val>
                                        </p:tav>
                                        <p:tav tm="100000">
                                          <p:val>
                                            <p:fltVal val="0"/>
                                          </p:val>
                                        </p:tav>
                                      </p:tavLst>
                                    </p:anim>
                                    <p:anim calcmode="lin" valueType="num">
                                      <p:cBhvr>
                                        <p:cTn id="17" dur="800" decel="100000" fill="hold"/>
                                        <p:tgtEl>
                                          <p:spTgt spid="62469"/>
                                        </p:tgtEl>
                                        <p:attrNameLst>
                                          <p:attrName>ppt_x</p:attrName>
                                        </p:attrNameLst>
                                      </p:cBhvr>
                                      <p:tavLst>
                                        <p:tav tm="0">
                                          <p:val>
                                            <p:strVal val="#ppt_x+0.4"/>
                                          </p:val>
                                        </p:tav>
                                        <p:tav tm="100000">
                                          <p:val>
                                            <p:strVal val="#ppt_x-0.05"/>
                                          </p:val>
                                        </p:tav>
                                      </p:tavLst>
                                    </p:anim>
                                    <p:anim calcmode="lin" valueType="num">
                                      <p:cBhvr>
                                        <p:cTn id="18" dur="800" decel="100000" fill="hold"/>
                                        <p:tgtEl>
                                          <p:spTgt spid="6246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246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2469"/>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62470"/>
                                        </p:tgtEl>
                                        <p:attrNameLst>
                                          <p:attrName>style.visibility</p:attrName>
                                        </p:attrNameLst>
                                      </p:cBhvr>
                                      <p:to>
                                        <p:strVal val="visible"/>
                                      </p:to>
                                    </p:set>
                                    <p:animEffect transition="in" filter="fade">
                                      <p:cBhvr>
                                        <p:cTn id="23" dur="800" decel="100000"/>
                                        <p:tgtEl>
                                          <p:spTgt spid="62470"/>
                                        </p:tgtEl>
                                      </p:cBhvr>
                                    </p:animEffect>
                                    <p:anim calcmode="lin" valueType="num">
                                      <p:cBhvr>
                                        <p:cTn id="24" dur="800" decel="100000" fill="hold"/>
                                        <p:tgtEl>
                                          <p:spTgt spid="62470"/>
                                        </p:tgtEl>
                                        <p:attrNameLst>
                                          <p:attrName>style.rotation</p:attrName>
                                        </p:attrNameLst>
                                      </p:cBhvr>
                                      <p:tavLst>
                                        <p:tav tm="0">
                                          <p:val>
                                            <p:fltVal val="-90"/>
                                          </p:val>
                                        </p:tav>
                                        <p:tav tm="100000">
                                          <p:val>
                                            <p:fltVal val="0"/>
                                          </p:val>
                                        </p:tav>
                                      </p:tavLst>
                                    </p:anim>
                                    <p:anim calcmode="lin" valueType="num">
                                      <p:cBhvr>
                                        <p:cTn id="25" dur="800" decel="100000" fill="hold"/>
                                        <p:tgtEl>
                                          <p:spTgt spid="62470"/>
                                        </p:tgtEl>
                                        <p:attrNameLst>
                                          <p:attrName>ppt_x</p:attrName>
                                        </p:attrNameLst>
                                      </p:cBhvr>
                                      <p:tavLst>
                                        <p:tav tm="0">
                                          <p:val>
                                            <p:strVal val="#ppt_x+0.4"/>
                                          </p:val>
                                        </p:tav>
                                        <p:tav tm="100000">
                                          <p:val>
                                            <p:strVal val="#ppt_x-0.05"/>
                                          </p:val>
                                        </p:tav>
                                      </p:tavLst>
                                    </p:anim>
                                    <p:anim calcmode="lin" valueType="num">
                                      <p:cBhvr>
                                        <p:cTn id="26" dur="800" decel="100000" fill="hold"/>
                                        <p:tgtEl>
                                          <p:spTgt spid="6247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247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2470"/>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2471"/>
                                        </p:tgtEl>
                                        <p:attrNameLst>
                                          <p:attrName>style.visibility</p:attrName>
                                        </p:attrNameLst>
                                      </p:cBhvr>
                                      <p:to>
                                        <p:strVal val="visible"/>
                                      </p:to>
                                    </p:set>
                                    <p:animEffect transition="in" filter="fade">
                                      <p:cBhvr>
                                        <p:cTn id="31" dur="800" decel="100000"/>
                                        <p:tgtEl>
                                          <p:spTgt spid="62471"/>
                                        </p:tgtEl>
                                      </p:cBhvr>
                                    </p:animEffect>
                                    <p:anim calcmode="lin" valueType="num">
                                      <p:cBhvr>
                                        <p:cTn id="32" dur="800" decel="100000" fill="hold"/>
                                        <p:tgtEl>
                                          <p:spTgt spid="62471"/>
                                        </p:tgtEl>
                                        <p:attrNameLst>
                                          <p:attrName>style.rotation</p:attrName>
                                        </p:attrNameLst>
                                      </p:cBhvr>
                                      <p:tavLst>
                                        <p:tav tm="0">
                                          <p:val>
                                            <p:fltVal val="-90"/>
                                          </p:val>
                                        </p:tav>
                                        <p:tav tm="100000">
                                          <p:val>
                                            <p:fltVal val="0"/>
                                          </p:val>
                                        </p:tav>
                                      </p:tavLst>
                                    </p:anim>
                                    <p:anim calcmode="lin" valueType="num">
                                      <p:cBhvr>
                                        <p:cTn id="33" dur="800" decel="100000" fill="hold"/>
                                        <p:tgtEl>
                                          <p:spTgt spid="62471"/>
                                        </p:tgtEl>
                                        <p:attrNameLst>
                                          <p:attrName>ppt_x</p:attrName>
                                        </p:attrNameLst>
                                      </p:cBhvr>
                                      <p:tavLst>
                                        <p:tav tm="0">
                                          <p:val>
                                            <p:strVal val="#ppt_x+0.4"/>
                                          </p:val>
                                        </p:tav>
                                        <p:tav tm="100000">
                                          <p:val>
                                            <p:strVal val="#ppt_x-0.05"/>
                                          </p:val>
                                        </p:tav>
                                      </p:tavLst>
                                    </p:anim>
                                    <p:anim calcmode="lin" valueType="num">
                                      <p:cBhvr>
                                        <p:cTn id="34" dur="800" decel="100000" fill="hold"/>
                                        <p:tgtEl>
                                          <p:spTgt spid="6247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247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247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62472"/>
                                        </p:tgtEl>
                                        <p:attrNameLst>
                                          <p:attrName>style.visibility</p:attrName>
                                        </p:attrNameLst>
                                      </p:cBhvr>
                                      <p:to>
                                        <p:strVal val="visible"/>
                                      </p:to>
                                    </p:set>
                                    <p:animEffect transition="in" filter="fade">
                                      <p:cBhvr>
                                        <p:cTn id="39" dur="800" decel="100000"/>
                                        <p:tgtEl>
                                          <p:spTgt spid="62472"/>
                                        </p:tgtEl>
                                      </p:cBhvr>
                                    </p:animEffect>
                                    <p:anim calcmode="lin" valueType="num">
                                      <p:cBhvr>
                                        <p:cTn id="40" dur="800" decel="100000" fill="hold"/>
                                        <p:tgtEl>
                                          <p:spTgt spid="62472"/>
                                        </p:tgtEl>
                                        <p:attrNameLst>
                                          <p:attrName>style.rotation</p:attrName>
                                        </p:attrNameLst>
                                      </p:cBhvr>
                                      <p:tavLst>
                                        <p:tav tm="0">
                                          <p:val>
                                            <p:fltVal val="-90"/>
                                          </p:val>
                                        </p:tav>
                                        <p:tav tm="100000">
                                          <p:val>
                                            <p:fltVal val="0"/>
                                          </p:val>
                                        </p:tav>
                                      </p:tavLst>
                                    </p:anim>
                                    <p:anim calcmode="lin" valueType="num">
                                      <p:cBhvr>
                                        <p:cTn id="41" dur="800" decel="100000" fill="hold"/>
                                        <p:tgtEl>
                                          <p:spTgt spid="62472"/>
                                        </p:tgtEl>
                                        <p:attrNameLst>
                                          <p:attrName>ppt_x</p:attrName>
                                        </p:attrNameLst>
                                      </p:cBhvr>
                                      <p:tavLst>
                                        <p:tav tm="0">
                                          <p:val>
                                            <p:strVal val="#ppt_x+0.4"/>
                                          </p:val>
                                        </p:tav>
                                        <p:tav tm="100000">
                                          <p:val>
                                            <p:strVal val="#ppt_x-0.05"/>
                                          </p:val>
                                        </p:tav>
                                      </p:tavLst>
                                    </p:anim>
                                    <p:anim calcmode="lin" valueType="num">
                                      <p:cBhvr>
                                        <p:cTn id="42" dur="800" decel="100000" fill="hold"/>
                                        <p:tgtEl>
                                          <p:spTgt spid="6247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247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2472"/>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62473"/>
                                        </p:tgtEl>
                                        <p:attrNameLst>
                                          <p:attrName>style.visibility</p:attrName>
                                        </p:attrNameLst>
                                      </p:cBhvr>
                                      <p:to>
                                        <p:strVal val="visible"/>
                                      </p:to>
                                    </p:set>
                                    <p:animEffect transition="in" filter="fade">
                                      <p:cBhvr>
                                        <p:cTn id="47" dur="800" decel="100000"/>
                                        <p:tgtEl>
                                          <p:spTgt spid="62473"/>
                                        </p:tgtEl>
                                      </p:cBhvr>
                                    </p:animEffect>
                                    <p:anim calcmode="lin" valueType="num">
                                      <p:cBhvr>
                                        <p:cTn id="48" dur="800" decel="100000" fill="hold"/>
                                        <p:tgtEl>
                                          <p:spTgt spid="62473"/>
                                        </p:tgtEl>
                                        <p:attrNameLst>
                                          <p:attrName>style.rotation</p:attrName>
                                        </p:attrNameLst>
                                      </p:cBhvr>
                                      <p:tavLst>
                                        <p:tav tm="0">
                                          <p:val>
                                            <p:fltVal val="-90"/>
                                          </p:val>
                                        </p:tav>
                                        <p:tav tm="100000">
                                          <p:val>
                                            <p:fltVal val="0"/>
                                          </p:val>
                                        </p:tav>
                                      </p:tavLst>
                                    </p:anim>
                                    <p:anim calcmode="lin" valueType="num">
                                      <p:cBhvr>
                                        <p:cTn id="49" dur="800" decel="100000" fill="hold"/>
                                        <p:tgtEl>
                                          <p:spTgt spid="62473"/>
                                        </p:tgtEl>
                                        <p:attrNameLst>
                                          <p:attrName>ppt_x</p:attrName>
                                        </p:attrNameLst>
                                      </p:cBhvr>
                                      <p:tavLst>
                                        <p:tav tm="0">
                                          <p:val>
                                            <p:strVal val="#ppt_x+0.4"/>
                                          </p:val>
                                        </p:tav>
                                        <p:tav tm="100000">
                                          <p:val>
                                            <p:strVal val="#ppt_x-0.05"/>
                                          </p:val>
                                        </p:tav>
                                      </p:tavLst>
                                    </p:anim>
                                    <p:anim calcmode="lin" valueType="num">
                                      <p:cBhvr>
                                        <p:cTn id="50" dur="800" decel="100000" fill="hold"/>
                                        <p:tgtEl>
                                          <p:spTgt spid="6247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247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2473"/>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62474"/>
                                        </p:tgtEl>
                                        <p:attrNameLst>
                                          <p:attrName>style.visibility</p:attrName>
                                        </p:attrNameLst>
                                      </p:cBhvr>
                                      <p:to>
                                        <p:strVal val="visible"/>
                                      </p:to>
                                    </p:set>
                                    <p:animEffect transition="in" filter="fade">
                                      <p:cBhvr>
                                        <p:cTn id="55" dur="800" decel="100000"/>
                                        <p:tgtEl>
                                          <p:spTgt spid="62474"/>
                                        </p:tgtEl>
                                      </p:cBhvr>
                                    </p:animEffect>
                                    <p:anim calcmode="lin" valueType="num">
                                      <p:cBhvr>
                                        <p:cTn id="56" dur="800" decel="100000" fill="hold"/>
                                        <p:tgtEl>
                                          <p:spTgt spid="62474"/>
                                        </p:tgtEl>
                                        <p:attrNameLst>
                                          <p:attrName>style.rotation</p:attrName>
                                        </p:attrNameLst>
                                      </p:cBhvr>
                                      <p:tavLst>
                                        <p:tav tm="0">
                                          <p:val>
                                            <p:fltVal val="-90"/>
                                          </p:val>
                                        </p:tav>
                                        <p:tav tm="100000">
                                          <p:val>
                                            <p:fltVal val="0"/>
                                          </p:val>
                                        </p:tav>
                                      </p:tavLst>
                                    </p:anim>
                                    <p:anim calcmode="lin" valueType="num">
                                      <p:cBhvr>
                                        <p:cTn id="57" dur="800" decel="100000" fill="hold"/>
                                        <p:tgtEl>
                                          <p:spTgt spid="62474"/>
                                        </p:tgtEl>
                                        <p:attrNameLst>
                                          <p:attrName>ppt_x</p:attrName>
                                        </p:attrNameLst>
                                      </p:cBhvr>
                                      <p:tavLst>
                                        <p:tav tm="0">
                                          <p:val>
                                            <p:strVal val="#ppt_x+0.4"/>
                                          </p:val>
                                        </p:tav>
                                        <p:tav tm="100000">
                                          <p:val>
                                            <p:strVal val="#ppt_x-0.05"/>
                                          </p:val>
                                        </p:tav>
                                      </p:tavLst>
                                    </p:anim>
                                    <p:anim calcmode="lin" valueType="num">
                                      <p:cBhvr>
                                        <p:cTn id="58" dur="800" decel="100000" fill="hold"/>
                                        <p:tgtEl>
                                          <p:spTgt spid="6247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247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2474"/>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62475"/>
                                        </p:tgtEl>
                                        <p:attrNameLst>
                                          <p:attrName>style.visibility</p:attrName>
                                        </p:attrNameLst>
                                      </p:cBhvr>
                                      <p:to>
                                        <p:strVal val="visible"/>
                                      </p:to>
                                    </p:set>
                                    <p:animEffect transition="in" filter="fade">
                                      <p:cBhvr>
                                        <p:cTn id="63" dur="800" decel="100000"/>
                                        <p:tgtEl>
                                          <p:spTgt spid="62475"/>
                                        </p:tgtEl>
                                      </p:cBhvr>
                                    </p:animEffect>
                                    <p:anim calcmode="lin" valueType="num">
                                      <p:cBhvr>
                                        <p:cTn id="64" dur="800" decel="100000" fill="hold"/>
                                        <p:tgtEl>
                                          <p:spTgt spid="62475"/>
                                        </p:tgtEl>
                                        <p:attrNameLst>
                                          <p:attrName>style.rotation</p:attrName>
                                        </p:attrNameLst>
                                      </p:cBhvr>
                                      <p:tavLst>
                                        <p:tav tm="0">
                                          <p:val>
                                            <p:fltVal val="-90"/>
                                          </p:val>
                                        </p:tav>
                                        <p:tav tm="100000">
                                          <p:val>
                                            <p:fltVal val="0"/>
                                          </p:val>
                                        </p:tav>
                                      </p:tavLst>
                                    </p:anim>
                                    <p:anim calcmode="lin" valueType="num">
                                      <p:cBhvr>
                                        <p:cTn id="65" dur="800" decel="100000" fill="hold"/>
                                        <p:tgtEl>
                                          <p:spTgt spid="62475"/>
                                        </p:tgtEl>
                                        <p:attrNameLst>
                                          <p:attrName>ppt_x</p:attrName>
                                        </p:attrNameLst>
                                      </p:cBhvr>
                                      <p:tavLst>
                                        <p:tav tm="0">
                                          <p:val>
                                            <p:strVal val="#ppt_x+0.4"/>
                                          </p:val>
                                        </p:tav>
                                        <p:tav tm="100000">
                                          <p:val>
                                            <p:strVal val="#ppt_x-0.05"/>
                                          </p:val>
                                        </p:tav>
                                      </p:tavLst>
                                    </p:anim>
                                    <p:anim calcmode="lin" valueType="num">
                                      <p:cBhvr>
                                        <p:cTn id="66" dur="800" decel="100000" fill="hold"/>
                                        <p:tgtEl>
                                          <p:spTgt spid="62475"/>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2475"/>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2475"/>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62476"/>
                                        </p:tgtEl>
                                        <p:attrNameLst>
                                          <p:attrName>style.visibility</p:attrName>
                                        </p:attrNameLst>
                                      </p:cBhvr>
                                      <p:to>
                                        <p:strVal val="visible"/>
                                      </p:to>
                                    </p:set>
                                    <p:animEffect transition="in" filter="fade">
                                      <p:cBhvr>
                                        <p:cTn id="71" dur="800" decel="100000"/>
                                        <p:tgtEl>
                                          <p:spTgt spid="62476"/>
                                        </p:tgtEl>
                                      </p:cBhvr>
                                    </p:animEffect>
                                    <p:anim calcmode="lin" valueType="num">
                                      <p:cBhvr>
                                        <p:cTn id="72" dur="800" decel="100000" fill="hold"/>
                                        <p:tgtEl>
                                          <p:spTgt spid="62476"/>
                                        </p:tgtEl>
                                        <p:attrNameLst>
                                          <p:attrName>style.rotation</p:attrName>
                                        </p:attrNameLst>
                                      </p:cBhvr>
                                      <p:tavLst>
                                        <p:tav tm="0">
                                          <p:val>
                                            <p:fltVal val="-90"/>
                                          </p:val>
                                        </p:tav>
                                        <p:tav tm="100000">
                                          <p:val>
                                            <p:fltVal val="0"/>
                                          </p:val>
                                        </p:tav>
                                      </p:tavLst>
                                    </p:anim>
                                    <p:anim calcmode="lin" valueType="num">
                                      <p:cBhvr>
                                        <p:cTn id="73" dur="800" decel="100000" fill="hold"/>
                                        <p:tgtEl>
                                          <p:spTgt spid="62476"/>
                                        </p:tgtEl>
                                        <p:attrNameLst>
                                          <p:attrName>ppt_x</p:attrName>
                                        </p:attrNameLst>
                                      </p:cBhvr>
                                      <p:tavLst>
                                        <p:tav tm="0">
                                          <p:val>
                                            <p:strVal val="#ppt_x+0.4"/>
                                          </p:val>
                                        </p:tav>
                                        <p:tav tm="100000">
                                          <p:val>
                                            <p:strVal val="#ppt_x-0.05"/>
                                          </p:val>
                                        </p:tav>
                                      </p:tavLst>
                                    </p:anim>
                                    <p:anim calcmode="lin" valueType="num">
                                      <p:cBhvr>
                                        <p:cTn id="74" dur="800" decel="100000" fill="hold"/>
                                        <p:tgtEl>
                                          <p:spTgt spid="62476"/>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62476"/>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62476"/>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62477"/>
                                        </p:tgtEl>
                                        <p:attrNameLst>
                                          <p:attrName>style.visibility</p:attrName>
                                        </p:attrNameLst>
                                      </p:cBhvr>
                                      <p:to>
                                        <p:strVal val="visible"/>
                                      </p:to>
                                    </p:set>
                                    <p:animEffect transition="in" filter="fade">
                                      <p:cBhvr>
                                        <p:cTn id="79" dur="800" decel="100000"/>
                                        <p:tgtEl>
                                          <p:spTgt spid="62477"/>
                                        </p:tgtEl>
                                      </p:cBhvr>
                                    </p:animEffect>
                                    <p:anim calcmode="lin" valueType="num">
                                      <p:cBhvr>
                                        <p:cTn id="80" dur="800" decel="100000" fill="hold"/>
                                        <p:tgtEl>
                                          <p:spTgt spid="62477"/>
                                        </p:tgtEl>
                                        <p:attrNameLst>
                                          <p:attrName>style.rotation</p:attrName>
                                        </p:attrNameLst>
                                      </p:cBhvr>
                                      <p:tavLst>
                                        <p:tav tm="0">
                                          <p:val>
                                            <p:fltVal val="-90"/>
                                          </p:val>
                                        </p:tav>
                                        <p:tav tm="100000">
                                          <p:val>
                                            <p:fltVal val="0"/>
                                          </p:val>
                                        </p:tav>
                                      </p:tavLst>
                                    </p:anim>
                                    <p:anim calcmode="lin" valueType="num">
                                      <p:cBhvr>
                                        <p:cTn id="81" dur="800" decel="100000" fill="hold"/>
                                        <p:tgtEl>
                                          <p:spTgt spid="62477"/>
                                        </p:tgtEl>
                                        <p:attrNameLst>
                                          <p:attrName>ppt_x</p:attrName>
                                        </p:attrNameLst>
                                      </p:cBhvr>
                                      <p:tavLst>
                                        <p:tav tm="0">
                                          <p:val>
                                            <p:strVal val="#ppt_x+0.4"/>
                                          </p:val>
                                        </p:tav>
                                        <p:tav tm="100000">
                                          <p:val>
                                            <p:strVal val="#ppt_x-0.05"/>
                                          </p:val>
                                        </p:tav>
                                      </p:tavLst>
                                    </p:anim>
                                    <p:anim calcmode="lin" valueType="num">
                                      <p:cBhvr>
                                        <p:cTn id="82" dur="800" decel="100000" fill="hold"/>
                                        <p:tgtEl>
                                          <p:spTgt spid="62477"/>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62477"/>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62477"/>
                                        </p:tgtEl>
                                        <p:attrNameLst>
                                          <p:attrName>ppt_y</p:attrName>
                                        </p:attrNameLst>
                                      </p:cBhvr>
                                      <p:tavLst>
                                        <p:tav tm="0">
                                          <p:val>
                                            <p:strVal val="#ppt_y+0.1"/>
                                          </p:val>
                                        </p:tav>
                                        <p:tav tm="100000">
                                          <p:val>
                                            <p:strVal val="#ppt_y"/>
                                          </p:val>
                                        </p:tav>
                                      </p:tavLst>
                                    </p:anim>
                                  </p:childTnLst>
                                </p:cTn>
                              </p:par>
                            </p:childTnLst>
                          </p:cTn>
                        </p:par>
                        <p:par>
                          <p:cTn id="85" fill="hold">
                            <p:stCondLst>
                              <p:cond delay="1000"/>
                            </p:stCondLst>
                            <p:childTnLst>
                              <p:par>
                                <p:cTn id="86" presetID="35" presetClass="emph" presetSubtype="0" repeatCount="indefinite" fill="hold" grpId="1" nodeType="afterEffect">
                                  <p:stCondLst>
                                    <p:cond delay="1500"/>
                                  </p:stCondLst>
                                  <p:endCondLst>
                                    <p:cond evt="onNext" delay="0">
                                      <p:tgtEl>
                                        <p:sldTgt/>
                                      </p:tgtEl>
                                    </p:cond>
                                  </p:endCondLst>
                                  <p:childTnLst>
                                    <p:anim calcmode="discrete" valueType="str">
                                      <p:cBhvr>
                                        <p:cTn id="87" dur="1000" fill="hold"/>
                                        <p:tgtEl>
                                          <p:spTgt spid="62468"/>
                                        </p:tgtEl>
                                        <p:attrNameLst>
                                          <p:attrName>style.visibility</p:attrName>
                                        </p:attrNameLst>
                                      </p:cBhvr>
                                      <p:tavLst>
                                        <p:tav tm="0">
                                          <p:val>
                                            <p:strVal val="hidden"/>
                                          </p:val>
                                        </p:tav>
                                        <p:tav tm="50000">
                                          <p:val>
                                            <p:strVal val="visible"/>
                                          </p:val>
                                        </p:tav>
                                      </p:tavLst>
                                    </p:anim>
                                  </p:childTnLst>
                                </p:cTn>
                              </p:par>
                              <p:par>
                                <p:cTn id="88" presetID="35" presetClass="emph" presetSubtype="0" repeatCount="indefinite" fill="hold" grpId="1" nodeType="withEffect">
                                  <p:stCondLst>
                                    <p:cond delay="1500"/>
                                  </p:stCondLst>
                                  <p:endCondLst>
                                    <p:cond evt="onNext" delay="0">
                                      <p:tgtEl>
                                        <p:sldTgt/>
                                      </p:tgtEl>
                                    </p:cond>
                                  </p:endCondLst>
                                  <p:childTnLst>
                                    <p:anim calcmode="discrete" valueType="str">
                                      <p:cBhvr>
                                        <p:cTn id="89" dur="1000" fill="hold"/>
                                        <p:tgtEl>
                                          <p:spTgt spid="62469"/>
                                        </p:tgtEl>
                                        <p:attrNameLst>
                                          <p:attrName>style.visibility</p:attrName>
                                        </p:attrNameLst>
                                      </p:cBhvr>
                                      <p:tavLst>
                                        <p:tav tm="0">
                                          <p:val>
                                            <p:strVal val="hidden"/>
                                          </p:val>
                                        </p:tav>
                                        <p:tav tm="50000">
                                          <p:val>
                                            <p:strVal val="visible"/>
                                          </p:val>
                                        </p:tav>
                                      </p:tavLst>
                                    </p:anim>
                                  </p:childTnLst>
                                </p:cTn>
                              </p:par>
                              <p:par>
                                <p:cTn id="90" presetID="35" presetClass="emph" presetSubtype="0" repeatCount="indefinite" fill="hold" grpId="1" nodeType="withEffect">
                                  <p:stCondLst>
                                    <p:cond delay="1500"/>
                                  </p:stCondLst>
                                  <p:endCondLst>
                                    <p:cond evt="onNext" delay="0">
                                      <p:tgtEl>
                                        <p:sldTgt/>
                                      </p:tgtEl>
                                    </p:cond>
                                  </p:endCondLst>
                                  <p:childTnLst>
                                    <p:anim calcmode="discrete" valueType="str">
                                      <p:cBhvr>
                                        <p:cTn id="91" dur="1000" fill="hold"/>
                                        <p:tgtEl>
                                          <p:spTgt spid="62470"/>
                                        </p:tgtEl>
                                        <p:attrNameLst>
                                          <p:attrName>style.visibility</p:attrName>
                                        </p:attrNameLst>
                                      </p:cBhvr>
                                      <p:tavLst>
                                        <p:tav tm="0">
                                          <p:val>
                                            <p:strVal val="hidden"/>
                                          </p:val>
                                        </p:tav>
                                        <p:tav tm="50000">
                                          <p:val>
                                            <p:strVal val="visible"/>
                                          </p:val>
                                        </p:tav>
                                      </p:tavLst>
                                    </p:anim>
                                  </p:childTnLst>
                                </p:cTn>
                              </p:par>
                              <p:par>
                                <p:cTn id="92" presetID="35" presetClass="emph" presetSubtype="0" repeatCount="indefinite" fill="hold" grpId="1" nodeType="withEffect">
                                  <p:stCondLst>
                                    <p:cond delay="1500"/>
                                  </p:stCondLst>
                                  <p:endCondLst>
                                    <p:cond evt="onNext" delay="0">
                                      <p:tgtEl>
                                        <p:sldTgt/>
                                      </p:tgtEl>
                                    </p:cond>
                                  </p:endCondLst>
                                  <p:childTnLst>
                                    <p:anim calcmode="discrete" valueType="str">
                                      <p:cBhvr>
                                        <p:cTn id="93" dur="1000" fill="hold"/>
                                        <p:tgtEl>
                                          <p:spTgt spid="62471"/>
                                        </p:tgtEl>
                                        <p:attrNameLst>
                                          <p:attrName>style.visibility</p:attrName>
                                        </p:attrNameLst>
                                      </p:cBhvr>
                                      <p:tavLst>
                                        <p:tav tm="0">
                                          <p:val>
                                            <p:strVal val="hidden"/>
                                          </p:val>
                                        </p:tav>
                                        <p:tav tm="50000">
                                          <p:val>
                                            <p:strVal val="visible"/>
                                          </p:val>
                                        </p:tav>
                                      </p:tavLst>
                                    </p:anim>
                                  </p:childTnLst>
                                </p:cTn>
                              </p:par>
                              <p:par>
                                <p:cTn id="94" presetID="35" presetClass="emph" presetSubtype="0" repeatCount="indefinite" fill="hold" grpId="1" nodeType="withEffect">
                                  <p:stCondLst>
                                    <p:cond delay="1500"/>
                                  </p:stCondLst>
                                  <p:endCondLst>
                                    <p:cond evt="onNext" delay="0">
                                      <p:tgtEl>
                                        <p:sldTgt/>
                                      </p:tgtEl>
                                    </p:cond>
                                  </p:endCondLst>
                                  <p:childTnLst>
                                    <p:anim calcmode="discrete" valueType="str">
                                      <p:cBhvr>
                                        <p:cTn id="95" dur="1000" fill="hold"/>
                                        <p:tgtEl>
                                          <p:spTgt spid="62472"/>
                                        </p:tgtEl>
                                        <p:attrNameLst>
                                          <p:attrName>style.visibility</p:attrName>
                                        </p:attrNameLst>
                                      </p:cBhvr>
                                      <p:tavLst>
                                        <p:tav tm="0">
                                          <p:val>
                                            <p:strVal val="hidden"/>
                                          </p:val>
                                        </p:tav>
                                        <p:tav tm="50000">
                                          <p:val>
                                            <p:strVal val="visible"/>
                                          </p:val>
                                        </p:tav>
                                      </p:tavLst>
                                    </p:anim>
                                  </p:childTnLst>
                                </p:cTn>
                              </p:par>
                              <p:par>
                                <p:cTn id="96" presetID="35" presetClass="emph" presetSubtype="0" repeatCount="indefinite" fill="hold" grpId="1" nodeType="withEffect">
                                  <p:stCondLst>
                                    <p:cond delay="1500"/>
                                  </p:stCondLst>
                                  <p:endCondLst>
                                    <p:cond evt="onNext" delay="0">
                                      <p:tgtEl>
                                        <p:sldTgt/>
                                      </p:tgtEl>
                                    </p:cond>
                                  </p:endCondLst>
                                  <p:childTnLst>
                                    <p:anim calcmode="discrete" valueType="str">
                                      <p:cBhvr>
                                        <p:cTn id="97" dur="1000" fill="hold"/>
                                        <p:tgtEl>
                                          <p:spTgt spid="62473"/>
                                        </p:tgtEl>
                                        <p:attrNameLst>
                                          <p:attrName>style.visibility</p:attrName>
                                        </p:attrNameLst>
                                      </p:cBhvr>
                                      <p:tavLst>
                                        <p:tav tm="0">
                                          <p:val>
                                            <p:strVal val="hidden"/>
                                          </p:val>
                                        </p:tav>
                                        <p:tav tm="50000">
                                          <p:val>
                                            <p:strVal val="visible"/>
                                          </p:val>
                                        </p:tav>
                                      </p:tavLst>
                                    </p:anim>
                                  </p:childTnLst>
                                </p:cTn>
                              </p:par>
                              <p:par>
                                <p:cTn id="98" presetID="35" presetClass="emph" presetSubtype="0" repeatCount="indefinite" fill="hold" grpId="1" nodeType="withEffect">
                                  <p:stCondLst>
                                    <p:cond delay="1500"/>
                                  </p:stCondLst>
                                  <p:endCondLst>
                                    <p:cond evt="onNext" delay="0">
                                      <p:tgtEl>
                                        <p:sldTgt/>
                                      </p:tgtEl>
                                    </p:cond>
                                  </p:endCondLst>
                                  <p:childTnLst>
                                    <p:anim calcmode="discrete" valueType="str">
                                      <p:cBhvr>
                                        <p:cTn id="99" dur="1000" fill="hold"/>
                                        <p:tgtEl>
                                          <p:spTgt spid="62474"/>
                                        </p:tgtEl>
                                        <p:attrNameLst>
                                          <p:attrName>style.visibility</p:attrName>
                                        </p:attrNameLst>
                                      </p:cBhvr>
                                      <p:tavLst>
                                        <p:tav tm="0">
                                          <p:val>
                                            <p:strVal val="hidden"/>
                                          </p:val>
                                        </p:tav>
                                        <p:tav tm="50000">
                                          <p:val>
                                            <p:strVal val="visible"/>
                                          </p:val>
                                        </p:tav>
                                      </p:tavLst>
                                    </p:anim>
                                  </p:childTnLst>
                                </p:cTn>
                              </p:par>
                              <p:par>
                                <p:cTn id="100" presetID="35" presetClass="emph" presetSubtype="0" repeatCount="indefinite" fill="hold" grpId="1" nodeType="withEffect">
                                  <p:stCondLst>
                                    <p:cond delay="1500"/>
                                  </p:stCondLst>
                                  <p:endCondLst>
                                    <p:cond evt="onNext" delay="0">
                                      <p:tgtEl>
                                        <p:sldTgt/>
                                      </p:tgtEl>
                                    </p:cond>
                                  </p:endCondLst>
                                  <p:childTnLst>
                                    <p:anim calcmode="discrete" valueType="str">
                                      <p:cBhvr>
                                        <p:cTn id="101" dur="1000" fill="hold"/>
                                        <p:tgtEl>
                                          <p:spTgt spid="62475"/>
                                        </p:tgtEl>
                                        <p:attrNameLst>
                                          <p:attrName>style.visibility</p:attrName>
                                        </p:attrNameLst>
                                      </p:cBhvr>
                                      <p:tavLst>
                                        <p:tav tm="0">
                                          <p:val>
                                            <p:strVal val="hidden"/>
                                          </p:val>
                                        </p:tav>
                                        <p:tav tm="50000">
                                          <p:val>
                                            <p:strVal val="visible"/>
                                          </p:val>
                                        </p:tav>
                                      </p:tavLst>
                                    </p:anim>
                                  </p:childTnLst>
                                </p:cTn>
                              </p:par>
                              <p:par>
                                <p:cTn id="102" presetID="35" presetClass="emph" presetSubtype="0" repeatCount="indefinite" fill="hold" grpId="1" nodeType="withEffect">
                                  <p:stCondLst>
                                    <p:cond delay="1500"/>
                                  </p:stCondLst>
                                  <p:endCondLst>
                                    <p:cond evt="onNext" delay="0">
                                      <p:tgtEl>
                                        <p:sldTgt/>
                                      </p:tgtEl>
                                    </p:cond>
                                  </p:endCondLst>
                                  <p:childTnLst>
                                    <p:anim calcmode="discrete" valueType="str">
                                      <p:cBhvr>
                                        <p:cTn id="103" dur="1000" fill="hold"/>
                                        <p:tgtEl>
                                          <p:spTgt spid="62476"/>
                                        </p:tgtEl>
                                        <p:attrNameLst>
                                          <p:attrName>style.visibility</p:attrName>
                                        </p:attrNameLst>
                                      </p:cBhvr>
                                      <p:tavLst>
                                        <p:tav tm="0">
                                          <p:val>
                                            <p:strVal val="hidden"/>
                                          </p:val>
                                        </p:tav>
                                        <p:tav tm="50000">
                                          <p:val>
                                            <p:strVal val="visible"/>
                                          </p:val>
                                        </p:tav>
                                      </p:tavLst>
                                    </p:anim>
                                  </p:childTnLst>
                                </p:cTn>
                              </p:par>
                              <p:par>
                                <p:cTn id="104" presetID="35" presetClass="emph" presetSubtype="0" repeatCount="indefinite" fill="hold" grpId="1" nodeType="withEffect">
                                  <p:stCondLst>
                                    <p:cond delay="1500"/>
                                  </p:stCondLst>
                                  <p:endCondLst>
                                    <p:cond evt="onNext" delay="0">
                                      <p:tgtEl>
                                        <p:sldTgt/>
                                      </p:tgtEl>
                                    </p:cond>
                                  </p:endCondLst>
                                  <p:childTnLst>
                                    <p:anim calcmode="discrete" valueType="str">
                                      <p:cBhvr>
                                        <p:cTn id="105" dur="1000" fill="hold"/>
                                        <p:tgtEl>
                                          <p:spTgt spid="6247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8" grpId="1" animBg="1"/>
      <p:bldP spid="62469" grpId="0" animBg="1"/>
      <p:bldP spid="62469" grpId="1" animBg="1"/>
      <p:bldP spid="62470" grpId="0" animBg="1"/>
      <p:bldP spid="62470" grpId="1" animBg="1"/>
      <p:bldP spid="62471" grpId="0" animBg="1"/>
      <p:bldP spid="62471" grpId="1" animBg="1"/>
      <p:bldP spid="62472" grpId="0" animBg="1"/>
      <p:bldP spid="62472" grpId="1" animBg="1"/>
      <p:bldP spid="62473" grpId="0" animBg="1"/>
      <p:bldP spid="62473" grpId="1" animBg="1"/>
      <p:bldP spid="62474" grpId="0" animBg="1"/>
      <p:bldP spid="62474" grpId="1" animBg="1"/>
      <p:bldP spid="62475" grpId="0" animBg="1"/>
      <p:bldP spid="62475" grpId="1" animBg="1"/>
      <p:bldP spid="62476" grpId="0" animBg="1"/>
      <p:bldP spid="62476" grpId="1" animBg="1"/>
      <p:bldP spid="62477" grpId="0" animBg="1"/>
      <p:bldP spid="6247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79512" y="1341437"/>
            <a:ext cx="8569325" cy="5516563"/>
          </a:xfrm>
          <a:prstGeom prst="rect">
            <a:avLst/>
          </a:prstGeom>
        </p:spPr>
        <p:txBody>
          <a:bodyPr/>
          <a:lstStyle/>
          <a:p>
            <a:pPr marL="342900" marR="0" lvl="0" indent="-342900" algn="l" defTabSz="914400" rtl="0" eaLnBrk="1" fontAlgn="auto" latinLnBrk="0" hangingPunct="1">
              <a:lnSpc>
                <a:spcPct val="130000"/>
              </a:lnSpc>
              <a:spcBef>
                <a:spcPct val="20000"/>
              </a:spcBef>
              <a:spcAft>
                <a:spcPts val="0"/>
              </a:spcAft>
              <a:buClrTx/>
              <a:buSzTx/>
              <a:buFont typeface="Courier New" pitchFamily="49" charset="0"/>
              <a:buChar char="o"/>
              <a:tabLst/>
              <a:defRPr/>
            </a:pPr>
            <a:r>
              <a:rPr kumimoji="0" lang="fr-FR" sz="2400" b="1" i="0" u="none" strike="noStrike" kern="1200" cap="none" spc="0" normalizeH="0" baseline="0" noProof="0" dirty="0" smtClean="0">
                <a:ln>
                  <a:noFill/>
                </a:ln>
                <a:effectLst/>
                <a:uLnTx/>
                <a:uFillTx/>
                <a:latin typeface="+mn-lt"/>
                <a:ea typeface="+mn-ea"/>
                <a:cs typeface="+mn-cs"/>
              </a:rPr>
              <a:t>La méthode d'échantillonnage</a:t>
            </a:r>
            <a:r>
              <a:rPr kumimoji="0" lang="fr-FR" sz="2400" b="1" i="0" u="none" strike="noStrike" kern="1200" cap="none" spc="0" normalizeH="0" baseline="0" noProof="0" dirty="0" smtClean="0">
                <a:ln>
                  <a:noFill/>
                </a:ln>
                <a:effectLst/>
                <a:uLnTx/>
                <a:uFillTx/>
                <a:latin typeface="Trebuchet MS" pitchFamily="34" charset="0"/>
                <a:ea typeface="+mn-ea"/>
                <a:cs typeface="+mn-cs"/>
              </a:rPr>
              <a:t> </a:t>
            </a:r>
            <a:r>
              <a:rPr kumimoji="0" lang="fr-FR" sz="1600" b="1" i="0" u="none" strike="noStrike" kern="1200" cap="none" spc="0" normalizeH="0" baseline="0" noProof="0" dirty="0" smtClean="0">
                <a:ln>
                  <a:noFill/>
                </a:ln>
                <a:solidFill>
                  <a:schemeClr val="tx1"/>
                </a:solidFill>
                <a:effectLst/>
                <a:uLnTx/>
                <a:uFillTx/>
                <a:latin typeface="Trebuchet MS" pitchFamily="34" charset="0"/>
                <a:ea typeface="+mn-ea"/>
                <a:cs typeface="+mn-cs"/>
              </a:rPr>
              <a:t>: </a:t>
            </a:r>
            <a:r>
              <a:rPr kumimoji="0" lang="fr-FR" sz="1600" i="0" u="none" strike="noStrike" kern="1200" cap="none" spc="0" normalizeH="0" baseline="0" noProof="0" dirty="0" smtClean="0">
                <a:ln>
                  <a:noFill/>
                </a:ln>
                <a:effectLst/>
                <a:uLnTx/>
                <a:uFillTx/>
                <a:latin typeface="Trebuchet MS" pitchFamily="34" charset="0"/>
                <a:ea typeface="+mn-ea"/>
                <a:cs typeface="+mn-cs"/>
              </a:rPr>
              <a:t>échantillonnage aléatoire systématique appelé aussi échantillonnage aléatoire par intervalles</a:t>
            </a:r>
          </a:p>
          <a:p>
            <a:pPr marL="342900" marR="0" lvl="0" indent="-342900" algn="l" defTabSz="914400" rtl="0" eaLnBrk="1" fontAlgn="auto" latinLnBrk="0" hangingPunct="1">
              <a:lnSpc>
                <a:spcPct val="130000"/>
              </a:lnSpc>
              <a:spcBef>
                <a:spcPct val="20000"/>
              </a:spcBef>
              <a:spcAft>
                <a:spcPts val="0"/>
              </a:spcAft>
              <a:buClrTx/>
              <a:buSzTx/>
              <a:buFont typeface="Courier New" pitchFamily="49" charset="0"/>
              <a:buChar char="o"/>
              <a:tabLst/>
              <a:defRPr/>
            </a:pPr>
            <a:r>
              <a:rPr kumimoji="0" lang="fr-FR" sz="2400" b="1" i="0" u="none" strike="noStrike" kern="1200" cap="none" spc="0" normalizeH="0" baseline="0" noProof="0" dirty="0" smtClean="0">
                <a:ln>
                  <a:noFill/>
                </a:ln>
                <a:effectLst/>
                <a:uLnTx/>
                <a:uFillTx/>
                <a:latin typeface="+mn-lt"/>
                <a:ea typeface="+mn-ea"/>
                <a:cs typeface="+mn-cs"/>
              </a:rPr>
              <a:t>La sélection des unités de l’échantillon</a:t>
            </a:r>
            <a:r>
              <a:rPr kumimoji="0" lang="fr-FR" sz="2400" b="1" i="0" u="none" strike="noStrike" kern="1200" cap="none" spc="0" normalizeH="0" baseline="0" noProof="0" dirty="0" smtClean="0">
                <a:ln>
                  <a:noFill/>
                </a:ln>
                <a:effectLst/>
                <a:uLnTx/>
                <a:uFillTx/>
                <a:latin typeface="Trebuchet MS" pitchFamily="34" charset="0"/>
                <a:ea typeface="+mn-ea"/>
                <a:cs typeface="+mn-cs"/>
              </a:rPr>
              <a:t> </a:t>
            </a:r>
            <a:r>
              <a:rPr kumimoji="0" lang="fr-FR" sz="1600" b="1" i="0" u="none" strike="noStrike" kern="1200" cap="none" spc="0" normalizeH="0" baseline="0" noProof="0" dirty="0" smtClean="0">
                <a:ln>
                  <a:noFill/>
                </a:ln>
                <a:solidFill>
                  <a:schemeClr val="tx1"/>
                </a:solidFill>
                <a:effectLst/>
                <a:uLnTx/>
                <a:uFillTx/>
                <a:latin typeface="Trebuchet MS" pitchFamily="34" charset="0"/>
                <a:ea typeface="+mn-ea"/>
                <a:cs typeface="+mn-cs"/>
              </a:rPr>
              <a:t>: </a:t>
            </a:r>
            <a:r>
              <a:rPr kumimoji="0" lang="fr-FR" sz="1600" i="0" u="none" strike="noStrike" kern="1200" cap="none" spc="0" normalizeH="0" baseline="0" noProof="0" dirty="0" smtClean="0">
                <a:ln>
                  <a:noFill/>
                </a:ln>
                <a:effectLst/>
                <a:uLnTx/>
                <a:uFillTx/>
                <a:latin typeface="Trebuchet MS" pitchFamily="34" charset="0"/>
                <a:ea typeface="+mn-ea"/>
                <a:cs typeface="+mn-cs"/>
              </a:rPr>
              <a:t>elle a été réalisée suivant la méthode de l’itinéraire qui est très valable dans les espaces relativement circonscrits comme le quartier. Le nombre total de l’échantillon est égal à 877 unités </a:t>
            </a:r>
          </a:p>
          <a:p>
            <a:pPr marL="342900" marR="0" lvl="0" indent="-342900" algn="l" defTabSz="914400" rtl="0" eaLnBrk="1" fontAlgn="auto" latinLnBrk="0" hangingPunct="1">
              <a:lnSpc>
                <a:spcPct val="130000"/>
              </a:lnSpc>
              <a:spcBef>
                <a:spcPct val="20000"/>
              </a:spcBef>
              <a:spcAft>
                <a:spcPts val="0"/>
              </a:spcAft>
              <a:buClrTx/>
              <a:buSzTx/>
              <a:buFont typeface="Arial" pitchFamily="34" charset="0"/>
              <a:buChar char="•"/>
              <a:tabLst/>
              <a:defRPr/>
            </a:pPr>
            <a:endParaRPr kumimoji="0" lang="fr-FR" sz="800" b="1" i="0" u="none" strike="noStrike" kern="1200" cap="none" spc="0" normalizeH="0" baseline="0" noProof="0" dirty="0" smtClean="0">
              <a:ln>
                <a:noFill/>
              </a:ln>
              <a:solidFill>
                <a:schemeClr val="accent2"/>
              </a:solidFill>
              <a:effectLst/>
              <a:uLnTx/>
              <a:uFillTx/>
              <a:latin typeface="Trebuchet MS" pitchFamily="34" charset="0"/>
              <a:ea typeface="+mn-ea"/>
              <a:cs typeface="+mn-cs"/>
            </a:endParaRPr>
          </a:p>
          <a:p>
            <a:pPr marL="342900" marR="0" lvl="0" indent="-342900" algn="l" defTabSz="914400" rtl="0" eaLnBrk="1" fontAlgn="auto" latinLnBrk="0" hangingPunct="1">
              <a:lnSpc>
                <a:spcPct val="130000"/>
              </a:lnSpc>
              <a:spcBef>
                <a:spcPct val="20000"/>
              </a:spcBef>
              <a:spcAft>
                <a:spcPts val="0"/>
              </a:spcAft>
              <a:buClrTx/>
              <a:buSzTx/>
              <a:buFont typeface="Courier New" pitchFamily="49" charset="0"/>
              <a:buChar char="o"/>
              <a:tabLst/>
              <a:defRPr/>
            </a:pPr>
            <a:r>
              <a:rPr lang="fr-FR" sz="2400" b="1" dirty="0" smtClean="0"/>
              <a:t>Le questionnaire comprend les rubriques suivantes :</a:t>
            </a:r>
          </a:p>
          <a:p>
            <a:pPr marL="806450" indent="-342900" algn="justLow" fontAlgn="base">
              <a:spcBef>
                <a:spcPct val="0"/>
              </a:spcBef>
              <a:spcAft>
                <a:spcPct val="0"/>
              </a:spcAft>
              <a:buFont typeface="Wingdings" pitchFamily="2" charset="2"/>
              <a:buChar char=""/>
              <a:defRPr/>
            </a:pPr>
            <a:r>
              <a:rPr lang="fr-FR" dirty="0" smtClean="0">
                <a:latin typeface="Arial" pitchFamily="34" charset="0"/>
                <a:ea typeface="宋体" pitchFamily="2" charset="-122"/>
                <a:cs typeface="Arial" pitchFamily="34" charset="0"/>
              </a:rPr>
              <a:t>Le profil du chef de ménage</a:t>
            </a:r>
          </a:p>
          <a:p>
            <a:pPr marL="806450" indent="-342900" algn="justLow" fontAlgn="base">
              <a:spcBef>
                <a:spcPct val="0"/>
              </a:spcBef>
              <a:spcAft>
                <a:spcPct val="0"/>
              </a:spcAft>
              <a:buFont typeface="Wingdings" pitchFamily="2" charset="2"/>
              <a:buChar char=""/>
              <a:defRPr/>
            </a:pPr>
            <a:r>
              <a:rPr lang="fr-FR" dirty="0" smtClean="0">
                <a:latin typeface="Arial" pitchFamily="34" charset="0"/>
                <a:ea typeface="宋体" pitchFamily="2" charset="-122"/>
                <a:cs typeface="Arial" pitchFamily="34" charset="0"/>
              </a:rPr>
              <a:t>Les caractéristiques du ménage</a:t>
            </a:r>
          </a:p>
          <a:p>
            <a:pPr marL="806450" indent="-342900" algn="justLow" fontAlgn="base">
              <a:spcBef>
                <a:spcPct val="0"/>
              </a:spcBef>
              <a:spcAft>
                <a:spcPct val="0"/>
              </a:spcAft>
              <a:buFont typeface="Wingdings" pitchFamily="2" charset="2"/>
              <a:buChar char=""/>
              <a:defRPr/>
            </a:pPr>
            <a:r>
              <a:rPr lang="fr-FR" dirty="0" smtClean="0">
                <a:latin typeface="Arial" pitchFamily="34" charset="0"/>
                <a:ea typeface="宋体" pitchFamily="2" charset="-122"/>
                <a:cs typeface="Arial" pitchFamily="34" charset="0"/>
              </a:rPr>
              <a:t>Les caractéristiques du logement/niveau de vie</a:t>
            </a:r>
          </a:p>
          <a:p>
            <a:pPr marL="806450" indent="-342900" algn="justLow" fontAlgn="base">
              <a:spcBef>
                <a:spcPct val="0"/>
              </a:spcBef>
              <a:spcAft>
                <a:spcPct val="0"/>
              </a:spcAft>
              <a:buFont typeface="Wingdings" pitchFamily="2" charset="2"/>
              <a:buChar char=""/>
              <a:defRPr/>
            </a:pPr>
            <a:r>
              <a:rPr lang="fr-FR" dirty="0" smtClean="0">
                <a:latin typeface="Arial" pitchFamily="34" charset="0"/>
                <a:ea typeface="宋体" pitchFamily="2" charset="-122"/>
                <a:cs typeface="Arial" pitchFamily="34" charset="0"/>
              </a:rPr>
              <a:t>Le vécu du quartier</a:t>
            </a:r>
          </a:p>
          <a:p>
            <a:pPr marL="806450" indent="-342900" algn="justLow" fontAlgn="base">
              <a:spcBef>
                <a:spcPct val="0"/>
              </a:spcBef>
              <a:spcAft>
                <a:spcPct val="0"/>
              </a:spcAft>
              <a:buFont typeface="Wingdings" pitchFamily="2" charset="2"/>
              <a:buChar char=""/>
              <a:defRPr/>
            </a:pPr>
            <a:r>
              <a:rPr lang="fr-FR" dirty="0" smtClean="0">
                <a:latin typeface="Arial" pitchFamily="34" charset="0"/>
                <a:ea typeface="宋体" pitchFamily="2" charset="-122"/>
                <a:cs typeface="Arial" pitchFamily="34" charset="0"/>
              </a:rPr>
              <a:t>Les articulations du quartier avec la ville</a:t>
            </a:r>
          </a:p>
          <a:p>
            <a:pPr marL="806450" indent="-342900" algn="justLow" fontAlgn="base">
              <a:spcBef>
                <a:spcPct val="0"/>
              </a:spcBef>
              <a:spcAft>
                <a:spcPct val="0"/>
              </a:spcAft>
              <a:buFont typeface="Wingdings" pitchFamily="2" charset="2"/>
              <a:buChar char=""/>
              <a:defRPr/>
            </a:pPr>
            <a:r>
              <a:rPr lang="fr-FR" dirty="0" smtClean="0">
                <a:latin typeface="Arial" pitchFamily="34" charset="0"/>
                <a:ea typeface="宋体" pitchFamily="2" charset="-122"/>
                <a:cs typeface="Arial" pitchFamily="34" charset="0"/>
              </a:rPr>
              <a:t>La question d’identification au quartier et à la ville</a:t>
            </a:r>
          </a:p>
          <a:p>
            <a:pPr marL="806450" indent="-342900" algn="justLow" fontAlgn="base">
              <a:spcBef>
                <a:spcPct val="0"/>
              </a:spcBef>
              <a:spcAft>
                <a:spcPct val="0"/>
              </a:spcAft>
              <a:buFont typeface="Wingdings" pitchFamily="2" charset="2"/>
              <a:buChar char=""/>
              <a:defRPr/>
            </a:pPr>
            <a:r>
              <a:rPr lang="fr-FR" dirty="0" smtClean="0">
                <a:latin typeface="Arial" pitchFamily="34" charset="0"/>
                <a:ea typeface="宋体" pitchFamily="2" charset="-122"/>
                <a:cs typeface="Arial" pitchFamily="34" charset="0"/>
              </a:rPr>
              <a:t>Des questions d’opinions</a:t>
            </a:r>
          </a:p>
          <a:p>
            <a:pPr marL="742950" marR="0" lvl="1" indent="-285750" algn="l" defTabSz="914400" rtl="0" eaLnBrk="1" fontAlgn="auto" latinLnBrk="0" hangingPunct="1">
              <a:lnSpc>
                <a:spcPct val="130000"/>
              </a:lnSpc>
              <a:spcBef>
                <a:spcPct val="20000"/>
              </a:spcBef>
              <a:spcAft>
                <a:spcPts val="0"/>
              </a:spcAft>
              <a:buClrTx/>
              <a:buSzTx/>
              <a:buFont typeface="Arial" pitchFamily="34" charset="0"/>
              <a:buChar char="–"/>
              <a:tabLst/>
              <a:defRPr/>
            </a:pPr>
            <a:endParaRPr kumimoji="0" lang="fr-FR" sz="1600" b="1" i="0" u="none" strike="noStrike" kern="1200" cap="none" spc="0" normalizeH="0" baseline="0" noProof="0" dirty="0" smtClean="0">
              <a:ln>
                <a:noFill/>
              </a:ln>
              <a:solidFill>
                <a:schemeClr val="accent2"/>
              </a:solidFill>
              <a:effectLst/>
              <a:uLnTx/>
              <a:uFillTx/>
              <a:latin typeface="Trebuchet MS" pitchFamily="34" charset="0"/>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600" b="1" i="0" u="none" strike="noStrike" kern="1200" cap="none" spc="0" normalizeH="0" baseline="0" noProof="0" dirty="0" smtClean="0">
              <a:ln>
                <a:noFill/>
              </a:ln>
              <a:solidFill>
                <a:schemeClr val="accent2"/>
              </a:solidFill>
              <a:effectLst/>
              <a:uLnTx/>
              <a:uFillTx/>
              <a:latin typeface="Trebuchet MS" pitchFamily="34" charset="0"/>
              <a:ea typeface="+mn-ea"/>
              <a:cs typeface="+mn-cs"/>
            </a:endParaRPr>
          </a:p>
        </p:txBody>
      </p:sp>
      <p:sp>
        <p:nvSpPr>
          <p:cNvPr id="17"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a:t>
            </a:r>
            <a:r>
              <a:rPr lang="fr-FR" sz="2800" dirty="0" smtClean="0">
                <a:solidFill>
                  <a:srgbClr val="C00000"/>
                </a:solidFill>
                <a:latin typeface="+mj-lt"/>
                <a:ea typeface="+mj-ea"/>
                <a:cs typeface="+mj-cs"/>
              </a:rPr>
              <a:t>Choix des 3 quartiers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8" name="Groupe 17"/>
          <p:cNvGrpSpPr/>
          <p:nvPr/>
        </p:nvGrpSpPr>
        <p:grpSpPr>
          <a:xfrm>
            <a:off x="0" y="6309320"/>
            <a:ext cx="9144000" cy="520216"/>
            <a:chOff x="0" y="6309320"/>
            <a:chExt cx="9144000" cy="520216"/>
          </a:xfrm>
        </p:grpSpPr>
        <p:pic>
          <p:nvPicPr>
            <p:cNvPr id="19"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0"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1"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2" name="Rectangle 21"/>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3"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4" name="Image 23"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51520" y="1556792"/>
            <a:ext cx="8389938" cy="4852987"/>
          </a:xfrm>
        </p:spPr>
        <p:txBody>
          <a:bodyPr>
            <a:normAutofit fontScale="92500"/>
          </a:bodyPr>
          <a:lstStyle/>
          <a:p>
            <a:pPr algn="just">
              <a:lnSpc>
                <a:spcPct val="125000"/>
              </a:lnSpc>
              <a:buFont typeface="Courier New" pitchFamily="49" charset="0"/>
              <a:buChar char="o"/>
            </a:pPr>
            <a:r>
              <a:rPr lang="fr-FR" sz="2400" b="1" dirty="0" smtClean="0">
                <a:latin typeface="Arial" pitchFamily="34" charset="0"/>
                <a:cs typeface="Arial" pitchFamily="34" charset="0"/>
              </a:rPr>
              <a:t>Dépouillement de l’enquête </a:t>
            </a:r>
          </a:p>
          <a:p>
            <a:pPr marL="800100" algn="just">
              <a:lnSpc>
                <a:spcPct val="125000"/>
              </a:lnSpc>
              <a:buFont typeface="Wingdings" pitchFamily="2" charset="2"/>
              <a:buChar char="§"/>
            </a:pPr>
            <a:r>
              <a:rPr lang="fr-FR" sz="2000" dirty="0" smtClean="0">
                <a:latin typeface="Arial" pitchFamily="34" charset="0"/>
                <a:cs typeface="Arial" pitchFamily="34" charset="0"/>
              </a:rPr>
              <a:t>Utilisation du logiciel SPSS  «</a:t>
            </a:r>
            <a:r>
              <a:rPr lang="fr-FR" sz="2000" dirty="0" err="1" smtClean="0">
                <a:latin typeface="Arial" pitchFamily="34" charset="0"/>
                <a:cs typeface="Arial" pitchFamily="34" charset="0"/>
              </a:rPr>
              <a:t>Statistical</a:t>
            </a:r>
            <a:r>
              <a:rPr lang="fr-FR" sz="2000" dirty="0" smtClean="0">
                <a:latin typeface="Arial" pitchFamily="34" charset="0"/>
                <a:cs typeface="Arial" pitchFamily="34" charset="0"/>
              </a:rPr>
              <a:t> Package for the Social </a:t>
            </a:r>
            <a:r>
              <a:rPr lang="fr-FR" sz="2000" dirty="0" err="1" smtClean="0">
                <a:latin typeface="Arial" pitchFamily="34" charset="0"/>
                <a:cs typeface="Arial" pitchFamily="34" charset="0"/>
              </a:rPr>
              <a:t>Siences</a:t>
            </a:r>
            <a:r>
              <a:rPr lang="fr-FR" sz="2000" dirty="0" smtClean="0">
                <a:latin typeface="Arial" pitchFamily="34" charset="0"/>
                <a:cs typeface="Arial" pitchFamily="34" charset="0"/>
              </a:rPr>
              <a:t> », </a:t>
            </a:r>
          </a:p>
          <a:p>
            <a:pPr algn="just">
              <a:lnSpc>
                <a:spcPct val="125000"/>
              </a:lnSpc>
              <a:buFont typeface="Courier New" pitchFamily="49" charset="0"/>
              <a:buChar char="o"/>
            </a:pPr>
            <a:r>
              <a:rPr lang="fr-FR" sz="2400" b="1" dirty="0" smtClean="0">
                <a:latin typeface="Arial" pitchFamily="34" charset="0"/>
                <a:cs typeface="Arial" pitchFamily="34" charset="0"/>
              </a:rPr>
              <a:t>Thèmes d’analyses</a:t>
            </a:r>
          </a:p>
          <a:p>
            <a:pPr marL="800100">
              <a:lnSpc>
                <a:spcPct val="120000"/>
              </a:lnSpc>
              <a:tabLst>
                <a:tab pos="361950" algn="l"/>
              </a:tabLst>
            </a:pPr>
            <a:r>
              <a:rPr lang="fr-FR" sz="2400" dirty="0" smtClean="0"/>
              <a:t>Le degré d’intégration du quartier</a:t>
            </a:r>
          </a:p>
          <a:p>
            <a:pPr marL="800100">
              <a:lnSpc>
                <a:spcPct val="120000"/>
              </a:lnSpc>
              <a:tabLst>
                <a:tab pos="361950" algn="l"/>
              </a:tabLst>
            </a:pPr>
            <a:r>
              <a:rPr lang="fr-FR" sz="2400" dirty="0" smtClean="0"/>
              <a:t>Le niveau de précarité de la vie des chefs de ménage</a:t>
            </a:r>
          </a:p>
          <a:p>
            <a:pPr marL="800100">
              <a:lnSpc>
                <a:spcPct val="120000"/>
              </a:lnSpc>
              <a:tabLst>
                <a:tab pos="361950" algn="l"/>
              </a:tabLst>
            </a:pPr>
            <a:r>
              <a:rPr lang="fr-FR" sz="2400" dirty="0" smtClean="0"/>
              <a:t>Le niveau de fragilité/intégration des ménages</a:t>
            </a:r>
          </a:p>
          <a:p>
            <a:pPr marL="800100">
              <a:lnSpc>
                <a:spcPct val="120000"/>
              </a:lnSpc>
              <a:tabLst>
                <a:tab pos="361950" algn="l"/>
              </a:tabLst>
            </a:pPr>
            <a:r>
              <a:rPr lang="fr-FR" sz="2400" dirty="0" smtClean="0"/>
              <a:t>Le niveau d’articulation avec la ville</a:t>
            </a:r>
          </a:p>
          <a:p>
            <a:pPr marL="800100">
              <a:lnSpc>
                <a:spcPct val="120000"/>
              </a:lnSpc>
              <a:tabLst>
                <a:tab pos="361950" algn="l"/>
              </a:tabLst>
            </a:pPr>
            <a:r>
              <a:rPr lang="fr-FR" sz="2400" dirty="0" smtClean="0"/>
              <a:t>Le degré d’identification des ménages au quartier et à la ville</a:t>
            </a:r>
          </a:p>
          <a:p>
            <a:pPr marL="800100">
              <a:lnSpc>
                <a:spcPct val="120000"/>
              </a:lnSpc>
              <a:tabLst>
                <a:tab pos="361950" algn="l"/>
              </a:tabLst>
            </a:pPr>
            <a:r>
              <a:rPr lang="fr-FR" sz="2400" dirty="0" smtClean="0"/>
              <a:t>Les doléances</a:t>
            </a:r>
          </a:p>
          <a:p>
            <a:pPr algn="just">
              <a:lnSpc>
                <a:spcPct val="125000"/>
              </a:lnSpc>
              <a:buNone/>
            </a:pPr>
            <a:endParaRPr lang="fr-FR" sz="2400" b="1" dirty="0" smtClean="0">
              <a:latin typeface="Arial" pitchFamily="34" charset="0"/>
              <a:cs typeface="Arial" pitchFamily="34" charset="0"/>
            </a:endParaRPr>
          </a:p>
        </p:txBody>
      </p:sp>
      <p:sp>
        <p:nvSpPr>
          <p:cNvPr id="16"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a:t>
            </a:r>
            <a:r>
              <a:rPr lang="fr-FR" sz="2800" dirty="0" smtClean="0">
                <a:solidFill>
                  <a:srgbClr val="C00000"/>
                </a:solidFill>
                <a:latin typeface="+mj-lt"/>
                <a:ea typeface="+mj-ea"/>
                <a:cs typeface="+mj-cs"/>
              </a:rPr>
              <a:t>Dépouillement de l’enquête &amp; Thèmes d’analyse</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7" name="Groupe 16"/>
          <p:cNvGrpSpPr/>
          <p:nvPr/>
        </p:nvGrpSpPr>
        <p:grpSpPr>
          <a:xfrm>
            <a:off x="0" y="6309320"/>
            <a:ext cx="9144000" cy="520216"/>
            <a:chOff x="0" y="6309320"/>
            <a:chExt cx="9144000" cy="520216"/>
          </a:xfrm>
        </p:grpSpPr>
        <p:pic>
          <p:nvPicPr>
            <p:cNvPr id="18"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9"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0"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1" name="Rectangle 20"/>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2"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3" name="Image 22"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00034" y="0"/>
            <a:ext cx="82296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5" name="Rectangle 14"/>
          <p:cNvSpPr/>
          <p:nvPr/>
        </p:nvSpPr>
        <p:spPr>
          <a:xfrm>
            <a:off x="251520" y="1124744"/>
            <a:ext cx="8892480" cy="5324535"/>
          </a:xfrm>
          <a:prstGeom prst="rect">
            <a:avLst/>
          </a:prstGeom>
        </p:spPr>
        <p:txBody>
          <a:bodyPr wrap="square">
            <a:spAutoFit/>
          </a:bodyPr>
          <a:lstStyle/>
          <a:p>
            <a:pPr>
              <a:buFont typeface="Courier New" pitchFamily="49" charset="0"/>
              <a:buChar char="o"/>
            </a:pPr>
            <a:r>
              <a:rPr lang="fr-FR" sz="2400" b="1" dirty="0" smtClean="0">
                <a:latin typeface="Arial" pitchFamily="34" charset="0"/>
                <a:cs typeface="Arial" pitchFamily="34" charset="0"/>
              </a:rPr>
              <a:t> Le degré d’intégration du quartier dans la ville</a:t>
            </a:r>
          </a:p>
          <a:p>
            <a:endParaRPr lang="fr-FR" sz="2400" b="1" dirty="0" smtClean="0">
              <a:latin typeface="Arial" pitchFamily="34" charset="0"/>
              <a:cs typeface="Arial" pitchFamily="34" charset="0"/>
            </a:endParaRPr>
          </a:p>
          <a:p>
            <a:pPr marL="630238">
              <a:buFont typeface="Wingdings" pitchFamily="2" charset="2"/>
              <a:buChar char="Ø"/>
            </a:pPr>
            <a:r>
              <a:rPr lang="fr-FR" sz="2400" dirty="0" smtClean="0">
                <a:latin typeface="Arial" pitchFamily="34" charset="0"/>
                <a:cs typeface="Arial" pitchFamily="34" charset="0"/>
              </a:rPr>
              <a:t>  très insuffisante, à des degrés différents suivant 3 facteurs </a:t>
            </a:r>
            <a:r>
              <a:rPr lang="fr-FR" sz="2400" dirty="0" smtClean="0">
                <a:solidFill>
                  <a:schemeClr val="accent2"/>
                </a:solidFill>
                <a:latin typeface="Arial" pitchFamily="34" charset="0"/>
                <a:cs typeface="Arial" pitchFamily="34" charset="0"/>
              </a:rPr>
              <a:t>:</a:t>
            </a:r>
          </a:p>
          <a:p>
            <a:pPr marL="630238"/>
            <a:endParaRPr lang="fr-FR" sz="2000" b="1" dirty="0" smtClean="0">
              <a:solidFill>
                <a:schemeClr val="accent2"/>
              </a:solidFill>
              <a:latin typeface="Arial" pitchFamily="34" charset="0"/>
              <a:cs typeface="Arial" pitchFamily="34" charset="0"/>
            </a:endParaRPr>
          </a:p>
          <a:p>
            <a:pPr marL="1717675" indent="-457200">
              <a:lnSpc>
                <a:spcPct val="200000"/>
              </a:lnSpc>
              <a:buFont typeface="+mj-lt"/>
              <a:buAutoNum type="arabicPeriod"/>
            </a:pPr>
            <a:r>
              <a:rPr lang="fr-FR" sz="2000" dirty="0" smtClean="0">
                <a:latin typeface="Arial" pitchFamily="34" charset="0"/>
                <a:cs typeface="Arial" pitchFamily="34" charset="0"/>
              </a:rPr>
              <a:t> La date et la typologie de formation</a:t>
            </a:r>
          </a:p>
          <a:p>
            <a:pPr marL="1717675" indent="-457200">
              <a:lnSpc>
                <a:spcPct val="200000"/>
              </a:lnSpc>
              <a:buFont typeface="+mj-lt"/>
              <a:buAutoNum type="arabicPeriod"/>
            </a:pPr>
            <a:r>
              <a:rPr lang="fr-FR" sz="2000" dirty="0" smtClean="0">
                <a:latin typeface="Arial" pitchFamily="34" charset="0"/>
                <a:cs typeface="Arial" pitchFamily="34" charset="0"/>
              </a:rPr>
              <a:t>L’appartenance à l’espace communal ou non communal</a:t>
            </a:r>
          </a:p>
          <a:p>
            <a:pPr marL="1717675" indent="-457200">
              <a:lnSpc>
                <a:spcPct val="200000"/>
              </a:lnSpc>
              <a:buFont typeface="+mj-lt"/>
              <a:buAutoNum type="arabicPeriod"/>
            </a:pPr>
            <a:r>
              <a:rPr lang="fr-FR" sz="2000" dirty="0" smtClean="0">
                <a:latin typeface="Arial" pitchFamily="34" charset="0"/>
                <a:cs typeface="Arial" pitchFamily="34" charset="0"/>
              </a:rPr>
              <a:t> L’implantation sur un terrain urbanisable ou sur un terrain </a:t>
            </a:r>
          </a:p>
          <a:p>
            <a:pPr marL="1260475">
              <a:lnSpc>
                <a:spcPct val="200000"/>
              </a:lnSpc>
            </a:pPr>
            <a:r>
              <a:rPr lang="fr-FR" sz="2000" dirty="0" smtClean="0">
                <a:latin typeface="Arial" pitchFamily="34" charset="0"/>
                <a:cs typeface="Arial" pitchFamily="34" charset="0"/>
              </a:rPr>
              <a:t>	 fragile et inondable, ou bien dans une zone à risques</a:t>
            </a:r>
          </a:p>
          <a:p>
            <a:pPr marL="630238"/>
            <a:endParaRPr lang="fr-FR" sz="2000" dirty="0" smtClean="0">
              <a:solidFill>
                <a:schemeClr val="accent2"/>
              </a:solidFill>
              <a:latin typeface="Arial" pitchFamily="34" charset="0"/>
              <a:cs typeface="Arial" pitchFamily="34" charset="0"/>
            </a:endParaRPr>
          </a:p>
          <a:p>
            <a:pPr marL="630238"/>
            <a:r>
              <a:rPr lang="fr-FR" sz="2000" dirty="0" smtClean="0">
                <a:solidFill>
                  <a:schemeClr val="accent2"/>
                </a:solidFill>
                <a:latin typeface="Arial" pitchFamily="34" charset="0"/>
                <a:cs typeface="Arial" pitchFamily="34" charset="0"/>
              </a:rPr>
              <a:t>   </a:t>
            </a:r>
          </a:p>
          <a:p>
            <a:r>
              <a:rPr lang="fr-FR" sz="2400" b="1" dirty="0" smtClean="0">
                <a:latin typeface="Arial" pitchFamily="34" charset="0"/>
                <a:cs typeface="Arial" pitchFamily="34" charset="0"/>
              </a:rPr>
              <a:t> </a:t>
            </a:r>
            <a:endParaRPr lang="fr-FR" sz="2400" dirty="0">
              <a:latin typeface="Arial" pitchFamily="34" charset="0"/>
              <a:cs typeface="Arial" pitchFamily="34" charset="0"/>
            </a:endParaRPr>
          </a:p>
        </p:txBody>
      </p:sp>
      <p:grpSp>
        <p:nvGrpSpPr>
          <p:cNvPr id="16" name="Groupe 15"/>
          <p:cNvGrpSpPr/>
          <p:nvPr/>
        </p:nvGrpSpPr>
        <p:grpSpPr>
          <a:xfrm>
            <a:off x="0" y="6309320"/>
            <a:ext cx="9144000" cy="520216"/>
            <a:chOff x="0" y="6309320"/>
            <a:chExt cx="9144000" cy="520216"/>
          </a:xfrm>
        </p:grpSpPr>
        <p:pic>
          <p:nvPicPr>
            <p:cNvPr id="17"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8"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19"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0" name="Rectangle 19"/>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1"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2" name="Image 21"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smtClean="0"/>
              <a:t>Contexte</a:t>
            </a:r>
            <a:endParaRPr lang="fr-FR" dirty="0"/>
          </a:p>
        </p:txBody>
      </p:sp>
      <p:sp>
        <p:nvSpPr>
          <p:cNvPr id="3" name="Espace réservé du contenu 2"/>
          <p:cNvSpPr>
            <a:spLocks noGrp="1"/>
          </p:cNvSpPr>
          <p:nvPr>
            <p:ph idx="1"/>
          </p:nvPr>
        </p:nvSpPr>
        <p:spPr>
          <a:xfrm>
            <a:off x="0" y="1052736"/>
            <a:ext cx="9144000" cy="5472608"/>
          </a:xfrm>
        </p:spPr>
        <p:txBody>
          <a:bodyPr>
            <a:normAutofit fontScale="85000" lnSpcReduction="20000"/>
          </a:bodyPr>
          <a:lstStyle/>
          <a:p>
            <a:r>
              <a:rPr lang="fr-FR" dirty="0" smtClean="0"/>
              <a:t>Grand Sfax : poussée rapide des quartiers d’habitat populaire (mouvement migratoire, origine rurale) </a:t>
            </a:r>
            <a:r>
              <a:rPr lang="fr-FR" dirty="0" smtClean="0"/>
              <a:t>, espace de refuge,</a:t>
            </a:r>
            <a:endParaRPr lang="fr-FR" dirty="0" smtClean="0"/>
          </a:p>
          <a:p>
            <a:pPr lvl="3">
              <a:buNone/>
            </a:pPr>
            <a:endParaRPr lang="fr-FR" dirty="0" smtClean="0"/>
          </a:p>
          <a:p>
            <a:pPr marL="3140075" lvl="3" indent="15875">
              <a:buNone/>
            </a:pPr>
            <a:endParaRPr lang="fr-FR" dirty="0" smtClean="0"/>
          </a:p>
          <a:p>
            <a:pPr>
              <a:buNone/>
            </a:pPr>
            <a:r>
              <a:rPr lang="fr-FR" dirty="0" smtClean="0"/>
              <a:t>      Ces quartiers =&gt; nombreux problèmes:</a:t>
            </a:r>
          </a:p>
          <a:p>
            <a:pPr lvl="1">
              <a:buFont typeface="Courier New" pitchFamily="49" charset="0"/>
              <a:buChar char="o"/>
            </a:pPr>
            <a:r>
              <a:rPr lang="fr-FR" dirty="0" smtClean="0">
                <a:solidFill>
                  <a:srgbClr val="0070C0"/>
                </a:solidFill>
              </a:rPr>
              <a:t>Exclusion : </a:t>
            </a:r>
            <a:r>
              <a:rPr lang="fr-FR" dirty="0" smtClean="0"/>
              <a:t>Carences en équipements et infrastructures</a:t>
            </a:r>
          </a:p>
          <a:p>
            <a:pPr lvl="1">
              <a:buFont typeface="Courier New" pitchFamily="49" charset="0"/>
              <a:buChar char="o"/>
            </a:pPr>
            <a:r>
              <a:rPr lang="fr-FR" dirty="0" smtClean="0">
                <a:solidFill>
                  <a:srgbClr val="0070C0"/>
                </a:solidFill>
              </a:rPr>
              <a:t>Qualité de vie détériorée: </a:t>
            </a:r>
            <a:r>
              <a:rPr lang="fr-FR" dirty="0" smtClean="0"/>
              <a:t>Implantation sur des sites non urbanisables, fragiles et à nuisance</a:t>
            </a:r>
          </a:p>
          <a:p>
            <a:pPr lvl="1">
              <a:buNone/>
            </a:pPr>
            <a:endParaRPr lang="fr-FR" dirty="0" smtClean="0">
              <a:solidFill>
                <a:srgbClr val="0070C0"/>
              </a:solidFill>
            </a:endParaRPr>
          </a:p>
          <a:p>
            <a:pPr marL="3409950" lvl="1">
              <a:buNone/>
            </a:pPr>
            <a:r>
              <a:rPr lang="fr-FR" sz="4000" dirty="0" smtClean="0">
                <a:solidFill>
                  <a:schemeClr val="accent3">
                    <a:lumMod val="50000"/>
                  </a:schemeClr>
                </a:solidFill>
              </a:rPr>
              <a:t>Etude  =&gt; plan d’actions</a:t>
            </a:r>
          </a:p>
          <a:p>
            <a:pPr marL="3409950" lvl="1">
              <a:buNone/>
            </a:pPr>
            <a:endParaRPr lang="fr-FR" sz="2400" dirty="0" smtClean="0"/>
          </a:p>
          <a:p>
            <a:pPr marL="84138" lvl="3" indent="3175" algn="ctr">
              <a:buNone/>
            </a:pPr>
            <a:r>
              <a:rPr lang="fr-FR" sz="4000" b="1" dirty="0" smtClean="0">
                <a:solidFill>
                  <a:srgbClr val="FF0000"/>
                </a:solidFill>
              </a:rPr>
              <a:t>STRATEGIE LOCALE DE RENOVATION ET DE REHABILATION DES QUARTIERS POPULAIRES (SDGS  2)</a:t>
            </a:r>
          </a:p>
          <a:p>
            <a:pPr lvl="3">
              <a:buNone/>
            </a:pPr>
            <a:endParaRPr lang="fr-FR" dirty="0"/>
          </a:p>
        </p:txBody>
      </p:sp>
      <p:sp>
        <p:nvSpPr>
          <p:cNvPr id="5" name="Flèche droite 4"/>
          <p:cNvSpPr/>
          <p:nvPr/>
        </p:nvSpPr>
        <p:spPr>
          <a:xfrm>
            <a:off x="2267744" y="4223938"/>
            <a:ext cx="714380" cy="35719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grpSp>
        <p:nvGrpSpPr>
          <p:cNvPr id="25" name="Groupe 24"/>
          <p:cNvGrpSpPr/>
          <p:nvPr/>
        </p:nvGrpSpPr>
        <p:grpSpPr>
          <a:xfrm>
            <a:off x="0" y="6309320"/>
            <a:ext cx="9144000" cy="520216"/>
            <a:chOff x="0" y="6309320"/>
            <a:chExt cx="9144000" cy="520216"/>
          </a:xfrm>
        </p:grpSpPr>
        <p:pic>
          <p:nvPicPr>
            <p:cNvPr id="21"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2"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3"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4" name="Rectangle 23"/>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19"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6" name="Image 15"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cxnSp>
        <p:nvCxnSpPr>
          <p:cNvPr id="17" name="Connecteur droit 16"/>
          <p:cNvCxnSpPr/>
          <p:nvPr/>
        </p:nvCxnSpPr>
        <p:spPr>
          <a:xfrm>
            <a:off x="0" y="685800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00034" y="0"/>
            <a:ext cx="8229600" cy="980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5" name="Rectangle 14"/>
          <p:cNvSpPr/>
          <p:nvPr/>
        </p:nvSpPr>
        <p:spPr>
          <a:xfrm>
            <a:off x="251520" y="1124744"/>
            <a:ext cx="8892480" cy="6041654"/>
          </a:xfrm>
          <a:prstGeom prst="rect">
            <a:avLst/>
          </a:prstGeom>
        </p:spPr>
        <p:txBody>
          <a:bodyPr wrap="square">
            <a:spAutoFit/>
          </a:bodyPr>
          <a:lstStyle/>
          <a:p>
            <a:pPr>
              <a:buFont typeface="Courier New" pitchFamily="49" charset="0"/>
              <a:buChar char="o"/>
            </a:pPr>
            <a:r>
              <a:rPr lang="fr-FR" sz="2400" b="1" dirty="0" smtClean="0">
                <a:latin typeface="Arial" pitchFamily="34" charset="0"/>
                <a:cs typeface="Arial" pitchFamily="34" charset="0"/>
              </a:rPr>
              <a:t> Le degré d’intégration du quartier dans la ville</a:t>
            </a:r>
          </a:p>
          <a:p>
            <a:endParaRPr lang="fr-FR" sz="2400" b="1" dirty="0" smtClean="0">
              <a:latin typeface="Arial" pitchFamily="34" charset="0"/>
              <a:cs typeface="Arial" pitchFamily="34" charset="0"/>
            </a:endParaRPr>
          </a:p>
          <a:p>
            <a:pPr marL="441325" indent="552450">
              <a:lnSpc>
                <a:spcPct val="145000"/>
              </a:lnSpc>
              <a:buFont typeface="Wingdings" pitchFamily="2" charset="2"/>
              <a:buChar char="Ø"/>
            </a:pPr>
            <a:r>
              <a:rPr lang="fr-FR" sz="2000" dirty="0" smtClean="0">
                <a:latin typeface="Arial" pitchFamily="34" charset="0"/>
                <a:cs typeface="Arial" pitchFamily="34" charset="0"/>
              </a:rPr>
              <a:t>Dans les quartiers programmés, le paysage discordant domine, avec une forte densification spontanée</a:t>
            </a:r>
          </a:p>
          <a:p>
            <a:pPr marL="441325" indent="552450">
              <a:lnSpc>
                <a:spcPct val="145000"/>
              </a:lnSpc>
            </a:pPr>
            <a:endParaRPr lang="fr-FR" sz="800" dirty="0" smtClean="0">
              <a:latin typeface="Arial" pitchFamily="34" charset="0"/>
              <a:cs typeface="Arial" pitchFamily="34" charset="0"/>
            </a:endParaRPr>
          </a:p>
          <a:p>
            <a:pPr marL="441325" indent="552450">
              <a:lnSpc>
                <a:spcPct val="125000"/>
              </a:lnSpc>
              <a:buFont typeface="Wingdings" pitchFamily="2" charset="2"/>
              <a:buChar char="Ø"/>
            </a:pPr>
            <a:r>
              <a:rPr lang="fr-FR" sz="2000" dirty="0" smtClean="0">
                <a:latin typeface="Arial" pitchFamily="34" charset="0"/>
                <a:cs typeface="Arial" pitchFamily="34" charset="0"/>
              </a:rPr>
              <a:t>Dans les quartiers autoproduits, le paysage est souvent chaotique avec une ruralité persistante</a:t>
            </a:r>
          </a:p>
          <a:p>
            <a:pPr marL="441325" indent="552450">
              <a:lnSpc>
                <a:spcPct val="125000"/>
              </a:lnSpc>
            </a:pPr>
            <a:endParaRPr lang="fr-FR" sz="800" dirty="0" smtClean="0">
              <a:latin typeface="Arial" pitchFamily="34" charset="0"/>
              <a:cs typeface="Arial" pitchFamily="34" charset="0"/>
            </a:endParaRPr>
          </a:p>
          <a:p>
            <a:pPr marL="441325" indent="552450">
              <a:lnSpc>
                <a:spcPct val="125000"/>
              </a:lnSpc>
              <a:buFont typeface="Wingdings" pitchFamily="2" charset="2"/>
              <a:buChar char="Ø"/>
            </a:pPr>
            <a:r>
              <a:rPr lang="fr-FR" sz="2000" dirty="0" smtClean="0">
                <a:latin typeface="Arial" pitchFamily="34" charset="0"/>
                <a:cs typeface="Arial" pitchFamily="34" charset="0"/>
              </a:rPr>
              <a:t>Des infrastructures insuffisantes ou défaillantes</a:t>
            </a:r>
          </a:p>
          <a:p>
            <a:pPr marL="441325" indent="552450">
              <a:lnSpc>
                <a:spcPct val="125000"/>
              </a:lnSpc>
            </a:pPr>
            <a:endParaRPr lang="fr-FR" sz="800" dirty="0" smtClean="0">
              <a:latin typeface="Arial" pitchFamily="34" charset="0"/>
              <a:cs typeface="Arial" pitchFamily="34" charset="0"/>
            </a:endParaRPr>
          </a:p>
          <a:p>
            <a:pPr marL="441325" indent="552450">
              <a:lnSpc>
                <a:spcPct val="125000"/>
              </a:lnSpc>
              <a:buFont typeface="Wingdings" pitchFamily="2" charset="2"/>
              <a:buChar char="Ø"/>
            </a:pPr>
            <a:r>
              <a:rPr lang="fr-FR" sz="2000" dirty="0" smtClean="0">
                <a:latin typeface="Arial" pitchFamily="34" charset="0"/>
                <a:cs typeface="Arial" pitchFamily="34" charset="0"/>
              </a:rPr>
              <a:t>Étant des espaces d’accueil de l’exode rural, les quartiers manquent d’encadrement social, et précisément de catalyseurs de groupement</a:t>
            </a:r>
          </a:p>
          <a:p>
            <a:pPr marL="441325" indent="552450">
              <a:lnSpc>
                <a:spcPct val="125000"/>
              </a:lnSpc>
            </a:pPr>
            <a:endParaRPr lang="fr-FR" sz="800" dirty="0" smtClean="0">
              <a:effectLst>
                <a:outerShdw blurRad="38100" dist="38100" dir="2700000" algn="tl">
                  <a:srgbClr val="000000">
                    <a:alpha val="43137"/>
                  </a:srgbClr>
                </a:outerShdw>
              </a:effectLst>
              <a:latin typeface="Arial" pitchFamily="34" charset="0"/>
              <a:cs typeface="Arial" pitchFamily="34" charset="0"/>
            </a:endParaRPr>
          </a:p>
          <a:p>
            <a:pPr marL="441325" indent="552450">
              <a:lnSpc>
                <a:spcPct val="125000"/>
              </a:lnSpc>
              <a:buFont typeface="Wingdings" pitchFamily="2" charset="2"/>
              <a:buChar char="Ø"/>
            </a:pPr>
            <a:r>
              <a:rPr lang="fr-FR" sz="2000" dirty="0" smtClean="0">
                <a:latin typeface="Arial" pitchFamily="34" charset="0"/>
                <a:cs typeface="Arial" pitchFamily="34" charset="0"/>
              </a:rPr>
              <a:t>Le système de repérage est défaillant, puisque l’adressage des quartiers est insuffisant ou manquant.</a:t>
            </a:r>
          </a:p>
          <a:p>
            <a:pPr marL="630238"/>
            <a:endParaRPr lang="fr-FR" sz="2000" dirty="0" smtClean="0">
              <a:solidFill>
                <a:schemeClr val="accent2"/>
              </a:solidFill>
              <a:latin typeface="Arial" pitchFamily="34" charset="0"/>
              <a:cs typeface="Arial" pitchFamily="34" charset="0"/>
            </a:endParaRPr>
          </a:p>
          <a:p>
            <a:pPr marL="630238"/>
            <a:r>
              <a:rPr lang="fr-FR" sz="2000" dirty="0" smtClean="0">
                <a:solidFill>
                  <a:schemeClr val="accent2"/>
                </a:solidFill>
                <a:latin typeface="Arial" pitchFamily="34" charset="0"/>
                <a:cs typeface="Arial" pitchFamily="34" charset="0"/>
              </a:rPr>
              <a:t>   </a:t>
            </a:r>
          </a:p>
          <a:p>
            <a:r>
              <a:rPr lang="fr-FR" sz="2400" b="1" dirty="0" smtClean="0">
                <a:latin typeface="Arial" pitchFamily="34" charset="0"/>
                <a:cs typeface="Arial" pitchFamily="34" charset="0"/>
              </a:rPr>
              <a:t> </a:t>
            </a:r>
            <a:endParaRPr lang="fr-FR" sz="2400" dirty="0">
              <a:latin typeface="Arial" pitchFamily="34" charset="0"/>
              <a:cs typeface="Arial" pitchFamily="34" charset="0"/>
            </a:endParaRPr>
          </a:p>
        </p:txBody>
      </p:sp>
      <p:grpSp>
        <p:nvGrpSpPr>
          <p:cNvPr id="16" name="Groupe 15"/>
          <p:cNvGrpSpPr/>
          <p:nvPr/>
        </p:nvGrpSpPr>
        <p:grpSpPr>
          <a:xfrm>
            <a:off x="0" y="6309320"/>
            <a:ext cx="9144000" cy="520216"/>
            <a:chOff x="0" y="6309320"/>
            <a:chExt cx="9144000" cy="520216"/>
          </a:xfrm>
        </p:grpSpPr>
        <p:pic>
          <p:nvPicPr>
            <p:cNvPr id="17"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8"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19"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0" name="Rectangle 19"/>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1"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2" name="Image 21"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251520" y="980728"/>
            <a:ext cx="8517632" cy="5068888"/>
          </a:xfrm>
        </p:spPr>
        <p:txBody>
          <a:bodyPr>
            <a:normAutofit fontScale="92500"/>
          </a:bodyPr>
          <a:lstStyle/>
          <a:p>
            <a:pPr>
              <a:lnSpc>
                <a:spcPct val="145000"/>
              </a:lnSpc>
              <a:buFont typeface="Courier New" pitchFamily="49" charset="0"/>
              <a:buChar char="o"/>
            </a:pPr>
            <a:r>
              <a:rPr lang="fr-FR" sz="2400" b="1" dirty="0" smtClean="0">
                <a:latin typeface="Arial" pitchFamily="34" charset="0"/>
                <a:cs typeface="Arial" pitchFamily="34" charset="0"/>
              </a:rPr>
              <a:t>Profil des chefs de ménage : la sous intégration et la précarité</a:t>
            </a:r>
          </a:p>
          <a:p>
            <a:pPr marL="895350">
              <a:lnSpc>
                <a:spcPct val="150000"/>
              </a:lnSpc>
              <a:buFont typeface="Wingdings" pitchFamily="2" charset="2"/>
              <a:buChar char="Ø"/>
            </a:pPr>
            <a:r>
              <a:rPr lang="fr-FR" sz="2000" dirty="0" smtClean="0">
                <a:latin typeface="Arial" pitchFamily="34" charset="0"/>
                <a:cs typeface="Arial" pitchFamily="34" charset="0"/>
              </a:rPr>
              <a:t>Un itinéraire de migration</a:t>
            </a:r>
          </a:p>
          <a:p>
            <a:pPr marL="895350">
              <a:lnSpc>
                <a:spcPct val="150000"/>
              </a:lnSpc>
              <a:buFont typeface="Wingdings" pitchFamily="2" charset="2"/>
              <a:buChar char="Ø"/>
            </a:pPr>
            <a:r>
              <a:rPr lang="fr-FR" sz="2000" dirty="0" smtClean="0">
                <a:latin typeface="Arial" pitchFamily="34" charset="0"/>
                <a:cs typeface="Arial" pitchFamily="34" charset="0"/>
              </a:rPr>
              <a:t>Une ancienne culture rurale et donc un usage de l’espace à tendance rurale </a:t>
            </a:r>
          </a:p>
          <a:p>
            <a:pPr marL="895350">
              <a:lnSpc>
                <a:spcPct val="150000"/>
              </a:lnSpc>
              <a:buFont typeface="Wingdings" pitchFamily="2" charset="2"/>
              <a:buChar char="Ø"/>
            </a:pPr>
            <a:r>
              <a:rPr lang="fr-FR" sz="2000" dirty="0" smtClean="0">
                <a:latin typeface="Arial" pitchFamily="34" charset="0"/>
                <a:cs typeface="Arial" pitchFamily="34" charset="0"/>
              </a:rPr>
              <a:t>Un faible niveau d’enseignement (</a:t>
            </a:r>
            <a:r>
              <a:rPr lang="fr-FR" sz="2000" b="1" dirty="0" smtClean="0">
                <a:solidFill>
                  <a:schemeClr val="accent2"/>
                </a:solidFill>
              </a:rPr>
              <a:t>l’analphabétisme :de 6.7% à 17.3%)</a:t>
            </a:r>
            <a:r>
              <a:rPr lang="fr-FR" sz="2000" dirty="0" smtClean="0">
                <a:latin typeface="Arial" pitchFamily="34" charset="0"/>
                <a:cs typeface="Arial" pitchFamily="34" charset="0"/>
              </a:rPr>
              <a:t> </a:t>
            </a:r>
          </a:p>
          <a:p>
            <a:pPr marL="895350">
              <a:lnSpc>
                <a:spcPct val="150000"/>
              </a:lnSpc>
              <a:buFont typeface="Wingdings" pitchFamily="2" charset="2"/>
              <a:buChar char="Ø"/>
            </a:pPr>
            <a:r>
              <a:rPr lang="fr-FR" sz="2000" dirty="0" smtClean="0">
                <a:latin typeface="Arial" pitchFamily="34" charset="0"/>
                <a:cs typeface="Arial" pitchFamily="34" charset="0"/>
              </a:rPr>
              <a:t>Un emploi dans l’informel si ce n’est du chômage</a:t>
            </a:r>
            <a:r>
              <a:rPr lang="fr-FR" sz="2100" b="1" dirty="0" smtClean="0">
                <a:solidFill>
                  <a:schemeClr val="accent2"/>
                </a:solidFill>
              </a:rPr>
              <a:t> (=&gt;</a:t>
            </a:r>
            <a:r>
              <a:rPr lang="fr-FR" sz="2000" dirty="0" smtClean="0">
                <a:latin typeface="Arial" pitchFamily="34" charset="0"/>
                <a:cs typeface="Arial" pitchFamily="34" charset="0"/>
              </a:rPr>
              <a:t> </a:t>
            </a:r>
            <a:r>
              <a:rPr lang="fr-FR" sz="2000" b="1" dirty="0" smtClean="0">
                <a:solidFill>
                  <a:schemeClr val="accent2"/>
                </a:solidFill>
              </a:rPr>
              <a:t>57.4%), </a:t>
            </a:r>
            <a:endParaRPr lang="fr-FR" sz="2000" dirty="0" smtClean="0">
              <a:latin typeface="Arial" pitchFamily="34" charset="0"/>
              <a:cs typeface="Arial" pitchFamily="34" charset="0"/>
            </a:endParaRPr>
          </a:p>
          <a:p>
            <a:pPr marL="895350">
              <a:lnSpc>
                <a:spcPct val="150000"/>
              </a:lnSpc>
              <a:buFont typeface="Wingdings" pitchFamily="2" charset="2"/>
              <a:buChar char="Ø"/>
            </a:pPr>
            <a:r>
              <a:rPr lang="fr-FR" sz="2000" dirty="0" smtClean="0">
                <a:latin typeface="Arial" pitchFamily="34" charset="0"/>
                <a:cs typeface="Arial" pitchFamily="34" charset="0"/>
              </a:rPr>
              <a:t>Un sentiment d’isolement par rapport à la grande famille et au groupe culturel d’appartenance</a:t>
            </a:r>
          </a:p>
          <a:p>
            <a:pPr marL="895350">
              <a:lnSpc>
                <a:spcPct val="150000"/>
              </a:lnSpc>
              <a:buFont typeface="Wingdings" pitchFamily="2" charset="2"/>
              <a:buChar char="Ø"/>
            </a:pPr>
            <a:r>
              <a:rPr lang="fr-FR" sz="2000" dirty="0" smtClean="0">
                <a:latin typeface="Arial" pitchFamily="34" charset="0"/>
                <a:cs typeface="Arial" pitchFamily="34" charset="0"/>
              </a:rPr>
              <a:t>Une identité tronquée</a:t>
            </a:r>
          </a:p>
          <a:p>
            <a:pPr marL="895350">
              <a:lnSpc>
                <a:spcPct val="150000"/>
              </a:lnSpc>
              <a:buFont typeface="Wingdings" pitchFamily="2" charset="2"/>
              <a:buChar char="Ø"/>
            </a:pPr>
            <a:endParaRPr lang="fr-FR" sz="2100" b="1" dirty="0" smtClean="0">
              <a:solidFill>
                <a:schemeClr val="accent2"/>
              </a:solidFill>
            </a:endParaRPr>
          </a:p>
        </p:txBody>
      </p:sp>
      <p:sp>
        <p:nvSpPr>
          <p:cNvPr id="6" name="Titre 1"/>
          <p:cNvSpPr txBox="1">
            <a:spLocks/>
          </p:cNvSpPr>
          <p:nvPr/>
        </p:nvSpPr>
        <p:spPr>
          <a:xfrm>
            <a:off x="500034" y="0"/>
            <a:ext cx="82296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8" name="Groupe 17"/>
          <p:cNvGrpSpPr/>
          <p:nvPr/>
        </p:nvGrpSpPr>
        <p:grpSpPr>
          <a:xfrm>
            <a:off x="0" y="6309320"/>
            <a:ext cx="9144000" cy="520216"/>
            <a:chOff x="0" y="6309320"/>
            <a:chExt cx="9144000" cy="520216"/>
          </a:xfrm>
        </p:grpSpPr>
        <p:pic>
          <p:nvPicPr>
            <p:cNvPr id="19"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0"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1"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2" name="Rectangle 21"/>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3"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4" name="Image 23"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395536" y="1196752"/>
            <a:ext cx="8135937" cy="4464496"/>
          </a:xfrm>
        </p:spPr>
        <p:txBody>
          <a:bodyPr>
            <a:normAutofit/>
          </a:bodyPr>
          <a:lstStyle/>
          <a:p>
            <a:pPr>
              <a:lnSpc>
                <a:spcPct val="150000"/>
              </a:lnSpc>
              <a:buFont typeface="Courier New" pitchFamily="49" charset="0"/>
              <a:buChar char="o"/>
            </a:pPr>
            <a:r>
              <a:rPr lang="fr-FR" sz="2400" b="1" dirty="0" smtClean="0">
                <a:latin typeface="Arial" pitchFamily="34" charset="0"/>
                <a:cs typeface="Arial" pitchFamily="34" charset="0"/>
              </a:rPr>
              <a:t>Le degré d’intégration des ménages dans la ville</a:t>
            </a:r>
            <a:endParaRPr lang="fr-FR" sz="2400" dirty="0" smtClean="0">
              <a:latin typeface="Arial" pitchFamily="34" charset="0"/>
              <a:cs typeface="Arial" pitchFamily="34" charset="0"/>
            </a:endParaRPr>
          </a:p>
          <a:p>
            <a:pPr marL="895350">
              <a:lnSpc>
                <a:spcPct val="150000"/>
              </a:lnSpc>
              <a:buFont typeface="Wingdings" pitchFamily="2" charset="2"/>
              <a:buChar char="Ø"/>
            </a:pPr>
            <a:r>
              <a:rPr lang="fr-FR" sz="1800" dirty="0" smtClean="0">
                <a:latin typeface="Arial" pitchFamily="34" charset="0"/>
                <a:cs typeface="Arial" pitchFamily="34" charset="0"/>
              </a:rPr>
              <a:t>Une taille de ménage très étalée et élevée </a:t>
            </a:r>
            <a:r>
              <a:rPr lang="fr-FR" sz="1800" b="1" dirty="0" smtClean="0">
                <a:solidFill>
                  <a:schemeClr val="accent2"/>
                </a:solidFill>
              </a:rPr>
              <a:t>(=&gt;5)</a:t>
            </a:r>
          </a:p>
          <a:p>
            <a:pPr marL="895350">
              <a:lnSpc>
                <a:spcPct val="150000"/>
              </a:lnSpc>
              <a:buFont typeface="Wingdings" pitchFamily="2" charset="2"/>
              <a:buChar char="Ø"/>
            </a:pPr>
            <a:r>
              <a:rPr lang="fr-FR" sz="1800" dirty="0" smtClean="0">
                <a:latin typeface="Arial" pitchFamily="34" charset="0"/>
                <a:cs typeface="Arial" pitchFamily="34" charset="0"/>
              </a:rPr>
              <a:t>La fréquence d’enfants handicapés </a:t>
            </a:r>
            <a:r>
              <a:rPr lang="fr-FR" sz="2000" b="1" dirty="0" smtClean="0">
                <a:solidFill>
                  <a:schemeClr val="accent2"/>
                </a:solidFill>
              </a:rPr>
              <a:t>(=&gt;9,3%)</a:t>
            </a:r>
          </a:p>
          <a:p>
            <a:pPr marL="895350">
              <a:lnSpc>
                <a:spcPct val="150000"/>
              </a:lnSpc>
              <a:buFont typeface="Wingdings" pitchFamily="2" charset="2"/>
              <a:buChar char="Ø"/>
            </a:pPr>
            <a:r>
              <a:rPr lang="fr-FR" sz="2000" dirty="0" smtClean="0">
                <a:latin typeface="Arial" pitchFamily="34" charset="0"/>
                <a:cs typeface="Arial" pitchFamily="34" charset="0"/>
              </a:rPr>
              <a:t>Participation faible de la femme aux revenus du ménage</a:t>
            </a:r>
            <a:endParaRPr lang="fr-FR" sz="2000" b="1" dirty="0" smtClean="0">
              <a:solidFill>
                <a:schemeClr val="accent2"/>
              </a:solidFill>
            </a:endParaRPr>
          </a:p>
          <a:p>
            <a:pPr marL="895350">
              <a:lnSpc>
                <a:spcPct val="150000"/>
              </a:lnSpc>
              <a:buFont typeface="Wingdings" pitchFamily="2" charset="2"/>
              <a:buChar char="Ø"/>
            </a:pPr>
            <a:r>
              <a:rPr lang="fr-FR" sz="2000" dirty="0" smtClean="0">
                <a:latin typeface="Arial" pitchFamily="34" charset="0"/>
                <a:cs typeface="Arial" pitchFamily="34" charset="0"/>
              </a:rPr>
              <a:t>La fréquence du chômage des jeunes, (</a:t>
            </a:r>
            <a:r>
              <a:rPr lang="fr-FR" sz="2000" b="1" dirty="0" smtClean="0">
                <a:solidFill>
                  <a:schemeClr val="accent2"/>
                </a:solidFill>
              </a:rPr>
              <a:t>30% des ménages </a:t>
            </a:r>
            <a:r>
              <a:rPr lang="fr-FR" sz="2000" dirty="0" smtClean="0">
                <a:latin typeface="Arial" pitchFamily="34" charset="0"/>
                <a:cs typeface="Arial" pitchFamily="34" charset="0"/>
              </a:rPr>
              <a:t>)</a:t>
            </a:r>
          </a:p>
          <a:p>
            <a:pPr marL="895350">
              <a:lnSpc>
                <a:spcPct val="150000"/>
              </a:lnSpc>
              <a:buFont typeface="Wingdings" pitchFamily="2" charset="2"/>
              <a:buChar char="Ø"/>
            </a:pPr>
            <a:r>
              <a:rPr lang="fr-FR" sz="2100" dirty="0" smtClean="0">
                <a:latin typeface="Arial" pitchFamily="34" charset="0"/>
                <a:cs typeface="Arial" pitchFamily="34" charset="0"/>
              </a:rPr>
              <a:t>La cohabitation de plusieurs cultures locales : une richesse en soit mais c’est aussi une source de tension et de divergences.</a:t>
            </a:r>
          </a:p>
          <a:p>
            <a:pPr marL="895350">
              <a:lnSpc>
                <a:spcPct val="150000"/>
              </a:lnSpc>
              <a:buFont typeface="Wingdings" pitchFamily="2" charset="2"/>
              <a:buChar char="Ø"/>
            </a:pPr>
            <a:endParaRPr lang="fr-FR" sz="2000" dirty="0" smtClean="0">
              <a:latin typeface="Arial" pitchFamily="34" charset="0"/>
              <a:cs typeface="Arial" pitchFamily="34" charset="0"/>
            </a:endParaRPr>
          </a:p>
        </p:txBody>
      </p:sp>
      <p:sp>
        <p:nvSpPr>
          <p:cNvPr id="16" name="Titre 1"/>
          <p:cNvSpPr txBox="1">
            <a:spLocks/>
          </p:cNvSpPr>
          <p:nvPr/>
        </p:nvSpPr>
        <p:spPr>
          <a:xfrm>
            <a:off x="539552" y="0"/>
            <a:ext cx="82296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7" name="Groupe 16"/>
          <p:cNvGrpSpPr/>
          <p:nvPr/>
        </p:nvGrpSpPr>
        <p:grpSpPr>
          <a:xfrm>
            <a:off x="0" y="6309320"/>
            <a:ext cx="9144000" cy="520216"/>
            <a:chOff x="0" y="6309320"/>
            <a:chExt cx="9144000" cy="520216"/>
          </a:xfrm>
        </p:grpSpPr>
        <p:pic>
          <p:nvPicPr>
            <p:cNvPr id="18"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9"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0"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1" name="Rectangle 20"/>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2"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3" name="Image 22"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395536" y="1196752"/>
            <a:ext cx="8135937" cy="4464496"/>
          </a:xfrm>
        </p:spPr>
        <p:txBody>
          <a:bodyPr>
            <a:normAutofit lnSpcReduction="10000"/>
          </a:bodyPr>
          <a:lstStyle/>
          <a:p>
            <a:pPr>
              <a:lnSpc>
                <a:spcPct val="150000"/>
              </a:lnSpc>
              <a:buFont typeface="Courier New" pitchFamily="49" charset="0"/>
              <a:buChar char="o"/>
            </a:pPr>
            <a:r>
              <a:rPr lang="fr-FR" sz="2400" b="1" dirty="0" smtClean="0">
                <a:latin typeface="Arial" pitchFamily="34" charset="0"/>
                <a:cs typeface="Arial" pitchFamily="34" charset="0"/>
              </a:rPr>
              <a:t>Le degré d’identification au quartier et à la ville</a:t>
            </a:r>
            <a:endParaRPr lang="fr-FR" sz="2400" dirty="0" smtClean="0">
              <a:latin typeface="Arial" pitchFamily="34" charset="0"/>
              <a:cs typeface="Arial" pitchFamily="34" charset="0"/>
            </a:endParaRPr>
          </a:p>
          <a:p>
            <a:pPr marL="803275" indent="19050">
              <a:lnSpc>
                <a:spcPct val="150000"/>
              </a:lnSpc>
              <a:buNone/>
            </a:pPr>
            <a:r>
              <a:rPr lang="fr-FR" sz="2600" dirty="0" smtClean="0">
                <a:latin typeface="Arial" pitchFamily="34" charset="0"/>
                <a:cs typeface="Arial" pitchFamily="34" charset="0"/>
              </a:rPr>
              <a:t>le processus d’intégration intra-quartier et à la ville est déjà entamé, mais à un rythme très lent, c’est pourquoi nous distinguons :</a:t>
            </a:r>
          </a:p>
          <a:p>
            <a:pPr marL="1166813" indent="19050">
              <a:lnSpc>
                <a:spcPct val="150000"/>
              </a:lnSpc>
              <a:buFont typeface="Wingdings" pitchFamily="2" charset="2"/>
              <a:buChar char="Ø"/>
            </a:pPr>
            <a:r>
              <a:rPr lang="fr-FR" sz="2600" dirty="0" smtClean="0">
                <a:latin typeface="Arial" pitchFamily="34" charset="0"/>
                <a:cs typeface="Arial" pitchFamily="34" charset="0"/>
              </a:rPr>
              <a:t>  </a:t>
            </a:r>
            <a:r>
              <a:rPr lang="fr-FR" sz="2100" dirty="0" smtClean="0">
                <a:latin typeface="Arial" pitchFamily="34" charset="0"/>
                <a:cs typeface="Arial" pitchFamily="34" charset="0"/>
              </a:rPr>
              <a:t>Un degré d’intégration acceptable dans les anciens quartiers</a:t>
            </a:r>
          </a:p>
          <a:p>
            <a:pPr marL="1166813" indent="19050">
              <a:lnSpc>
                <a:spcPct val="150000"/>
              </a:lnSpc>
              <a:buFont typeface="Wingdings" pitchFamily="2" charset="2"/>
              <a:buChar char="Ø"/>
            </a:pPr>
            <a:r>
              <a:rPr lang="fr-FR" sz="2100" b="1" dirty="0" smtClean="0">
                <a:latin typeface="Arial" pitchFamily="34" charset="0"/>
                <a:cs typeface="Arial" pitchFamily="34" charset="0"/>
              </a:rPr>
              <a:t>   </a:t>
            </a:r>
            <a:r>
              <a:rPr lang="fr-FR" sz="2100" dirty="0" smtClean="0">
                <a:latin typeface="Arial" pitchFamily="34" charset="0"/>
                <a:cs typeface="Arial" pitchFamily="34" charset="0"/>
              </a:rPr>
              <a:t>Un faible degré d’intégration dans les quartiers récents surtout les moins pourvus en infrastructures </a:t>
            </a:r>
          </a:p>
          <a:p>
            <a:pPr marL="895350">
              <a:lnSpc>
                <a:spcPct val="150000"/>
              </a:lnSpc>
              <a:buFont typeface="Wingdings" pitchFamily="2" charset="2"/>
              <a:buChar char="Ø"/>
            </a:pPr>
            <a:endParaRPr lang="fr-FR" sz="2100" dirty="0" smtClean="0">
              <a:latin typeface="Arial" pitchFamily="34" charset="0"/>
              <a:cs typeface="Arial" pitchFamily="34" charset="0"/>
            </a:endParaRPr>
          </a:p>
          <a:p>
            <a:pPr marL="895350">
              <a:lnSpc>
                <a:spcPct val="150000"/>
              </a:lnSpc>
              <a:buFont typeface="Wingdings" pitchFamily="2" charset="2"/>
              <a:buChar char="Ø"/>
            </a:pPr>
            <a:endParaRPr lang="fr-FR" sz="2000" dirty="0" smtClean="0">
              <a:latin typeface="Arial" pitchFamily="34" charset="0"/>
              <a:cs typeface="Arial" pitchFamily="34" charset="0"/>
            </a:endParaRPr>
          </a:p>
        </p:txBody>
      </p:sp>
      <p:sp>
        <p:nvSpPr>
          <p:cNvPr id="16" name="Titre 1"/>
          <p:cNvSpPr txBox="1">
            <a:spLocks/>
          </p:cNvSpPr>
          <p:nvPr/>
        </p:nvSpPr>
        <p:spPr>
          <a:xfrm>
            <a:off x="539552" y="0"/>
            <a:ext cx="82296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7" name="Groupe 16"/>
          <p:cNvGrpSpPr/>
          <p:nvPr/>
        </p:nvGrpSpPr>
        <p:grpSpPr>
          <a:xfrm>
            <a:off x="0" y="6309320"/>
            <a:ext cx="9144000" cy="520216"/>
            <a:chOff x="0" y="6309320"/>
            <a:chExt cx="9144000" cy="520216"/>
          </a:xfrm>
        </p:grpSpPr>
        <p:pic>
          <p:nvPicPr>
            <p:cNvPr id="18"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9"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0"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1" name="Rectangle 20"/>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2"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3" name="Image 22"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395536" y="1196752"/>
            <a:ext cx="8135937" cy="4464496"/>
          </a:xfrm>
        </p:spPr>
        <p:txBody>
          <a:bodyPr>
            <a:normAutofit fontScale="85000" lnSpcReduction="20000"/>
          </a:bodyPr>
          <a:lstStyle/>
          <a:p>
            <a:pPr>
              <a:lnSpc>
                <a:spcPct val="150000"/>
              </a:lnSpc>
              <a:buFont typeface="Courier New" pitchFamily="49" charset="0"/>
              <a:buChar char="o"/>
            </a:pPr>
            <a:r>
              <a:rPr lang="fr-FR" sz="2800" b="1" dirty="0" smtClean="0">
                <a:latin typeface="Arial" pitchFamily="34" charset="0"/>
                <a:cs typeface="Arial" pitchFamily="34" charset="0"/>
              </a:rPr>
              <a:t>Doléances exprimées par les enquêtes</a:t>
            </a:r>
            <a:endParaRPr lang="fr-FR" sz="2800" dirty="0" smtClean="0">
              <a:latin typeface="Arial" pitchFamily="34" charset="0"/>
              <a:cs typeface="Arial" pitchFamily="34" charset="0"/>
            </a:endParaRPr>
          </a:p>
          <a:p>
            <a:pPr marL="895350">
              <a:lnSpc>
                <a:spcPct val="160000"/>
              </a:lnSpc>
              <a:buFont typeface="Wingdings" pitchFamily="2" charset="2"/>
              <a:buChar char="Ø"/>
            </a:pPr>
            <a:r>
              <a:rPr lang="fr-FR" sz="2700" dirty="0" smtClean="0">
                <a:latin typeface="Arial" pitchFamily="34" charset="0"/>
                <a:cs typeface="Arial" pitchFamily="34" charset="0"/>
              </a:rPr>
              <a:t>Assurer au quartier les infrastructures de base : voirie et surtout l’éclairage public</a:t>
            </a:r>
          </a:p>
          <a:p>
            <a:pPr marL="895350">
              <a:lnSpc>
                <a:spcPct val="160000"/>
              </a:lnSpc>
              <a:buFont typeface="Wingdings" pitchFamily="2" charset="2"/>
              <a:buChar char="Ø"/>
            </a:pPr>
            <a:r>
              <a:rPr lang="fr-FR" sz="2700" dirty="0" smtClean="0">
                <a:latin typeface="Arial" pitchFamily="34" charset="0"/>
                <a:cs typeface="Arial" pitchFamily="34" charset="0"/>
              </a:rPr>
              <a:t>Asseoir les équipements socio-collectifs d’intégration</a:t>
            </a:r>
          </a:p>
          <a:p>
            <a:pPr marL="895350">
              <a:lnSpc>
                <a:spcPct val="160000"/>
              </a:lnSpc>
              <a:buFont typeface="Wingdings" pitchFamily="2" charset="2"/>
              <a:buChar char="Ø"/>
            </a:pPr>
            <a:r>
              <a:rPr lang="fr-FR" sz="2700" dirty="0" smtClean="0">
                <a:latin typeface="Arial" pitchFamily="34" charset="0"/>
                <a:cs typeface="Arial" pitchFamily="34" charset="0"/>
              </a:rPr>
              <a:t>Solution aux problèmes de pollution </a:t>
            </a:r>
          </a:p>
          <a:p>
            <a:pPr marL="895350">
              <a:lnSpc>
                <a:spcPct val="160000"/>
              </a:lnSpc>
              <a:buFont typeface="Wingdings" pitchFamily="2" charset="2"/>
              <a:buChar char="Ø"/>
            </a:pPr>
            <a:r>
              <a:rPr lang="fr-FR" sz="2700" dirty="0" smtClean="0">
                <a:latin typeface="Arial" pitchFamily="34" charset="0"/>
                <a:cs typeface="Arial" pitchFamily="34" charset="0"/>
              </a:rPr>
              <a:t>Solution aux problèmes d’inondation</a:t>
            </a:r>
          </a:p>
          <a:p>
            <a:pPr marL="895350">
              <a:lnSpc>
                <a:spcPct val="160000"/>
              </a:lnSpc>
              <a:buFont typeface="Wingdings" pitchFamily="2" charset="2"/>
              <a:buChar char="Ø"/>
            </a:pPr>
            <a:r>
              <a:rPr lang="fr-FR" sz="2700" dirty="0" smtClean="0">
                <a:latin typeface="Arial" pitchFamily="34" charset="0"/>
                <a:cs typeface="Arial" pitchFamily="34" charset="0"/>
              </a:rPr>
              <a:t>Solution aux problèmes de sécurité</a:t>
            </a:r>
          </a:p>
          <a:p>
            <a:pPr marL="895350">
              <a:lnSpc>
                <a:spcPct val="160000"/>
              </a:lnSpc>
              <a:buFont typeface="Wingdings" pitchFamily="2" charset="2"/>
              <a:buChar char="Ø"/>
            </a:pPr>
            <a:r>
              <a:rPr lang="fr-FR" sz="2700" dirty="0" smtClean="0">
                <a:latin typeface="Arial" pitchFamily="34" charset="0"/>
                <a:cs typeface="Arial" pitchFamily="34" charset="0"/>
              </a:rPr>
              <a:t>Solution aux problèmes de chômage des jeunes</a:t>
            </a:r>
          </a:p>
          <a:p>
            <a:pPr marL="895350">
              <a:lnSpc>
                <a:spcPct val="150000"/>
              </a:lnSpc>
              <a:buFont typeface="Wingdings" pitchFamily="2" charset="2"/>
              <a:buChar char="Ø"/>
            </a:pPr>
            <a:endParaRPr lang="fr-FR" sz="2100" dirty="0" smtClean="0">
              <a:latin typeface="Arial" pitchFamily="34" charset="0"/>
              <a:cs typeface="Arial" pitchFamily="34" charset="0"/>
            </a:endParaRPr>
          </a:p>
          <a:p>
            <a:pPr marL="895350">
              <a:lnSpc>
                <a:spcPct val="150000"/>
              </a:lnSpc>
              <a:buFont typeface="Wingdings" pitchFamily="2" charset="2"/>
              <a:buChar char="Ø"/>
            </a:pPr>
            <a:endParaRPr lang="fr-FR" sz="2000" dirty="0" smtClean="0">
              <a:latin typeface="Arial" pitchFamily="34" charset="0"/>
              <a:cs typeface="Arial" pitchFamily="34" charset="0"/>
            </a:endParaRPr>
          </a:p>
        </p:txBody>
      </p:sp>
      <p:sp>
        <p:nvSpPr>
          <p:cNvPr id="16" name="Titre 1"/>
          <p:cNvSpPr txBox="1">
            <a:spLocks/>
          </p:cNvSpPr>
          <p:nvPr/>
        </p:nvSpPr>
        <p:spPr>
          <a:xfrm>
            <a:off x="539552" y="0"/>
            <a:ext cx="82296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7" name="Groupe 16"/>
          <p:cNvGrpSpPr/>
          <p:nvPr/>
        </p:nvGrpSpPr>
        <p:grpSpPr>
          <a:xfrm>
            <a:off x="0" y="6309320"/>
            <a:ext cx="9144000" cy="520216"/>
            <a:chOff x="0" y="6309320"/>
            <a:chExt cx="9144000" cy="520216"/>
          </a:xfrm>
        </p:grpSpPr>
        <p:pic>
          <p:nvPicPr>
            <p:cNvPr id="18"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9"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0"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1" name="Rectangle 20"/>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2"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3" name="Image 22"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67544" y="1340768"/>
            <a:ext cx="8229600" cy="4525963"/>
          </a:xfrm>
        </p:spPr>
        <p:txBody>
          <a:bodyPr/>
          <a:lstStyle/>
          <a:p>
            <a:pPr>
              <a:buFont typeface="Courier New" pitchFamily="49" charset="0"/>
              <a:buChar char="o"/>
            </a:pPr>
            <a:r>
              <a:rPr lang="fr-FR" sz="2400" b="1" dirty="0" smtClean="0">
                <a:latin typeface="Arial" pitchFamily="34" charset="0"/>
                <a:cs typeface="Arial" pitchFamily="34" charset="0"/>
              </a:rPr>
              <a:t>L’opération d’éligibilité des 3 quartiers</a:t>
            </a:r>
            <a:r>
              <a:rPr lang="fr-FR" sz="2000" b="1" dirty="0" smtClean="0">
                <a:latin typeface="Trebuchet MS" pitchFamily="34" charset="0"/>
              </a:rPr>
              <a:t>: 2 méthodes, mêmes résultats</a:t>
            </a:r>
          </a:p>
          <a:p>
            <a:pPr>
              <a:buFont typeface="Courier New" pitchFamily="49" charset="0"/>
              <a:buChar char="o"/>
            </a:pPr>
            <a:endParaRPr lang="fr-FR" sz="2000" dirty="0" smtClean="0">
              <a:latin typeface="Trebuchet MS" pitchFamily="34" charset="0"/>
            </a:endParaRPr>
          </a:p>
          <a:p>
            <a:pPr eaLnBrk="1" hangingPunct="1">
              <a:buFont typeface="Wingdings" pitchFamily="2" charset="2"/>
              <a:buChar char="Ø"/>
            </a:pPr>
            <a:r>
              <a:rPr lang="fr-FR" sz="2000" b="1" dirty="0" smtClean="0">
                <a:latin typeface="Arial" pitchFamily="34" charset="0"/>
                <a:cs typeface="Arial" pitchFamily="34" charset="0"/>
              </a:rPr>
              <a:t>Première méthode </a:t>
            </a:r>
            <a:r>
              <a:rPr lang="fr-FR" sz="2000" dirty="0" smtClean="0">
                <a:latin typeface="Arial" pitchFamily="34" charset="0"/>
                <a:cs typeface="Arial" pitchFamily="34" charset="0"/>
              </a:rPr>
              <a:t>: des requêtes réalisé auprès du SIG utilisant 8 critères quantitatifs et qualitatifs de départage : 4 requêtes, 4 donnes</a:t>
            </a:r>
          </a:p>
          <a:p>
            <a:pPr eaLnBrk="1" hangingPunct="1"/>
            <a:endParaRPr lang="fr-FR" sz="2000" dirty="0" smtClean="0">
              <a:latin typeface="Arial" pitchFamily="34" charset="0"/>
              <a:cs typeface="Arial" pitchFamily="34" charset="0"/>
            </a:endParaRPr>
          </a:p>
          <a:p>
            <a:pPr eaLnBrk="1" hangingPunct="1">
              <a:buFont typeface="Wingdings" pitchFamily="2" charset="2"/>
              <a:buChar char="Ø"/>
            </a:pPr>
            <a:r>
              <a:rPr lang="fr-FR" sz="2000" b="1" dirty="0" smtClean="0">
                <a:latin typeface="Arial" pitchFamily="34" charset="0"/>
                <a:cs typeface="Arial" pitchFamily="34" charset="0"/>
              </a:rPr>
              <a:t>Deuxième méthode</a:t>
            </a:r>
            <a:r>
              <a:rPr lang="fr-FR" sz="2000" dirty="0" smtClean="0">
                <a:latin typeface="Arial" pitchFamily="34" charset="0"/>
                <a:cs typeface="Arial" pitchFamily="34" charset="0"/>
              </a:rPr>
              <a:t>	: score obtenu par la pondération de notes</a:t>
            </a:r>
          </a:p>
          <a:p>
            <a:pPr eaLnBrk="1" hangingPunct="1">
              <a:buFontTx/>
              <a:buNone/>
            </a:pPr>
            <a:r>
              <a:rPr lang="fr-FR" sz="2000" dirty="0" smtClean="0">
                <a:latin typeface="Arial" pitchFamily="34" charset="0"/>
                <a:cs typeface="Arial" pitchFamily="34" charset="0"/>
              </a:rPr>
              <a:t>	Cette méthode est basée sur 10 critères. Chacun de ces derniers est évalué par un nombre de points selon un barème fixé, avec unanimité de la commission technique, de telle sorte que le total des points de tous les critères soit égal à 100.	</a:t>
            </a:r>
          </a:p>
        </p:txBody>
      </p:sp>
      <p:sp>
        <p:nvSpPr>
          <p:cNvPr id="17" name="Titre 1"/>
          <p:cNvSpPr txBox="1">
            <a:spLocks/>
          </p:cNvSpPr>
          <p:nvPr/>
        </p:nvSpPr>
        <p:spPr>
          <a:xfrm>
            <a:off x="539552" y="0"/>
            <a:ext cx="82296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6" name="Groupe 15"/>
          <p:cNvGrpSpPr/>
          <p:nvPr/>
        </p:nvGrpSpPr>
        <p:grpSpPr>
          <a:xfrm>
            <a:off x="0" y="6309320"/>
            <a:ext cx="9144000" cy="520216"/>
            <a:chOff x="0" y="6309320"/>
            <a:chExt cx="9144000" cy="520216"/>
          </a:xfrm>
        </p:grpSpPr>
        <p:pic>
          <p:nvPicPr>
            <p:cNvPr id="18"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9"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0"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1" name="Rectangle 20"/>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2"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3" name="Image 22"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nvGraphicFramePr>
        <p:xfrm>
          <a:off x="179388" y="260350"/>
          <a:ext cx="8713787" cy="6408739"/>
        </p:xfrm>
        <a:graphic>
          <a:graphicData uri="http://schemas.openxmlformats.org/drawingml/2006/table">
            <a:tbl>
              <a:tblPr/>
              <a:tblGrid>
                <a:gridCol w="1082675"/>
                <a:gridCol w="728662"/>
                <a:gridCol w="757238"/>
                <a:gridCol w="757237"/>
                <a:gridCol w="758825"/>
                <a:gridCol w="963613"/>
                <a:gridCol w="728662"/>
                <a:gridCol w="728663"/>
                <a:gridCol w="750887"/>
                <a:gridCol w="728663"/>
                <a:gridCol w="728662"/>
              </a:tblGrid>
              <a:tr h="1060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cs typeface="Times New Roman" pitchFamily="18" charset="0"/>
                        </a:rPr>
                        <a:t>M1</a:t>
                      </a:r>
                      <a:endParaRPr kumimoji="0" lang="fr-FR" sz="1800" b="1" i="0" u="none" strike="noStrike" cap="none" normalizeH="0" baseline="0" dirty="0" smtClean="0">
                        <a:ln>
                          <a:noFill/>
                        </a:ln>
                        <a:solidFill>
                          <a:schemeClr val="tx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Hay Ennasr2</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Ben Saïda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7 Novembre</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El-Khadhra- El-Wafa</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Hay El-Aguerba 1 et 2</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Hay Ouerguemma -Arafet</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Hay Cimer</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Hay Oued Ermal</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R'bat Bir El-Kharouba</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Ettawidhi</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El-Amene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KJ</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Hay Essalèma 1, 2</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Niveau d’études primaire</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57,7</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66,7</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52,4</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47,1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54,3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40,0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42,0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49,4</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46,6</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53,3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Chef de ménage d’origine rurale</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81,5</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97,3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89,5</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84,3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88,6</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26,7</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62,5</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27,6</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58,0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41,3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Nombre de risques et de  nuisances</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Persistance de l’activité agricole</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Accessibilité</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Bonne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Moyenne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Moyenne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Moyenne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Bonne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Bonne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Bonne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Bonne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Bonne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Bonne</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Superficie des friches d’attente</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19,20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43,71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279,60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85,70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72,41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0,26</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0,00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1,54</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0,00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3,18</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Sécurité</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Oui</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Non</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Revenus du chef de ménage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A50021"/>
                          </a:solidFill>
                          <a:effectLst/>
                          <a:latin typeface="Trebuchet MS" pitchFamily="34" charset="0"/>
                          <a:cs typeface="Times New Roman" pitchFamily="18" charset="0"/>
                        </a:rPr>
                        <a:t>&lt;350D</a:t>
                      </a:r>
                      <a:endParaRPr kumimoji="0" lang="fr-FR" sz="1000" b="1" i="0" u="none" strike="noStrike" cap="none" normalizeH="0" baseline="0" smtClean="0">
                        <a:ln>
                          <a:noFill/>
                        </a:ln>
                        <a:solidFill>
                          <a:srgbClr val="A5002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55,1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55,1</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53,8</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58,6</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32,0</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31,2</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24,2</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33,3</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26,7</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accent2"/>
                          </a:solidFill>
                          <a:effectLst/>
                          <a:latin typeface="Trebuchet MS" pitchFamily="34" charset="0"/>
                          <a:cs typeface="Times New Roman" pitchFamily="18" charset="0"/>
                        </a:rPr>
                        <a:t>28,9</a:t>
                      </a:r>
                      <a:endParaRPr kumimoji="0" lang="fr-FR" sz="1000" b="1" i="0" u="none" strike="noStrike" cap="none" normalizeH="0" baseline="0" smtClean="0">
                        <a:ln>
                          <a:noFill/>
                        </a:ln>
                        <a:solidFill>
                          <a:schemeClr val="accent2"/>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940" name="Group 228"/>
          <p:cNvGraphicFramePr>
            <a:graphicFrameLocks noGrp="1"/>
          </p:cNvGraphicFramePr>
          <p:nvPr>
            <p:ph idx="1"/>
          </p:nvPr>
        </p:nvGraphicFramePr>
        <p:xfrm>
          <a:off x="1187624" y="1484784"/>
          <a:ext cx="6416675" cy="4548506"/>
        </p:xfrm>
        <a:graphic>
          <a:graphicData uri="http://schemas.openxmlformats.org/drawingml/2006/table">
            <a:tbl>
              <a:tblPr/>
              <a:tblGrid>
                <a:gridCol w="3951287"/>
                <a:gridCol w="2465388"/>
              </a:tblGrid>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rebuchet MS" pitchFamily="34" charset="0"/>
                          <a:cs typeface="Times New Roman" pitchFamily="18" charset="0"/>
                        </a:rPr>
                        <a:t>Critères</a:t>
                      </a:r>
                      <a:endParaRPr kumimoji="0" lang="fr-FR" sz="1600" b="0" i="0" u="none" strike="noStrike" cap="none" normalizeH="0" baseline="0" dirty="0" smtClean="0">
                        <a:ln>
                          <a:noFill/>
                        </a:ln>
                        <a:solidFill>
                          <a:schemeClr val="tx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Barème (points)</a:t>
                      </a:r>
                      <a:endParaRPr kumimoji="0" lang="fr-FR" sz="1600" b="0" i="0" u="none" strike="noStrike" cap="none" normalizeH="0" baseline="0" smtClean="0">
                        <a:ln>
                          <a:noFill/>
                        </a:ln>
                        <a:solidFill>
                          <a:schemeClr val="tx1"/>
                        </a:solidFill>
                        <a:effectLst/>
                        <a:latin typeface="Trebuchet MS"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rebuchet MS" pitchFamily="34" charset="0"/>
                          <a:cs typeface="Times New Roman" pitchFamily="18" charset="0"/>
                        </a:rPr>
                        <a:t>L'ampleur des risques et des nuisances</a:t>
                      </a:r>
                      <a:r>
                        <a:rPr kumimoji="0" lang="fr-FR" sz="1600" b="1" i="0" u="none" strike="noStrike" cap="none" normalizeH="0" baseline="0" dirty="0" smtClean="0">
                          <a:ln>
                            <a:noFill/>
                          </a:ln>
                          <a:solidFill>
                            <a:srgbClr val="FF0000"/>
                          </a:solidFill>
                          <a:effectLst/>
                          <a:latin typeface="Trebuchet MS" pitchFamily="34" charset="0"/>
                          <a:cs typeface="Times New Roman" pitchFamily="18" charset="0"/>
                        </a:rPr>
                        <a:t> </a:t>
                      </a:r>
                      <a:endParaRPr kumimoji="0" lang="fr-FR" sz="1600" b="1" i="0" u="none" strike="noStrike" cap="none" normalizeH="0" baseline="0" dirty="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25</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Profil des ménages</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5</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Densité</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Nombre d’habitants</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10</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Sécurité</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10</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Étalement</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10</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Situation</a:t>
                      </a:r>
                      <a:r>
                        <a:rPr kumimoji="0" lang="fr-FR" sz="1600" b="1" i="0" u="none" strike="noStrike" cap="none" normalizeH="0" baseline="0" smtClean="0">
                          <a:ln>
                            <a:noFill/>
                          </a:ln>
                          <a:solidFill>
                            <a:srgbClr val="FF0000"/>
                          </a:solidFill>
                          <a:effectLst/>
                          <a:latin typeface="Trebuchet MS" pitchFamily="34" charset="0"/>
                          <a:cs typeface="Times New Roman" pitchFamily="18" charset="0"/>
                        </a:rPr>
                        <a:t> </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10</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Équipements socioculturels</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5</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Infrastructure</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5</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État du bâti</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5</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Accessibilité</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rebuchet MS" pitchFamily="34" charset="0"/>
                          <a:cs typeface="Times New Roman" pitchFamily="18" charset="0"/>
                        </a:rPr>
                        <a:t>5</a:t>
                      </a:r>
                      <a:endParaRPr kumimoji="0" lang="fr-FR" sz="1600" b="1" i="0" u="none" strike="noStrike" cap="none" normalizeH="0" baseline="0" smtClean="0">
                        <a:ln>
                          <a:noFill/>
                        </a:ln>
                        <a:solidFill>
                          <a:schemeClr val="tx1"/>
                        </a:solidFill>
                        <a:effectLst/>
                        <a:latin typeface="Trebuchet MS"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fr-FR"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 name="Group 62"/>
          <p:cNvGraphicFramePr>
            <a:graphicFrameLocks/>
          </p:cNvGraphicFramePr>
          <p:nvPr/>
        </p:nvGraphicFramePr>
        <p:xfrm>
          <a:off x="395536" y="1556792"/>
          <a:ext cx="648072" cy="460375"/>
        </p:xfrm>
        <a:graphic>
          <a:graphicData uri="http://schemas.openxmlformats.org/drawingml/2006/table">
            <a:tbl>
              <a:tblPr/>
              <a:tblGrid>
                <a:gridCol w="648072"/>
              </a:tblGrid>
              <a:tr h="460375">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rebuchet MS" pitchFamily="34" charset="0"/>
                          <a:ea typeface="宋体" charset="-122"/>
                          <a:cs typeface="Times New Roman" pitchFamily="18" charset="0"/>
                        </a:rPr>
                        <a:t>M2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 name="Titre 1"/>
          <p:cNvSpPr txBox="1">
            <a:spLocks/>
          </p:cNvSpPr>
          <p:nvPr/>
        </p:nvSpPr>
        <p:spPr>
          <a:xfrm>
            <a:off x="539552" y="0"/>
            <a:ext cx="82296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2 - </a:t>
            </a:r>
            <a:r>
              <a:rPr lang="fr-FR" sz="2800" dirty="0" smtClean="0">
                <a:solidFill>
                  <a:schemeClr val="accent2"/>
                </a:solidFill>
                <a:latin typeface="Trebuchet MS" pitchFamily="34" charset="0"/>
              </a:rPr>
              <a:t>Résultats obtenus</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6" name="Groupe 15"/>
          <p:cNvGrpSpPr/>
          <p:nvPr/>
        </p:nvGrpSpPr>
        <p:grpSpPr>
          <a:xfrm>
            <a:off x="0" y="6309320"/>
            <a:ext cx="9144000" cy="520216"/>
            <a:chOff x="0" y="6309320"/>
            <a:chExt cx="9144000" cy="520216"/>
          </a:xfrm>
        </p:grpSpPr>
        <p:pic>
          <p:nvPicPr>
            <p:cNvPr id="19"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0"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1"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2" name="Rectangle 21"/>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3"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4" name="Image 23"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2"/>
          <p:cNvPicPr>
            <a:picLocks noChangeAspect="1" noChangeArrowheads="1"/>
          </p:cNvPicPr>
          <p:nvPr/>
        </p:nvPicPr>
        <p:blipFill>
          <a:blip r:embed="rId2" cstate="print"/>
          <a:srcRect/>
          <a:stretch>
            <a:fillRect/>
          </a:stretch>
        </p:blipFill>
        <p:spPr bwMode="auto">
          <a:xfrm>
            <a:off x="31532" y="332656"/>
            <a:ext cx="4895850" cy="5999163"/>
          </a:xfrm>
          <a:prstGeom prst="rect">
            <a:avLst/>
          </a:prstGeom>
          <a:noFill/>
          <a:ln w="9525">
            <a:noFill/>
            <a:miter lim="800000"/>
            <a:headEnd/>
            <a:tailEnd/>
          </a:ln>
        </p:spPr>
      </p:pic>
      <p:graphicFrame>
        <p:nvGraphicFramePr>
          <p:cNvPr id="3" name="Group 62"/>
          <p:cNvGraphicFramePr>
            <a:graphicFrameLocks/>
          </p:cNvGraphicFramePr>
          <p:nvPr/>
        </p:nvGraphicFramePr>
        <p:xfrm>
          <a:off x="5076056" y="2060848"/>
          <a:ext cx="3888432" cy="609600"/>
        </p:xfrm>
        <a:graphic>
          <a:graphicData uri="http://schemas.openxmlformats.org/drawingml/2006/table">
            <a:tbl>
              <a:tblPr/>
              <a:tblGrid>
                <a:gridCol w="3888432"/>
              </a:tblGrid>
              <a:tr h="460375">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fr-FR" sz="2000" b="1" i="0" u="none" strike="noStrike" cap="none" normalizeH="0" baseline="0" dirty="0" smtClean="0">
                          <a:ln>
                            <a:noFill/>
                          </a:ln>
                          <a:solidFill>
                            <a:srgbClr val="A50021"/>
                          </a:solidFill>
                          <a:effectLst/>
                          <a:latin typeface="Trebuchet MS" pitchFamily="34" charset="0"/>
                          <a:ea typeface="宋体" charset="-122"/>
                          <a:cs typeface="Times New Roman" pitchFamily="18" charset="0"/>
                        </a:rPr>
                        <a:t>Les 10 quartiers retenus lors de la première phase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5" name="Groupe 14"/>
          <p:cNvGrpSpPr/>
          <p:nvPr/>
        </p:nvGrpSpPr>
        <p:grpSpPr>
          <a:xfrm>
            <a:off x="0" y="6309320"/>
            <a:ext cx="9144000" cy="520216"/>
            <a:chOff x="0" y="6309320"/>
            <a:chExt cx="9144000" cy="520216"/>
          </a:xfrm>
        </p:grpSpPr>
        <p:pic>
          <p:nvPicPr>
            <p:cNvPr id="16"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17"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18"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19" name="Rectangle 18"/>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0"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1" name="Image 20"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1"/>
          <p:cNvPicPr>
            <a:picLocks noChangeAspect="1" noChangeArrowheads="1"/>
          </p:cNvPicPr>
          <p:nvPr/>
        </p:nvPicPr>
        <p:blipFill>
          <a:blip r:embed="rId2" cstate="print"/>
          <a:srcRect/>
          <a:stretch>
            <a:fillRect/>
          </a:stretch>
        </p:blipFill>
        <p:spPr bwMode="auto">
          <a:xfrm>
            <a:off x="31532" y="323712"/>
            <a:ext cx="4889500" cy="5986463"/>
          </a:xfrm>
          <a:prstGeom prst="rect">
            <a:avLst/>
          </a:prstGeom>
          <a:noFill/>
          <a:ln w="9525">
            <a:noFill/>
            <a:miter lim="800000"/>
            <a:headEnd/>
            <a:tailEnd/>
          </a:ln>
        </p:spPr>
      </p:pic>
      <p:graphicFrame>
        <p:nvGraphicFramePr>
          <p:cNvPr id="3" name="Group 62"/>
          <p:cNvGraphicFramePr>
            <a:graphicFrameLocks/>
          </p:cNvGraphicFramePr>
          <p:nvPr/>
        </p:nvGraphicFramePr>
        <p:xfrm>
          <a:off x="5076056" y="2060848"/>
          <a:ext cx="3888432" cy="1997647"/>
        </p:xfrm>
        <a:graphic>
          <a:graphicData uri="http://schemas.openxmlformats.org/drawingml/2006/table">
            <a:tbl>
              <a:tblPr/>
              <a:tblGrid>
                <a:gridCol w="425867"/>
                <a:gridCol w="3462565"/>
              </a:tblGrid>
              <a:tr h="460375">
                <a:tc gridSpan="2">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fr-FR" sz="2000" b="1" i="0" u="none" strike="noStrike" cap="none" normalizeH="0" baseline="0" dirty="0" smtClean="0">
                          <a:ln>
                            <a:noFill/>
                          </a:ln>
                          <a:solidFill>
                            <a:srgbClr val="A50021"/>
                          </a:solidFill>
                          <a:effectLst/>
                          <a:latin typeface="Trebuchet MS" pitchFamily="34" charset="0"/>
                          <a:ea typeface="宋体" charset="-122"/>
                          <a:cs typeface="Times New Roman" pitchFamily="18" charset="0"/>
                        </a:rPr>
                        <a:t>Les 3 zones retenues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547688">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fr-FR" sz="1800" b="1" i="0" u="none" strike="noStrike" cap="none" normalizeH="0" baseline="0" dirty="0" smtClean="0">
                          <a:ln>
                            <a:noFill/>
                          </a:ln>
                          <a:solidFill>
                            <a:schemeClr val="accent2"/>
                          </a:solidFill>
                          <a:effectLst/>
                          <a:latin typeface="Trebuchet MS" pitchFamily="34" charset="0"/>
                          <a:ea typeface="宋体" charset="-122"/>
                          <a:cs typeface="Times New Roman" pitchFamily="18" charset="0"/>
                        </a:rPr>
                        <a:t>1</a:t>
                      </a:r>
                      <a:endParaRPr kumimoji="0" lang="fr-FR" sz="1800" b="0" i="0" u="none" strike="noStrike" cap="none" normalizeH="0" baseline="0" dirty="0" smtClean="0">
                        <a:ln>
                          <a:noFill/>
                        </a:ln>
                        <a:solidFill>
                          <a:schemeClr val="accent2"/>
                        </a:solidFill>
                        <a:effectLst/>
                        <a:latin typeface="Trebuchet MS" pitchFamily="34"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fr-FR" sz="1800" b="1" i="0" u="none" strike="noStrike" cap="none" normalizeH="0" baseline="0" dirty="0" smtClean="0">
                          <a:ln>
                            <a:noFill/>
                          </a:ln>
                          <a:solidFill>
                            <a:schemeClr val="accent2"/>
                          </a:solidFill>
                          <a:effectLst/>
                          <a:latin typeface="Trebuchet MS" pitchFamily="34" charset="0"/>
                          <a:ea typeface="宋体" charset="-122"/>
                          <a:cs typeface="Times New Roman" pitchFamily="18" charset="0"/>
                        </a:rPr>
                        <a:t>Zone Aéroport Sud et </a:t>
                      </a:r>
                      <a:r>
                        <a:rPr kumimoji="0" lang="fr-FR" sz="1800" b="1" i="0" u="none" strike="noStrike" cap="none" normalizeH="0" baseline="0" dirty="0" err="1" smtClean="0">
                          <a:ln>
                            <a:noFill/>
                          </a:ln>
                          <a:solidFill>
                            <a:schemeClr val="accent2"/>
                          </a:solidFill>
                          <a:effectLst/>
                          <a:latin typeface="Trebuchet MS" pitchFamily="34" charset="0"/>
                          <a:ea typeface="宋体" charset="-122"/>
                          <a:cs typeface="Times New Roman" pitchFamily="18" charset="0"/>
                        </a:rPr>
                        <a:t>Sud-Est</a:t>
                      </a:r>
                      <a:r>
                        <a:rPr kumimoji="0" lang="fr-FR" sz="1800" b="1" i="0" u="none" strike="noStrike" cap="none" normalizeH="0" baseline="0" smtClean="0">
                          <a:ln>
                            <a:noFill/>
                          </a:ln>
                          <a:solidFill>
                            <a:schemeClr val="accent2"/>
                          </a:solidFill>
                          <a:effectLst/>
                          <a:latin typeface="Trebuchet MS" pitchFamily="34" charset="0"/>
                          <a:ea typeface="宋体" charset="-122"/>
                          <a:cs typeface="Times New Roman" pitchFamily="18" charset="0"/>
                        </a:rPr>
                        <a:t>.</a:t>
                      </a:r>
                      <a:endParaRPr kumimoji="0" lang="fr-FR" sz="1800" b="0" i="0" u="none" strike="noStrike" cap="none" normalizeH="0" baseline="0" smtClean="0">
                        <a:ln>
                          <a:noFill/>
                        </a:ln>
                        <a:solidFill>
                          <a:schemeClr val="accent2"/>
                        </a:solidFill>
                        <a:effectLst/>
                        <a:latin typeface="Trebuchet MS" pitchFamily="34"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fr-FR" sz="1800" b="1" i="0" u="none" strike="noStrike" cap="none" normalizeH="0" baseline="0" smtClean="0">
                          <a:ln>
                            <a:noFill/>
                          </a:ln>
                          <a:solidFill>
                            <a:schemeClr val="accent2"/>
                          </a:solidFill>
                          <a:effectLst/>
                          <a:latin typeface="Trebuchet MS" pitchFamily="34" charset="0"/>
                          <a:ea typeface="宋体" charset="-122"/>
                          <a:cs typeface="Times New Roman" pitchFamily="18" charset="0"/>
                        </a:rPr>
                        <a:t>2</a:t>
                      </a:r>
                      <a:endParaRPr kumimoji="0" lang="fr-FR" sz="1800" b="0" i="0" u="none" strike="noStrike" cap="none" normalizeH="0" baseline="0" smtClean="0">
                        <a:ln>
                          <a:noFill/>
                        </a:ln>
                        <a:solidFill>
                          <a:schemeClr val="accent2"/>
                        </a:solidFill>
                        <a:effectLst/>
                        <a:latin typeface="Trebuchet MS" pitchFamily="34"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fr-FR" sz="1800" b="1" i="0" u="none" strike="noStrike" cap="none" normalizeH="0" baseline="0" smtClean="0">
                          <a:ln>
                            <a:noFill/>
                          </a:ln>
                          <a:solidFill>
                            <a:schemeClr val="accent2"/>
                          </a:solidFill>
                          <a:effectLst/>
                          <a:latin typeface="Trebuchet MS" pitchFamily="34" charset="0"/>
                          <a:ea typeface="宋体" charset="-122"/>
                          <a:cs typeface="Times New Roman" pitchFamily="18" charset="0"/>
                        </a:rPr>
                        <a:t>Zone Aéroport Nord et Nord-Ouest</a:t>
                      </a:r>
                      <a:endParaRPr kumimoji="0" lang="fr-FR" sz="1800" b="0" i="0" u="none" strike="noStrike" cap="none" normalizeH="0" baseline="0" smtClean="0">
                        <a:ln>
                          <a:noFill/>
                        </a:ln>
                        <a:solidFill>
                          <a:schemeClr val="accent2"/>
                        </a:solidFill>
                        <a:effectLst/>
                        <a:latin typeface="Trebuchet MS" pitchFamily="34"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fr-FR" sz="1800" b="1" i="0" u="none" strike="noStrike" cap="none" normalizeH="0" baseline="0" smtClean="0">
                          <a:ln>
                            <a:noFill/>
                          </a:ln>
                          <a:solidFill>
                            <a:schemeClr val="accent2"/>
                          </a:solidFill>
                          <a:effectLst/>
                          <a:latin typeface="Trebuchet MS" pitchFamily="34" charset="0"/>
                          <a:ea typeface="宋体" charset="-122"/>
                          <a:cs typeface="Times New Roman" pitchFamily="18" charset="0"/>
                        </a:rPr>
                        <a:t>3</a:t>
                      </a:r>
                      <a:endParaRPr kumimoji="0" lang="fr-FR" sz="1800" b="0" i="0" u="none" strike="noStrike" cap="none" normalizeH="0" baseline="0" smtClean="0">
                        <a:ln>
                          <a:noFill/>
                        </a:ln>
                        <a:solidFill>
                          <a:schemeClr val="accent2"/>
                        </a:solidFill>
                        <a:effectLst/>
                        <a:latin typeface="Trebuchet MS" pitchFamily="34"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fr-FR" sz="1800" b="1" i="0" u="none" strike="noStrike" cap="none" normalizeH="0" baseline="0" dirty="0" smtClean="0">
                          <a:ln>
                            <a:noFill/>
                          </a:ln>
                          <a:solidFill>
                            <a:schemeClr val="accent2"/>
                          </a:solidFill>
                          <a:effectLst/>
                          <a:latin typeface="Trebuchet MS" pitchFamily="34" charset="0"/>
                          <a:ea typeface="宋体" charset="-122"/>
                          <a:cs typeface="Times New Roman" pitchFamily="18" charset="0"/>
                        </a:rPr>
                        <a:t>Zone Hay Bourguiba</a:t>
                      </a:r>
                      <a:endParaRPr kumimoji="0" lang="fr-FR" sz="1800" b="0" i="0" u="none" strike="noStrike" cap="none" normalizeH="0" baseline="0" dirty="0" smtClean="0">
                        <a:ln>
                          <a:noFill/>
                        </a:ln>
                        <a:solidFill>
                          <a:schemeClr val="accent2"/>
                        </a:solidFill>
                        <a:effectLst/>
                        <a:latin typeface="Trebuchet MS" pitchFamily="34"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ZoneTexte 14"/>
          <p:cNvSpPr txBox="1"/>
          <p:nvPr/>
        </p:nvSpPr>
        <p:spPr>
          <a:xfrm>
            <a:off x="5076056" y="4509120"/>
            <a:ext cx="3888432" cy="923330"/>
          </a:xfrm>
          <a:prstGeom prst="rect">
            <a:avLst/>
          </a:prstGeom>
          <a:noFill/>
        </p:spPr>
        <p:txBody>
          <a:bodyPr wrap="square" rtlCol="0">
            <a:spAutoFit/>
          </a:bodyPr>
          <a:lstStyle/>
          <a:p>
            <a:r>
              <a:rPr lang="fr-FR" dirty="0" smtClean="0"/>
              <a:t>Parmi   les 81 quartiers , 67 sont regroupés dans 16 zones ,  seulement 14 sont isolés</a:t>
            </a:r>
            <a:endParaRPr lang="fr-FR" dirty="0"/>
          </a:p>
        </p:txBody>
      </p:sp>
      <p:grpSp>
        <p:nvGrpSpPr>
          <p:cNvPr id="16" name="Groupe 15"/>
          <p:cNvGrpSpPr/>
          <p:nvPr/>
        </p:nvGrpSpPr>
        <p:grpSpPr>
          <a:xfrm>
            <a:off x="0" y="6309320"/>
            <a:ext cx="9144000" cy="520216"/>
            <a:chOff x="0" y="6309320"/>
            <a:chExt cx="9144000" cy="520216"/>
          </a:xfrm>
        </p:grpSpPr>
        <p:pic>
          <p:nvPicPr>
            <p:cNvPr id="17"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18"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19"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20" name="Rectangle 19"/>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1"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2" name="Image 21"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lstStyle/>
          <a:p>
            <a:r>
              <a:rPr lang="fr-FR" b="1" dirty="0" smtClean="0">
                <a:solidFill>
                  <a:srgbClr val="002060"/>
                </a:solidFill>
              </a:rPr>
              <a:t>Finalité de l’étude</a:t>
            </a:r>
            <a:endParaRPr lang="fr-FR" b="1" dirty="0">
              <a:solidFill>
                <a:srgbClr val="002060"/>
              </a:solidFill>
            </a:endParaRPr>
          </a:p>
        </p:txBody>
      </p:sp>
      <p:sp>
        <p:nvSpPr>
          <p:cNvPr id="3" name="Espace réservé du contenu 2"/>
          <p:cNvSpPr>
            <a:spLocks noGrp="1"/>
          </p:cNvSpPr>
          <p:nvPr>
            <p:ph idx="1"/>
          </p:nvPr>
        </p:nvSpPr>
        <p:spPr>
          <a:xfrm>
            <a:off x="0" y="1600200"/>
            <a:ext cx="9144000" cy="5043510"/>
          </a:xfrm>
        </p:spPr>
        <p:txBody>
          <a:bodyPr>
            <a:normAutofit/>
          </a:bodyPr>
          <a:lstStyle/>
          <a:p>
            <a:pPr algn="ctr">
              <a:buNone/>
            </a:pPr>
            <a:r>
              <a:rPr lang="fr-FR" dirty="0" smtClean="0">
                <a:solidFill>
                  <a:srgbClr val="C00000"/>
                </a:solidFill>
              </a:rPr>
              <a:t>Hisser l’agglomération </a:t>
            </a:r>
            <a:r>
              <a:rPr lang="fr-FR" dirty="0" err="1" smtClean="0">
                <a:solidFill>
                  <a:srgbClr val="C00000"/>
                </a:solidFill>
              </a:rPr>
              <a:t>sfaxienne</a:t>
            </a:r>
            <a:r>
              <a:rPr lang="fr-FR" dirty="0" smtClean="0">
                <a:solidFill>
                  <a:srgbClr val="C00000"/>
                </a:solidFill>
              </a:rPr>
              <a:t> au rang d’une métropole méditerranéenne, ce entre autres à travers:</a:t>
            </a:r>
          </a:p>
          <a:p>
            <a:pPr lvl="1">
              <a:buFont typeface="Courier New" pitchFamily="49" charset="0"/>
              <a:buChar char="o"/>
            </a:pPr>
            <a:r>
              <a:rPr lang="fr-FR" sz="2400" b="1" dirty="0" smtClean="0">
                <a:latin typeface="Arial" pitchFamily="34" charset="0"/>
                <a:cs typeface="Arial" pitchFamily="34" charset="0"/>
              </a:rPr>
              <a:t>L’intégration urbaine des zones populaires les plus en difficulté, ce qui permettra de :</a:t>
            </a:r>
          </a:p>
          <a:p>
            <a:pPr marL="1343025" lvl="1">
              <a:lnSpc>
                <a:spcPct val="120000"/>
              </a:lnSpc>
              <a:buFont typeface="Wingdings" pitchFamily="2" charset="2"/>
              <a:buChar char="Ø"/>
            </a:pPr>
            <a:r>
              <a:rPr lang="fr-FR" sz="2400" dirty="0" smtClean="0">
                <a:latin typeface="Arial" pitchFamily="34" charset="0"/>
                <a:cs typeface="Arial" pitchFamily="34" charset="0"/>
              </a:rPr>
              <a:t>associer </a:t>
            </a:r>
            <a:r>
              <a:rPr lang="fr-FR" altLang="zh-CN" sz="2400" dirty="0" smtClean="0">
                <a:latin typeface="Arial" pitchFamily="34" charset="0"/>
                <a:ea typeface="宋体" pitchFamily="2" charset="-122"/>
                <a:cs typeface="Arial" pitchFamily="34" charset="0"/>
              </a:rPr>
              <a:t>les habitants des quartiers populaires </a:t>
            </a:r>
            <a:r>
              <a:rPr lang="fr-FR" sz="2400" dirty="0" smtClean="0">
                <a:latin typeface="Arial" pitchFamily="34" charset="0"/>
                <a:cs typeface="Arial" pitchFamily="34" charset="0"/>
              </a:rPr>
              <a:t>au développement de la ville.</a:t>
            </a:r>
          </a:p>
          <a:p>
            <a:pPr marL="1343025" lvl="1">
              <a:lnSpc>
                <a:spcPct val="120000"/>
              </a:lnSpc>
              <a:buFont typeface="Wingdings" pitchFamily="2" charset="2"/>
              <a:buChar char="Ø"/>
            </a:pPr>
            <a:r>
              <a:rPr lang="fr-FR" sz="2400" dirty="0" smtClean="0">
                <a:latin typeface="Arial" pitchFamily="34" charset="0"/>
                <a:cs typeface="Arial" pitchFamily="34" charset="0"/>
              </a:rPr>
              <a:t>renforcer la cohésion sociale au niveau local et à celui de l’agglomération</a:t>
            </a:r>
            <a:r>
              <a:rPr lang="fr-FR" sz="2400" dirty="0" smtClean="0">
                <a:latin typeface="Arial" pitchFamily="34" charset="0"/>
                <a:cs typeface="Arial" pitchFamily="34" charset="0"/>
              </a:rPr>
              <a:t>.</a:t>
            </a:r>
          </a:p>
          <a:p>
            <a:pPr marL="1343025" lvl="1">
              <a:lnSpc>
                <a:spcPct val="120000"/>
              </a:lnSpc>
              <a:buNone/>
            </a:pPr>
            <a:r>
              <a:rPr lang="fr-FR" sz="2400" dirty="0" smtClean="0">
                <a:latin typeface="Arial" pitchFamily="34" charset="0"/>
                <a:cs typeface="Arial" pitchFamily="34" charset="0"/>
              </a:rPr>
              <a:t>L’intégration: socio-</a:t>
            </a:r>
            <a:r>
              <a:rPr lang="fr-FR" sz="2400" dirty="0" err="1" smtClean="0">
                <a:latin typeface="Arial" pitchFamily="34" charset="0"/>
                <a:cs typeface="Arial" pitchFamily="34" charset="0"/>
              </a:rPr>
              <a:t>spaciale</a:t>
            </a:r>
            <a:r>
              <a:rPr lang="fr-FR" sz="2400" dirty="0" smtClean="0">
                <a:latin typeface="Arial" pitchFamily="34" charset="0"/>
                <a:cs typeface="Arial" pitchFamily="34" charset="0"/>
              </a:rPr>
              <a:t>, </a:t>
            </a:r>
            <a:r>
              <a:rPr lang="fr-FR" sz="2400" dirty="0" smtClean="0">
                <a:latin typeface="Arial" pitchFamily="34" charset="0"/>
                <a:cs typeface="Arial" pitchFamily="34" charset="0"/>
              </a:rPr>
              <a:t>é</a:t>
            </a:r>
            <a:r>
              <a:rPr lang="fr-FR" sz="2400" dirty="0" smtClean="0">
                <a:latin typeface="Arial" pitchFamily="34" charset="0"/>
                <a:cs typeface="Arial" pitchFamily="34" charset="0"/>
              </a:rPr>
              <a:t>conomique.. identitaire</a:t>
            </a:r>
            <a:endParaRPr lang="fr-FR" sz="2400" dirty="0" smtClean="0">
              <a:latin typeface="Arial" pitchFamily="34" charset="0"/>
              <a:cs typeface="Arial" pitchFamily="34" charset="0"/>
            </a:endParaRPr>
          </a:p>
          <a:p>
            <a:pPr lvl="1">
              <a:buNone/>
            </a:pPr>
            <a:endParaRPr lang="fr-FR" sz="2400" dirty="0" smtClean="0">
              <a:solidFill>
                <a:srgbClr val="0070C0"/>
              </a:solidFill>
            </a:endParaRPr>
          </a:p>
          <a:p>
            <a:pPr lvl="3">
              <a:buNone/>
            </a:pPr>
            <a:endParaRPr lang="fr-FR" dirty="0"/>
          </a:p>
        </p:txBody>
      </p:sp>
      <p:grpSp>
        <p:nvGrpSpPr>
          <p:cNvPr id="23" name="Groupe 22"/>
          <p:cNvGrpSpPr/>
          <p:nvPr/>
        </p:nvGrpSpPr>
        <p:grpSpPr>
          <a:xfrm>
            <a:off x="0" y="6309320"/>
            <a:ext cx="9144000" cy="520216"/>
            <a:chOff x="0" y="6309320"/>
            <a:chExt cx="9144000" cy="520216"/>
          </a:xfrm>
        </p:grpSpPr>
        <p:pic>
          <p:nvPicPr>
            <p:cNvPr id="24"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5"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6"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7" name="Rectangle 26"/>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8"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9" name="Image 28"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hangingPunct="1"/>
            <a:r>
              <a:rPr lang="fr-FR" sz="3200" smtClean="0">
                <a:latin typeface="Trebuchet MS" pitchFamily="34" charset="0"/>
              </a:rPr>
              <a:t/>
            </a:r>
            <a:br>
              <a:rPr lang="fr-FR" sz="3200" smtClean="0">
                <a:latin typeface="Trebuchet MS" pitchFamily="34" charset="0"/>
              </a:rPr>
            </a:br>
            <a:r>
              <a:rPr lang="fr-FR" sz="2800" smtClean="0">
                <a:solidFill>
                  <a:srgbClr val="A50021"/>
                </a:solidFill>
                <a:latin typeface="Trebuchet MS" pitchFamily="34" charset="0"/>
              </a:rPr>
              <a:t>Nous avons ainsi considéré populaire tout quartier </a:t>
            </a:r>
            <a:r>
              <a:rPr lang="fr-FR" sz="2800" smtClean="0">
                <a:solidFill>
                  <a:srgbClr val="A50021"/>
                </a:solidFill>
                <a:latin typeface="Trebuchet MS" pitchFamily="34" charset="0"/>
                <a:hlinkClick r:id="rId2" action="ppaction://hlinksldjump"/>
              </a:rPr>
              <a:t>ayant:</a:t>
            </a:r>
            <a:r>
              <a:rPr lang="fr-FR" sz="2800" smtClean="0">
                <a:solidFill>
                  <a:srgbClr val="A50021"/>
                </a:solidFill>
                <a:latin typeface="Trebuchet MS" pitchFamily="34" charset="0"/>
              </a:rPr>
              <a:t/>
            </a:r>
            <a:br>
              <a:rPr lang="fr-FR" sz="2800" smtClean="0">
                <a:solidFill>
                  <a:srgbClr val="A50021"/>
                </a:solidFill>
                <a:latin typeface="Trebuchet MS" pitchFamily="34" charset="0"/>
              </a:rPr>
            </a:br>
            <a:endParaRPr lang="fr-FR" sz="2800" smtClean="0">
              <a:solidFill>
                <a:srgbClr val="A50021"/>
              </a:solidFill>
              <a:latin typeface="Trebuchet MS" pitchFamily="34" charset="0"/>
            </a:endParaRPr>
          </a:p>
        </p:txBody>
      </p:sp>
      <p:sp>
        <p:nvSpPr>
          <p:cNvPr id="64515" name="Rectangle 3"/>
          <p:cNvSpPr>
            <a:spLocks noGrp="1" noChangeArrowheads="1"/>
          </p:cNvSpPr>
          <p:nvPr>
            <p:ph type="body" idx="1"/>
          </p:nvPr>
        </p:nvSpPr>
        <p:spPr>
          <a:xfrm>
            <a:off x="468313" y="1412875"/>
            <a:ext cx="8229600" cy="5184775"/>
          </a:xfrm>
        </p:spPr>
        <p:txBody>
          <a:bodyPr/>
          <a:lstStyle/>
          <a:p>
            <a:pPr algn="justLow" eaLnBrk="1" hangingPunct="1">
              <a:lnSpc>
                <a:spcPct val="80000"/>
              </a:lnSpc>
            </a:pPr>
            <a:r>
              <a:rPr lang="fr-FR" sz="2000" b="1" smtClean="0">
                <a:solidFill>
                  <a:schemeClr val="accent2"/>
                </a:solidFill>
                <a:latin typeface="Times New Roman" pitchFamily="18" charset="0"/>
                <a:cs typeface="Times New Roman" pitchFamily="18" charset="0"/>
              </a:rPr>
              <a:t>Un paysage</a:t>
            </a:r>
            <a:r>
              <a:rPr lang="fr-FR" sz="2000" smtClean="0">
                <a:solidFill>
                  <a:schemeClr val="accent2"/>
                </a:solidFill>
                <a:latin typeface="Times New Roman" pitchFamily="18" charset="0"/>
                <a:cs typeface="Times New Roman" pitchFamily="18" charset="0"/>
              </a:rPr>
              <a:t> </a:t>
            </a:r>
            <a:r>
              <a:rPr lang="fr-FR" sz="2000" b="1" smtClean="0">
                <a:solidFill>
                  <a:schemeClr val="accent2"/>
                </a:solidFill>
                <a:latin typeface="Times New Roman" pitchFamily="18" charset="0"/>
                <a:cs typeface="Times New Roman" pitchFamily="18" charset="0"/>
              </a:rPr>
              <a:t>caractéristique</a:t>
            </a:r>
            <a:r>
              <a:rPr lang="fr-FR" sz="1800" smtClean="0">
                <a:latin typeface="Times New Roman" pitchFamily="18" charset="0"/>
                <a:cs typeface="Times New Roman" pitchFamily="18" charset="0"/>
              </a:rPr>
              <a:t> : </a:t>
            </a:r>
            <a:r>
              <a:rPr lang="fr-FR" sz="1600" b="1" smtClean="0">
                <a:latin typeface="Times New Roman" pitchFamily="18" charset="0"/>
                <a:cs typeface="Times New Roman" pitchFamily="18" charset="0"/>
              </a:rPr>
              <a:t>la notion populaire est une notion sociale qui, à notre niveau de diagnostic, est perceptible à travers le tissu urbain, la morphologie, l’état du bâti et le parcellaire. Le quartier populaire spontané ou programmé est ainsi caractérisé par une forte densité de logements aux dépends parfois de la voie publique et donnant lieu à une proximité gênante. Son bâti modeste est très souvent délabré si le quartier est ancien,  la voirie y est en grande partie non traitée, l’éclairage public y est inexistant ou trop insuffisant, et des équipements manquants. Le quartier est aussi reconnu par son tissu généralement en bande, et un parcellaire réduit. </a:t>
            </a:r>
          </a:p>
          <a:p>
            <a:pPr algn="justLow" eaLnBrk="1" hangingPunct="1">
              <a:lnSpc>
                <a:spcPct val="80000"/>
              </a:lnSpc>
            </a:pPr>
            <a:endParaRPr lang="fr-FR" sz="1600" b="1" smtClean="0">
              <a:latin typeface="Times New Roman" pitchFamily="18" charset="0"/>
              <a:cs typeface="Times New Roman" pitchFamily="18" charset="0"/>
            </a:endParaRPr>
          </a:p>
          <a:p>
            <a:pPr algn="just" eaLnBrk="1" hangingPunct="1">
              <a:lnSpc>
                <a:spcPct val="80000"/>
              </a:lnSpc>
            </a:pPr>
            <a:r>
              <a:rPr lang="fr-FR" sz="2000" b="1" smtClean="0">
                <a:solidFill>
                  <a:schemeClr val="accent2"/>
                </a:solidFill>
                <a:latin typeface="Times New Roman" pitchFamily="18" charset="0"/>
                <a:cs typeface="Times New Roman" pitchFamily="18" charset="0"/>
              </a:rPr>
              <a:t>Un vécu communautaire</a:t>
            </a:r>
            <a:r>
              <a:rPr lang="fr-FR" sz="1800" smtClean="0">
                <a:latin typeface="Times New Roman" pitchFamily="18" charset="0"/>
                <a:cs typeface="Times New Roman" pitchFamily="18" charset="0"/>
              </a:rPr>
              <a:t> : </a:t>
            </a:r>
            <a:r>
              <a:rPr lang="fr-FR" sz="1600" b="1" smtClean="0">
                <a:latin typeface="Times New Roman" pitchFamily="18" charset="0"/>
                <a:cs typeface="Times New Roman" pitchFamily="18" charset="0"/>
              </a:rPr>
              <a:t>comme le quartier est en premier lieu un espace vécu regroupant une communauté d’appartenance sociale, ce vécu est perceptible à travers la vie communautaire qu’on peut apercevoir par l’usage de la rue et des placettes du quartier; en effet rues et placettes sont utilisées par les résidents des quartiers non pas comme étant des espaces publics mais plutôt comme des espaces privés que les résidents se partagent par consentement, pour plusieurs usages : délassement et veillées, séchoir pour linge, lieu pour organiser un mariage ou pour permettre aux enfants de jouer, ou encore pour y construire des ajouts au logement, etc. Ce même espace est utilisé par plusieurs résidents comme espace vert récréatif dans lequel on trouve l’olivier, le figuier... On peut aussi rencontrer des petits élevages ou poulaillers dans les espaces communs entre les quartiers. Tout ce vécu, nous pouvons le voir, et le vivre une fois entrés dans le quartier dans lequel « tout le monde connaît tout le monde » et tout visiteur y est considéré comme l’étranger qu’on prospecte.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67544" y="2420888"/>
            <a:ext cx="8229600" cy="3384376"/>
          </a:xfrm>
        </p:spPr>
        <p:txBody>
          <a:bodyPr>
            <a:noAutofit/>
          </a:bodyPr>
          <a:lstStyle/>
          <a:p>
            <a:pPr marL="722313">
              <a:buFont typeface="Wingdings" pitchFamily="2" charset="2"/>
              <a:buChar char="Ø"/>
            </a:pPr>
            <a:r>
              <a:rPr lang="fr-FR" sz="2400" dirty="0">
                <a:latin typeface="Arial" pitchFamily="34" charset="0"/>
                <a:cs typeface="Arial" pitchFamily="34" charset="0"/>
              </a:rPr>
              <a:t>Démarche territoriale </a:t>
            </a:r>
            <a:r>
              <a:rPr lang="fr-FR" sz="2400" dirty="0" smtClean="0">
                <a:latin typeface="Arial" pitchFamily="34" charset="0"/>
                <a:cs typeface="Arial" pitchFamily="34" charset="0"/>
              </a:rPr>
              <a:t>prospective</a:t>
            </a:r>
            <a:endParaRPr lang="fr-FR" sz="2400" dirty="0">
              <a:latin typeface="Arial" pitchFamily="34" charset="0"/>
              <a:cs typeface="Arial" pitchFamily="34" charset="0"/>
            </a:endParaRPr>
          </a:p>
          <a:p>
            <a:pPr marL="722313">
              <a:buFont typeface="Wingdings" pitchFamily="2" charset="2"/>
              <a:buChar char="Ø"/>
            </a:pPr>
            <a:r>
              <a:rPr lang="fr-FR" sz="2400" dirty="0">
                <a:latin typeface="Arial" pitchFamily="34" charset="0"/>
                <a:cs typeface="Arial" pitchFamily="34" charset="0"/>
              </a:rPr>
              <a:t>Une démarche participative </a:t>
            </a:r>
          </a:p>
          <a:p>
            <a:pPr marL="722313">
              <a:buFont typeface="Wingdings" pitchFamily="2" charset="2"/>
              <a:buChar char="Ø"/>
            </a:pPr>
            <a:r>
              <a:rPr lang="fr-FR" sz="2400" dirty="0">
                <a:latin typeface="Arial" pitchFamily="34" charset="0"/>
                <a:cs typeface="Arial" pitchFamily="34" charset="0"/>
              </a:rPr>
              <a:t>Une démarche de gouvernance   </a:t>
            </a:r>
          </a:p>
          <a:p>
            <a:pPr marL="722313">
              <a:buFont typeface="Wingdings" pitchFamily="2" charset="2"/>
              <a:buChar char="Ø"/>
            </a:pPr>
            <a:r>
              <a:rPr lang="fr-FR" sz="2400" dirty="0">
                <a:latin typeface="Arial" pitchFamily="34" charset="0"/>
                <a:cs typeface="Arial" pitchFamily="34" charset="0"/>
              </a:rPr>
              <a:t>Une démarche sociale égalitaire et de mixité </a:t>
            </a:r>
            <a:r>
              <a:rPr lang="fr-FR" sz="2400" dirty="0" smtClean="0">
                <a:latin typeface="Arial" pitchFamily="34" charset="0"/>
                <a:cs typeface="Arial" pitchFamily="34" charset="0"/>
              </a:rPr>
              <a:t>sociale</a:t>
            </a:r>
            <a:endParaRPr lang="fr-FR" sz="2400" dirty="0">
              <a:latin typeface="Arial" pitchFamily="34" charset="0"/>
              <a:cs typeface="Arial" pitchFamily="34" charset="0"/>
            </a:endParaRPr>
          </a:p>
          <a:p>
            <a:pPr marL="722313">
              <a:buFont typeface="Wingdings" pitchFamily="2" charset="2"/>
              <a:buChar char="Ø"/>
            </a:pPr>
            <a:r>
              <a:rPr lang="fr-FR" sz="2400" dirty="0">
                <a:latin typeface="Arial" pitchFamily="34" charset="0"/>
                <a:cs typeface="Arial" pitchFamily="34" charset="0"/>
              </a:rPr>
              <a:t>Une démarche environnementale et </a:t>
            </a:r>
            <a:r>
              <a:rPr lang="fr-FR" sz="2400" dirty="0" smtClean="0">
                <a:latin typeface="Arial" pitchFamily="34" charset="0"/>
                <a:cs typeface="Arial" pitchFamily="34" charset="0"/>
              </a:rPr>
              <a:t>culturelle</a:t>
            </a:r>
            <a:endParaRPr lang="fr-FR" sz="2400" dirty="0">
              <a:latin typeface="Arial" pitchFamily="34" charset="0"/>
              <a:cs typeface="Arial" pitchFamily="34" charset="0"/>
            </a:endParaRPr>
          </a:p>
          <a:p>
            <a:pPr marL="722313">
              <a:buFont typeface="Wingdings" pitchFamily="2" charset="2"/>
              <a:buChar char="Ø"/>
            </a:pPr>
            <a:r>
              <a:rPr lang="fr-FR" sz="2400" dirty="0">
                <a:latin typeface="Arial" pitchFamily="34" charset="0"/>
                <a:cs typeface="Arial" pitchFamily="34" charset="0"/>
              </a:rPr>
              <a:t>Une démarche d’accompagnement des actions</a:t>
            </a:r>
            <a:r>
              <a:rPr lang="fr-FR" sz="2400" dirty="0">
                <a:solidFill>
                  <a:schemeClr val="accent2"/>
                </a:solidFill>
                <a:latin typeface="Arial" pitchFamily="34" charset="0"/>
                <a:cs typeface="Arial" pitchFamily="34" charset="0"/>
              </a:rPr>
              <a:t>  </a:t>
            </a:r>
          </a:p>
        </p:txBody>
      </p:sp>
      <p:sp>
        <p:nvSpPr>
          <p:cNvPr id="9220" name="Rectangle 4"/>
          <p:cNvSpPr>
            <a:spLocks noChangeArrowheads="1"/>
          </p:cNvSpPr>
          <p:nvPr/>
        </p:nvSpPr>
        <p:spPr bwMode="auto">
          <a:xfrm>
            <a:off x="323850" y="1133386"/>
            <a:ext cx="8388350" cy="1200329"/>
          </a:xfrm>
          <a:prstGeom prst="rect">
            <a:avLst/>
          </a:prstGeom>
          <a:noFill/>
          <a:ln w="9525">
            <a:noFill/>
            <a:miter lim="800000"/>
            <a:headEnd/>
            <a:tailEnd/>
          </a:ln>
          <a:effectLst/>
        </p:spPr>
        <p:txBody>
          <a:bodyPr anchor="ctr">
            <a:spAutoFit/>
          </a:bodyPr>
          <a:lstStyle/>
          <a:p>
            <a:r>
              <a:rPr lang="fr-FR" sz="2400" b="1" dirty="0">
                <a:latin typeface="Arial" pitchFamily="34" charset="0"/>
                <a:cs typeface="Arial" pitchFamily="34" charset="0"/>
              </a:rPr>
              <a:t>Il s’agit de conduire dans le quartier populaire un processus d’intégration durable suivant des démarches simultanées </a:t>
            </a:r>
          </a:p>
        </p:txBody>
      </p:sp>
      <p:sp>
        <p:nvSpPr>
          <p:cNvPr id="16" name="Titre 1"/>
          <p:cNvSpPr txBox="1">
            <a:spLocks/>
          </p:cNvSpPr>
          <p:nvPr/>
        </p:nvSpPr>
        <p:spPr>
          <a:xfrm>
            <a:off x="539552" y="0"/>
            <a:ext cx="8229600" cy="1214422"/>
          </a:xfrm>
          <a:prstGeom prst="rect">
            <a:avLst/>
          </a:prstGeom>
        </p:spPr>
        <p:txBody>
          <a:bodyPr/>
          <a:lstStyle/>
          <a:p>
            <a:pPr lvl="0" algn="ctr">
              <a:spcBef>
                <a:spcPct val="0"/>
              </a:spcBef>
              <a:defRPr/>
            </a:pPr>
            <a:r>
              <a:rPr lang="fr-FR" sz="4400" b="1" dirty="0" smtClean="0">
                <a:solidFill>
                  <a:srgbClr val="002060"/>
                </a:solidFill>
                <a:latin typeface="+mj-lt"/>
                <a:ea typeface="+mj-ea"/>
                <a:cs typeface="+mj-cs"/>
              </a:rPr>
              <a:t>Phase 3 - </a:t>
            </a:r>
            <a:r>
              <a:rPr lang="fr-FR" sz="2800" b="1" dirty="0" smtClean="0">
                <a:solidFill>
                  <a:srgbClr val="A50021"/>
                </a:solidFill>
              </a:rPr>
              <a:t>L’approche quartier durable</a:t>
            </a:r>
            <a:r>
              <a:rPr lang="fr-FR" sz="2800" dirty="0" smtClean="0">
                <a:solidFill>
                  <a:schemeClr val="accent2"/>
                </a:solidFill>
              </a:rPr>
              <a:t> </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grpSp>
        <p:nvGrpSpPr>
          <p:cNvPr id="17" name="Groupe 16"/>
          <p:cNvGrpSpPr/>
          <p:nvPr/>
        </p:nvGrpSpPr>
        <p:grpSpPr>
          <a:xfrm>
            <a:off x="0" y="6309320"/>
            <a:ext cx="9144000" cy="520216"/>
            <a:chOff x="0" y="6309320"/>
            <a:chExt cx="9144000" cy="520216"/>
          </a:xfrm>
        </p:grpSpPr>
        <p:pic>
          <p:nvPicPr>
            <p:cNvPr id="18"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9"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0"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1" name="Rectangle 20"/>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2"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3" name="Image 22"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79388" y="1412875"/>
            <a:ext cx="8686800" cy="4824413"/>
          </a:xfrm>
        </p:spPr>
        <p:txBody>
          <a:bodyPr>
            <a:normAutofit lnSpcReduction="10000"/>
          </a:bodyPr>
          <a:lstStyle/>
          <a:p>
            <a:pPr>
              <a:buFontTx/>
              <a:buNone/>
            </a:pPr>
            <a:endParaRPr lang="fr-FR" sz="2400" dirty="0">
              <a:solidFill>
                <a:schemeClr val="accent2"/>
              </a:solidFill>
              <a:latin typeface="Trebuchet MS" pitchFamily="34" charset="0"/>
            </a:endParaRPr>
          </a:p>
          <a:p>
            <a:pPr>
              <a:buFont typeface="Wingdings" pitchFamily="2" charset="2"/>
              <a:buChar char="Ø"/>
            </a:pPr>
            <a:r>
              <a:rPr lang="fr-FR" sz="2400" b="1" dirty="0">
                <a:latin typeface="Arial" pitchFamily="34" charset="0"/>
                <a:cs typeface="Arial" pitchFamily="34" charset="0"/>
              </a:rPr>
              <a:t>Les déterminants endogènes</a:t>
            </a:r>
          </a:p>
          <a:p>
            <a:pPr lvl="2">
              <a:buFont typeface="Wingdings" pitchFamily="2" charset="2"/>
              <a:buChar char="Ø"/>
            </a:pPr>
            <a:r>
              <a:rPr lang="fr-FR" dirty="0">
                <a:latin typeface="Arial" pitchFamily="34" charset="0"/>
                <a:cs typeface="Arial" pitchFamily="34" charset="0"/>
              </a:rPr>
              <a:t>L’environnement urbain  </a:t>
            </a:r>
          </a:p>
          <a:p>
            <a:pPr lvl="2">
              <a:buFont typeface="Wingdings" pitchFamily="2" charset="2"/>
              <a:buChar char="Ø"/>
            </a:pPr>
            <a:r>
              <a:rPr lang="fr-FR" dirty="0">
                <a:latin typeface="Arial" pitchFamily="34" charset="0"/>
                <a:cs typeface="Arial" pitchFamily="34" charset="0"/>
              </a:rPr>
              <a:t>La question de la dynamique démographique et urbaine  </a:t>
            </a:r>
          </a:p>
          <a:p>
            <a:pPr lvl="2">
              <a:buFont typeface="Wingdings" pitchFamily="2" charset="2"/>
              <a:buChar char="Ø"/>
            </a:pPr>
            <a:r>
              <a:rPr lang="fr-FR" dirty="0">
                <a:latin typeface="Arial" pitchFamily="34" charset="0"/>
                <a:cs typeface="Arial" pitchFamily="34" charset="0"/>
              </a:rPr>
              <a:t>Les potentialités économiques</a:t>
            </a:r>
          </a:p>
          <a:p>
            <a:pPr>
              <a:buFontTx/>
              <a:buNone/>
            </a:pPr>
            <a:endParaRPr lang="fr-FR" sz="2400" b="1" dirty="0">
              <a:solidFill>
                <a:srgbClr val="A50021"/>
              </a:solidFill>
            </a:endParaRPr>
          </a:p>
          <a:p>
            <a:pPr>
              <a:buFont typeface="Wingdings" pitchFamily="2" charset="2"/>
              <a:buChar char="Ø"/>
            </a:pPr>
            <a:r>
              <a:rPr lang="fr-FR" sz="2400" b="1" dirty="0">
                <a:latin typeface="Arial" pitchFamily="34" charset="0"/>
                <a:cs typeface="Arial" pitchFamily="34" charset="0"/>
              </a:rPr>
              <a:t>Les déterminants exogènes</a:t>
            </a:r>
          </a:p>
          <a:p>
            <a:pPr lvl="2">
              <a:lnSpc>
                <a:spcPct val="120000"/>
              </a:lnSpc>
              <a:buFont typeface="Wingdings" pitchFamily="2" charset="2"/>
              <a:buChar char="Ø"/>
            </a:pPr>
            <a:r>
              <a:rPr lang="fr-FR" dirty="0">
                <a:latin typeface="Arial" pitchFamily="34" charset="0"/>
                <a:cs typeface="Arial" pitchFamily="34" charset="0"/>
              </a:rPr>
              <a:t>Les caractéristiques du voisinage urbain </a:t>
            </a:r>
          </a:p>
          <a:p>
            <a:pPr lvl="2">
              <a:lnSpc>
                <a:spcPct val="120000"/>
              </a:lnSpc>
              <a:buFont typeface="Wingdings" pitchFamily="2" charset="2"/>
              <a:buChar char="Ø"/>
            </a:pPr>
            <a:r>
              <a:rPr lang="fr-FR" dirty="0">
                <a:latin typeface="Arial" pitchFamily="34" charset="0"/>
                <a:cs typeface="Arial" pitchFamily="34" charset="0"/>
              </a:rPr>
              <a:t>Les problèmes environnementaux </a:t>
            </a:r>
          </a:p>
          <a:p>
            <a:pPr lvl="2">
              <a:lnSpc>
                <a:spcPct val="120000"/>
              </a:lnSpc>
              <a:buFont typeface="Wingdings" pitchFamily="2" charset="2"/>
              <a:buChar char="Ø"/>
            </a:pPr>
            <a:r>
              <a:rPr lang="fr-FR" dirty="0">
                <a:latin typeface="Arial" pitchFamily="34" charset="0"/>
                <a:cs typeface="Arial" pitchFamily="34" charset="0"/>
              </a:rPr>
              <a:t>L’existence ou non de friches d’attente </a:t>
            </a:r>
          </a:p>
        </p:txBody>
      </p:sp>
      <p:sp>
        <p:nvSpPr>
          <p:cNvPr id="15" name="Titre 1"/>
          <p:cNvSpPr txBox="1">
            <a:spLocks/>
          </p:cNvSpPr>
          <p:nvPr/>
        </p:nvSpPr>
        <p:spPr>
          <a:xfrm>
            <a:off x="539552" y="0"/>
            <a:ext cx="8229600" cy="1214422"/>
          </a:xfrm>
          <a:prstGeom prst="rect">
            <a:avLst/>
          </a:prstGeom>
        </p:spPr>
        <p:txBody>
          <a:bodyPr/>
          <a:lstStyle/>
          <a:p>
            <a:pPr lvl="0" algn="ctr">
              <a:spcBef>
                <a:spcPct val="0"/>
              </a:spcBef>
              <a:defRPr/>
            </a:pPr>
            <a:r>
              <a:rPr lang="fr-FR" sz="4400" b="1" dirty="0" smtClean="0">
                <a:solidFill>
                  <a:srgbClr val="002060"/>
                </a:solidFill>
                <a:latin typeface="+mj-lt"/>
                <a:ea typeface="+mj-ea"/>
                <a:cs typeface="+mj-cs"/>
              </a:rPr>
              <a:t>Phase 3 - </a:t>
            </a:r>
            <a:r>
              <a:rPr lang="fr-FR" sz="2800" dirty="0" smtClean="0">
                <a:solidFill>
                  <a:srgbClr val="A50021"/>
                </a:solidFill>
                <a:latin typeface="Trebuchet MS" pitchFamily="34" charset="0"/>
              </a:rPr>
              <a:t>Les déterminants des plans d’action</a:t>
            </a:r>
            <a:endParaRPr kumimoji="0" lang="fr-FR" sz="2800" i="0" u="none" strike="noStrike" kern="1200" cap="none" spc="0" normalizeH="0" baseline="0" noProof="0" dirty="0">
              <a:ln>
                <a:noFill/>
              </a:ln>
              <a:solidFill>
                <a:srgbClr val="C00000"/>
              </a:solidFill>
              <a:effectLst/>
              <a:uLnTx/>
              <a:uFillTx/>
              <a:latin typeface="+mj-lt"/>
              <a:ea typeface="+mj-ea"/>
              <a:cs typeface="+mj-cs"/>
            </a:endParaRPr>
          </a:p>
        </p:txBody>
      </p:sp>
      <p:grpSp>
        <p:nvGrpSpPr>
          <p:cNvPr id="16" name="Groupe 15"/>
          <p:cNvGrpSpPr/>
          <p:nvPr/>
        </p:nvGrpSpPr>
        <p:grpSpPr>
          <a:xfrm>
            <a:off x="0" y="6309320"/>
            <a:ext cx="9144000" cy="520216"/>
            <a:chOff x="0" y="6309320"/>
            <a:chExt cx="9144000" cy="520216"/>
          </a:xfrm>
        </p:grpSpPr>
        <p:pic>
          <p:nvPicPr>
            <p:cNvPr id="17"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8"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19"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0" name="Rectangle 19"/>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1"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2" name="Image 21"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51520" y="908720"/>
            <a:ext cx="8604250" cy="5184576"/>
          </a:xfrm>
        </p:spPr>
        <p:txBody>
          <a:bodyPr>
            <a:noAutofit/>
          </a:bodyPr>
          <a:lstStyle/>
          <a:p>
            <a:pPr>
              <a:lnSpc>
                <a:spcPct val="120000"/>
              </a:lnSpc>
              <a:buFont typeface="Wingdings" pitchFamily="2" charset="2"/>
              <a:buChar char="Ø"/>
            </a:pPr>
            <a:r>
              <a:rPr lang="fr-FR" sz="2400" dirty="0">
                <a:latin typeface="Arial" pitchFamily="34" charset="0"/>
                <a:cs typeface="Arial" pitchFamily="34" charset="0"/>
              </a:rPr>
              <a:t>La restructuration du tissu urbain</a:t>
            </a:r>
          </a:p>
          <a:p>
            <a:pPr>
              <a:lnSpc>
                <a:spcPct val="120000"/>
              </a:lnSpc>
              <a:buFont typeface="Wingdings" pitchFamily="2" charset="2"/>
              <a:buChar char="Ø"/>
            </a:pPr>
            <a:r>
              <a:rPr lang="fr-FR" sz="2400" dirty="0">
                <a:latin typeface="Arial" pitchFamily="34" charset="0"/>
                <a:cs typeface="Arial" pitchFamily="34" charset="0"/>
              </a:rPr>
              <a:t>L’insertion urbaine des quartiers dans la ville à travers le renforcement ou la mise en place des infrastructures</a:t>
            </a:r>
          </a:p>
          <a:p>
            <a:pPr>
              <a:lnSpc>
                <a:spcPct val="120000"/>
              </a:lnSpc>
              <a:buFont typeface="Wingdings" pitchFamily="2" charset="2"/>
              <a:buChar char="Ø"/>
            </a:pPr>
            <a:r>
              <a:rPr lang="fr-FR" sz="2400" dirty="0">
                <a:latin typeface="Arial" pitchFamily="34" charset="0"/>
                <a:cs typeface="Arial" pitchFamily="34" charset="0"/>
              </a:rPr>
              <a:t>L’intégration socioéconomique à la ville à travers les équipements de différents niveaux suivant la grille des équipements + insertion des jeunes chômeurs et des personnes adultes à travers l’emploi</a:t>
            </a:r>
          </a:p>
          <a:p>
            <a:pPr>
              <a:lnSpc>
                <a:spcPct val="120000"/>
              </a:lnSpc>
              <a:buFont typeface="Wingdings" pitchFamily="2" charset="2"/>
              <a:buChar char="Ø"/>
            </a:pPr>
            <a:r>
              <a:rPr lang="fr-FR" sz="2400" dirty="0" smtClean="0">
                <a:latin typeface="Arial" pitchFamily="34" charset="0"/>
                <a:cs typeface="Arial" pitchFamily="34" charset="0"/>
              </a:rPr>
              <a:t>Création </a:t>
            </a:r>
            <a:r>
              <a:rPr lang="fr-FR" sz="2400" dirty="0">
                <a:latin typeface="Arial" pitchFamily="34" charset="0"/>
                <a:cs typeface="Arial" pitchFamily="34" charset="0"/>
              </a:rPr>
              <a:t>de structures d’encadrement des analphabètes et des enfants </a:t>
            </a:r>
            <a:r>
              <a:rPr lang="fr-FR" sz="2400" dirty="0" smtClean="0">
                <a:latin typeface="Arial" pitchFamily="34" charset="0"/>
                <a:cs typeface="Arial" pitchFamily="34" charset="0"/>
              </a:rPr>
              <a:t>handicapés</a:t>
            </a:r>
          </a:p>
          <a:p>
            <a:pPr>
              <a:lnSpc>
                <a:spcPct val="120000"/>
              </a:lnSpc>
              <a:buFont typeface="Wingdings" pitchFamily="2" charset="2"/>
              <a:buChar char="Ø"/>
            </a:pPr>
            <a:r>
              <a:rPr lang="fr-FR" sz="2400" dirty="0" smtClean="0">
                <a:latin typeface="Arial" pitchFamily="34" charset="0"/>
                <a:cs typeface="Arial" pitchFamily="34" charset="0"/>
              </a:rPr>
              <a:t>L’amélioration du paysage urbain à travers la gestion des ordures ménagères, etc..</a:t>
            </a:r>
            <a:r>
              <a:rPr lang="fr-FR" sz="2400" dirty="0">
                <a:latin typeface="Arial" pitchFamily="34" charset="0"/>
                <a:cs typeface="Arial" pitchFamily="34" charset="0"/>
              </a:rPr>
              <a:t>  </a:t>
            </a:r>
          </a:p>
        </p:txBody>
      </p:sp>
      <p:sp>
        <p:nvSpPr>
          <p:cNvPr id="15" name="Titre 1"/>
          <p:cNvSpPr txBox="1">
            <a:spLocks/>
          </p:cNvSpPr>
          <p:nvPr/>
        </p:nvSpPr>
        <p:spPr>
          <a:xfrm>
            <a:off x="0" y="0"/>
            <a:ext cx="9468544" cy="1214422"/>
          </a:xfrm>
          <a:prstGeom prst="rect">
            <a:avLst/>
          </a:prstGeom>
        </p:spPr>
        <p:txBody>
          <a:bodyPr/>
          <a:lstStyle/>
          <a:p>
            <a:pPr lvl="0" algn="ctr">
              <a:spcBef>
                <a:spcPct val="0"/>
              </a:spcBef>
              <a:defRPr/>
            </a:pPr>
            <a:r>
              <a:rPr lang="fr-FR" sz="4400" b="1" dirty="0" smtClean="0">
                <a:solidFill>
                  <a:srgbClr val="002060"/>
                </a:solidFill>
                <a:latin typeface="+mj-lt"/>
                <a:ea typeface="+mj-ea"/>
                <a:cs typeface="+mj-cs"/>
              </a:rPr>
              <a:t>Phase 3 - </a:t>
            </a:r>
            <a:r>
              <a:rPr lang="fr-FR" sz="2800" dirty="0" smtClean="0">
                <a:solidFill>
                  <a:srgbClr val="A50021"/>
                </a:solidFill>
              </a:rPr>
              <a:t>Les orientations générales</a:t>
            </a:r>
            <a:r>
              <a:rPr lang="fr-FR" sz="2800" dirty="0" smtClean="0"/>
              <a:t> </a:t>
            </a:r>
            <a:r>
              <a:rPr lang="fr-FR" sz="2800" dirty="0" smtClean="0">
                <a:solidFill>
                  <a:srgbClr val="A50021"/>
                </a:solidFill>
              </a:rPr>
              <a:t>des plans d’action</a:t>
            </a:r>
            <a:endParaRPr kumimoji="0" lang="fr-FR" sz="2800" i="0" u="none" strike="noStrike" kern="1200" cap="none" spc="0" normalizeH="0" baseline="0" noProof="0" dirty="0">
              <a:ln>
                <a:noFill/>
              </a:ln>
              <a:solidFill>
                <a:srgbClr val="C00000"/>
              </a:solidFill>
              <a:effectLst/>
              <a:uLnTx/>
              <a:uFillTx/>
              <a:latin typeface="+mj-lt"/>
              <a:ea typeface="+mj-ea"/>
              <a:cs typeface="+mj-cs"/>
            </a:endParaRPr>
          </a:p>
        </p:txBody>
      </p:sp>
      <p:grpSp>
        <p:nvGrpSpPr>
          <p:cNvPr id="16" name="Groupe 15"/>
          <p:cNvGrpSpPr/>
          <p:nvPr/>
        </p:nvGrpSpPr>
        <p:grpSpPr>
          <a:xfrm>
            <a:off x="0" y="6309320"/>
            <a:ext cx="9144000" cy="520216"/>
            <a:chOff x="0" y="6309320"/>
            <a:chExt cx="9144000" cy="520216"/>
          </a:xfrm>
        </p:grpSpPr>
        <p:pic>
          <p:nvPicPr>
            <p:cNvPr id="17"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8"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19"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0" name="Rectangle 19"/>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1"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2" name="Image 21"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52736"/>
            <a:ext cx="8858312" cy="5214974"/>
          </a:xfrm>
        </p:spPr>
        <p:txBody>
          <a:bodyPr>
            <a:normAutofit fontScale="92500" lnSpcReduction="20000"/>
          </a:bodyPr>
          <a:lstStyle/>
          <a:p>
            <a:pPr>
              <a:buNone/>
            </a:pPr>
            <a:r>
              <a:rPr lang="fr-FR" sz="2800" b="1" dirty="0" smtClean="0">
                <a:latin typeface="Arial" pitchFamily="34" charset="0"/>
                <a:cs typeface="Arial" pitchFamily="34" charset="0"/>
              </a:rPr>
              <a:t>     La stratégie d'intégration </a:t>
            </a:r>
            <a:r>
              <a:rPr lang="fr-FR" sz="2800" b="1" dirty="0">
                <a:latin typeface="Arial" pitchFamily="34" charset="0"/>
                <a:cs typeface="Arial" pitchFamily="34" charset="0"/>
              </a:rPr>
              <a:t>urbaine des trois zones retenues a </a:t>
            </a:r>
            <a:r>
              <a:rPr lang="fr-FR" sz="2800" b="1" dirty="0" smtClean="0">
                <a:latin typeface="Arial" pitchFamily="34" charset="0"/>
                <a:cs typeface="Arial" pitchFamily="34" charset="0"/>
              </a:rPr>
              <a:t>débouché </a:t>
            </a:r>
            <a:r>
              <a:rPr lang="fr-FR" sz="2800" b="1" dirty="0">
                <a:latin typeface="Arial" pitchFamily="34" charset="0"/>
                <a:cs typeface="Arial" pitchFamily="34" charset="0"/>
              </a:rPr>
              <a:t>sur trois plans d'action </a:t>
            </a:r>
            <a:r>
              <a:rPr lang="fr-FR" sz="2800" b="1" dirty="0" smtClean="0">
                <a:latin typeface="Arial" pitchFamily="34" charset="0"/>
                <a:cs typeface="Arial" pitchFamily="34" charset="0"/>
              </a:rPr>
              <a:t>découlant :</a:t>
            </a:r>
          </a:p>
          <a:p>
            <a:pPr>
              <a:buFont typeface="Wingdings" pitchFamily="2" charset="2"/>
              <a:buChar char="Ø"/>
            </a:pPr>
            <a:endParaRPr lang="fr-FR" dirty="0"/>
          </a:p>
          <a:p>
            <a:pPr marL="895350">
              <a:buFont typeface="Wingdings" pitchFamily="2" charset="2"/>
              <a:buChar char="Ø"/>
            </a:pPr>
            <a:r>
              <a:rPr lang="fr-FR" sz="2600" dirty="0" smtClean="0">
                <a:latin typeface="Arial" pitchFamily="34" charset="0"/>
                <a:cs typeface="Arial" pitchFamily="34" charset="0"/>
              </a:rPr>
              <a:t>d'un </a:t>
            </a:r>
            <a:r>
              <a:rPr lang="fr-FR" sz="2600" dirty="0">
                <a:latin typeface="Arial" pitchFamily="34" charset="0"/>
                <a:cs typeface="Arial" pitchFamily="34" charset="0"/>
              </a:rPr>
              <a:t>diagnostic </a:t>
            </a:r>
            <a:r>
              <a:rPr lang="fr-FR" sz="2600" dirty="0" smtClean="0">
                <a:latin typeface="Arial" pitchFamily="34" charset="0"/>
                <a:cs typeface="Arial" pitchFamily="34" charset="0"/>
              </a:rPr>
              <a:t>spécifique </a:t>
            </a:r>
            <a:r>
              <a:rPr lang="fr-FR" sz="2600" dirty="0">
                <a:latin typeface="Arial" pitchFamily="34" charset="0"/>
                <a:cs typeface="Arial" pitchFamily="34" charset="0"/>
              </a:rPr>
              <a:t>à</a:t>
            </a:r>
            <a:r>
              <a:rPr lang="fr-FR" sz="2600" dirty="0" smtClean="0">
                <a:latin typeface="Arial" pitchFamily="34" charset="0"/>
                <a:cs typeface="Arial" pitchFamily="34" charset="0"/>
              </a:rPr>
              <a:t> </a:t>
            </a:r>
            <a:r>
              <a:rPr lang="fr-FR" sz="2600" dirty="0">
                <a:latin typeface="Arial" pitchFamily="34" charset="0"/>
                <a:cs typeface="Arial" pitchFamily="34" charset="0"/>
              </a:rPr>
              <a:t>la zone, auquel </a:t>
            </a:r>
            <a:r>
              <a:rPr lang="fr-FR" sz="2600" dirty="0" smtClean="0">
                <a:latin typeface="Arial" pitchFamily="34" charset="0"/>
                <a:cs typeface="Arial" pitchFamily="34" charset="0"/>
              </a:rPr>
              <a:t>les habitants sont associés. Ce diagnostic </a:t>
            </a:r>
            <a:r>
              <a:rPr lang="fr-FR" sz="2600" dirty="0">
                <a:latin typeface="Arial" pitchFamily="34" charset="0"/>
                <a:cs typeface="Arial" pitchFamily="34" charset="0"/>
              </a:rPr>
              <a:t>a identifie les </a:t>
            </a:r>
            <a:r>
              <a:rPr lang="fr-FR" sz="2600" dirty="0" smtClean="0">
                <a:latin typeface="Arial" pitchFamily="34" charset="0"/>
                <a:cs typeface="Arial" pitchFamily="34" charset="0"/>
              </a:rPr>
              <a:t>déterminants endogènes </a:t>
            </a:r>
            <a:r>
              <a:rPr lang="fr-FR" sz="2600" dirty="0">
                <a:latin typeface="Arial" pitchFamily="34" charset="0"/>
                <a:cs typeface="Arial" pitchFamily="34" charset="0"/>
              </a:rPr>
              <a:t>des quartiers populaires </a:t>
            </a:r>
            <a:r>
              <a:rPr lang="fr-FR" sz="2600" dirty="0" smtClean="0">
                <a:latin typeface="Arial" pitchFamily="34" charset="0"/>
                <a:cs typeface="Arial" pitchFamily="34" charset="0"/>
              </a:rPr>
              <a:t>qui </a:t>
            </a:r>
            <a:r>
              <a:rPr lang="fr-FR" sz="2600" dirty="0">
                <a:latin typeface="Arial" pitchFamily="34" charset="0"/>
                <a:cs typeface="Arial" pitchFamily="34" charset="0"/>
              </a:rPr>
              <a:t>composent la zone</a:t>
            </a:r>
            <a:r>
              <a:rPr lang="fr-FR" sz="2600" dirty="0" smtClean="0">
                <a:latin typeface="Arial" pitchFamily="34" charset="0"/>
                <a:cs typeface="Arial" pitchFamily="34" charset="0"/>
              </a:rPr>
              <a:t>,</a:t>
            </a:r>
          </a:p>
          <a:p>
            <a:pPr marL="895350">
              <a:buFont typeface="Wingdings" pitchFamily="2" charset="2"/>
              <a:buChar char="Ø"/>
            </a:pPr>
            <a:endParaRPr lang="fr-FR" sz="2600" dirty="0">
              <a:latin typeface="Arial" pitchFamily="34" charset="0"/>
              <a:cs typeface="Arial" pitchFamily="34" charset="0"/>
            </a:endParaRPr>
          </a:p>
          <a:p>
            <a:pPr marL="895350" lvl="0">
              <a:buFont typeface="Wingdings" pitchFamily="2" charset="2"/>
              <a:buChar char="Ø"/>
            </a:pPr>
            <a:r>
              <a:rPr lang="fr-FR" sz="2600" dirty="0">
                <a:latin typeface="Arial" pitchFamily="34" charset="0"/>
                <a:cs typeface="Arial" pitchFamily="34" charset="0"/>
              </a:rPr>
              <a:t>d'une vision du devenir de la zone </a:t>
            </a:r>
            <a:r>
              <a:rPr lang="fr-FR" sz="2600" dirty="0" smtClean="0">
                <a:latin typeface="Arial" pitchFamily="34" charset="0"/>
                <a:cs typeface="Arial" pitchFamily="34" charset="0"/>
              </a:rPr>
              <a:t>qui </a:t>
            </a:r>
            <a:r>
              <a:rPr lang="fr-FR" sz="2600" dirty="0">
                <a:latin typeface="Arial" pitchFamily="34" charset="0"/>
                <a:cs typeface="Arial" pitchFamily="34" charset="0"/>
              </a:rPr>
              <a:t>tient compte de ses aspects </a:t>
            </a:r>
            <a:r>
              <a:rPr lang="fr-FR" sz="2600" dirty="0" smtClean="0">
                <a:latin typeface="Arial" pitchFamily="34" charset="0"/>
                <a:cs typeface="Arial" pitchFamily="34" charset="0"/>
              </a:rPr>
              <a:t>endogènes </a:t>
            </a:r>
            <a:r>
              <a:rPr lang="fr-FR" sz="2600" dirty="0">
                <a:latin typeface="Arial" pitchFamily="34" charset="0"/>
                <a:cs typeface="Arial" pitchFamily="34" charset="0"/>
              </a:rPr>
              <a:t>et de </a:t>
            </a:r>
            <a:r>
              <a:rPr lang="fr-FR" sz="2600" dirty="0" smtClean="0">
                <a:latin typeface="Arial" pitchFamily="34" charset="0"/>
                <a:cs typeface="Arial" pitchFamily="34" charset="0"/>
              </a:rPr>
              <a:t>déterminants exogènes caractérisant </a:t>
            </a:r>
            <a:r>
              <a:rPr lang="fr-FR" sz="2600" dirty="0">
                <a:latin typeface="Arial" pitchFamily="34" charset="0"/>
                <a:cs typeface="Arial" pitchFamily="34" charset="0"/>
              </a:rPr>
              <a:t>son environnement </a:t>
            </a:r>
            <a:r>
              <a:rPr lang="fr-FR" sz="2600" dirty="0" smtClean="0">
                <a:latin typeface="Arial" pitchFamily="34" charset="0"/>
                <a:cs typeface="Arial" pitchFamily="34" charset="0"/>
              </a:rPr>
              <a:t>immédiat</a:t>
            </a:r>
          </a:p>
          <a:p>
            <a:pPr marL="895350" lvl="0">
              <a:buFont typeface="Wingdings" pitchFamily="2" charset="2"/>
              <a:buChar char="Ø"/>
            </a:pPr>
            <a:endParaRPr lang="fr-FR" sz="2600" dirty="0">
              <a:latin typeface="Arial" pitchFamily="34" charset="0"/>
              <a:cs typeface="Arial" pitchFamily="34" charset="0"/>
            </a:endParaRPr>
          </a:p>
          <a:p>
            <a:pPr marL="895350" lvl="0">
              <a:buFont typeface="Wingdings" pitchFamily="2" charset="2"/>
              <a:buChar char="Ø"/>
            </a:pPr>
            <a:r>
              <a:rPr lang="fr-FR" sz="2600" dirty="0">
                <a:latin typeface="Arial" pitchFamily="34" charset="0"/>
                <a:cs typeface="Arial" pitchFamily="34" charset="0"/>
              </a:rPr>
              <a:t>des </a:t>
            </a:r>
            <a:r>
              <a:rPr lang="fr-FR" sz="2600" dirty="0" smtClean="0">
                <a:latin typeface="Arial" pitchFamily="34" charset="0"/>
                <a:cs typeface="Arial" pitchFamily="34" charset="0"/>
              </a:rPr>
              <a:t>priorités </a:t>
            </a:r>
            <a:r>
              <a:rPr lang="fr-FR" sz="2600" dirty="0">
                <a:latin typeface="Arial" pitchFamily="34" charset="0"/>
                <a:cs typeface="Arial" pitchFamily="34" charset="0"/>
              </a:rPr>
              <a:t>et des choix </a:t>
            </a:r>
            <a:r>
              <a:rPr lang="fr-FR" sz="2600" dirty="0" smtClean="0">
                <a:latin typeface="Arial" pitchFamily="34" charset="0"/>
                <a:cs typeface="Arial" pitchFamily="34" charset="0"/>
              </a:rPr>
              <a:t>exprimés </a:t>
            </a:r>
            <a:r>
              <a:rPr lang="fr-FR" sz="2600" dirty="0">
                <a:latin typeface="Arial" pitchFamily="34" charset="0"/>
                <a:cs typeface="Arial" pitchFamily="34" charset="0"/>
              </a:rPr>
              <a:t>par les habitants.</a:t>
            </a:r>
          </a:p>
          <a:p>
            <a:pPr>
              <a:buNone/>
            </a:pPr>
            <a:endParaRPr lang="fr-FR" dirty="0"/>
          </a:p>
          <a:p>
            <a:endParaRPr lang="fr-FR" dirty="0"/>
          </a:p>
        </p:txBody>
      </p:sp>
      <p:sp>
        <p:nvSpPr>
          <p:cNvPr id="5" name="Titre 1"/>
          <p:cNvSpPr txBox="1">
            <a:spLocks/>
          </p:cNvSpPr>
          <p:nvPr/>
        </p:nvSpPr>
        <p:spPr>
          <a:xfrm>
            <a:off x="0" y="0"/>
            <a:ext cx="9468544" cy="1214422"/>
          </a:xfrm>
          <a:prstGeom prst="rect">
            <a:avLst/>
          </a:prstGeom>
        </p:spPr>
        <p:txBody>
          <a:bodyPr/>
          <a:lstStyle/>
          <a:p>
            <a:pPr lvl="0" algn="ctr">
              <a:spcBef>
                <a:spcPct val="0"/>
              </a:spcBef>
              <a:defRPr/>
            </a:pPr>
            <a:r>
              <a:rPr lang="fr-FR" sz="4400" b="1" dirty="0" smtClean="0">
                <a:solidFill>
                  <a:srgbClr val="002060"/>
                </a:solidFill>
                <a:latin typeface="+mj-lt"/>
                <a:ea typeface="+mj-ea"/>
                <a:cs typeface="+mj-cs"/>
              </a:rPr>
              <a:t>Phase 3 - </a:t>
            </a:r>
            <a:r>
              <a:rPr lang="fr-FR" sz="2800" dirty="0" smtClean="0">
                <a:solidFill>
                  <a:srgbClr val="A50021"/>
                </a:solidFill>
              </a:rPr>
              <a:t>Les activités – actions - projets</a:t>
            </a:r>
            <a:endParaRPr kumimoji="0" lang="fr-FR" sz="2800" i="0" u="none" strike="noStrike" kern="1200" cap="none" spc="0" normalizeH="0" baseline="0" noProof="0" dirty="0">
              <a:ln>
                <a:noFill/>
              </a:ln>
              <a:solidFill>
                <a:srgbClr val="C00000"/>
              </a:solidFill>
              <a:effectLst/>
              <a:uLnTx/>
              <a:uFillTx/>
              <a:latin typeface="+mj-lt"/>
              <a:ea typeface="+mj-ea"/>
              <a:cs typeface="+mj-cs"/>
            </a:endParaRPr>
          </a:p>
        </p:txBody>
      </p:sp>
      <p:grpSp>
        <p:nvGrpSpPr>
          <p:cNvPr id="17" name="Groupe 16"/>
          <p:cNvGrpSpPr/>
          <p:nvPr/>
        </p:nvGrpSpPr>
        <p:grpSpPr>
          <a:xfrm>
            <a:off x="0" y="6309320"/>
            <a:ext cx="9144000" cy="520216"/>
            <a:chOff x="0" y="6309320"/>
            <a:chExt cx="9144000" cy="520216"/>
          </a:xfrm>
        </p:grpSpPr>
        <p:pic>
          <p:nvPicPr>
            <p:cNvPr id="18"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19"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0"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1" name="Rectangle 20"/>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2"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3" name="Image 22"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80728"/>
            <a:ext cx="9144000" cy="5877272"/>
          </a:xfrm>
          <a:ln w="0">
            <a:noFill/>
          </a:ln>
        </p:spPr>
        <p:txBody>
          <a:bodyPr>
            <a:normAutofit/>
          </a:bodyPr>
          <a:lstStyle/>
          <a:p>
            <a:pPr lvl="3">
              <a:buNone/>
            </a:pPr>
            <a:endParaRPr lang="fr-FR" b="1" dirty="0" smtClean="0"/>
          </a:p>
          <a:p>
            <a:pPr lvl="3">
              <a:buNone/>
            </a:pPr>
            <a:endParaRPr lang="fr-FR" sz="3200" b="1" dirty="0" smtClean="0">
              <a:solidFill>
                <a:schemeClr val="tx2">
                  <a:lumMod val="75000"/>
                </a:schemeClr>
              </a:solidFill>
            </a:endParaRPr>
          </a:p>
        </p:txBody>
      </p:sp>
      <p:sp>
        <p:nvSpPr>
          <p:cNvPr id="5" name="AutoShape 4"/>
          <p:cNvSpPr>
            <a:spLocks noChangeArrowheads="1"/>
          </p:cNvSpPr>
          <p:nvPr/>
        </p:nvSpPr>
        <p:spPr bwMode="auto">
          <a:xfrm>
            <a:off x="2051720" y="1050158"/>
            <a:ext cx="5112568" cy="984166"/>
          </a:xfrm>
          <a:prstGeom prst="roundRect">
            <a:avLst>
              <a:gd name="adj" fmla="val 16667"/>
            </a:avLst>
          </a:prstGeom>
          <a:noFill/>
          <a:ln w="38100">
            <a:solidFill>
              <a:srgbClr val="0070C0"/>
            </a:solidFill>
            <a:round/>
            <a:headEnd/>
            <a:tailEnd/>
          </a:ln>
        </p:spPr>
        <p:txBody>
          <a:bodyPr wrap="none" anchor="ctr"/>
          <a:lstStyle/>
          <a:p>
            <a:pPr algn="ctr"/>
            <a:r>
              <a:rPr lang="fr-FR" sz="2800" b="1" dirty="0" smtClean="0">
                <a:solidFill>
                  <a:srgbClr val="A50021"/>
                </a:solidFill>
                <a:latin typeface="Arial" pitchFamily="34" charset="0"/>
                <a:cs typeface="Arial" pitchFamily="34" charset="0"/>
              </a:rPr>
              <a:t>Activité Zone </a:t>
            </a:r>
            <a:r>
              <a:rPr lang="fr-FR" sz="2800" b="1" dirty="0" err="1" smtClean="0">
                <a:solidFill>
                  <a:srgbClr val="A50021"/>
                </a:solidFill>
                <a:latin typeface="Arial" pitchFamily="34" charset="0"/>
                <a:cs typeface="Arial" pitchFamily="34" charset="0"/>
              </a:rPr>
              <a:t>hay</a:t>
            </a:r>
            <a:r>
              <a:rPr lang="fr-FR" sz="2800" b="1" dirty="0" smtClean="0">
                <a:solidFill>
                  <a:srgbClr val="A50021"/>
                </a:solidFill>
                <a:latin typeface="Arial" pitchFamily="34" charset="0"/>
                <a:cs typeface="Arial" pitchFamily="34" charset="0"/>
              </a:rPr>
              <a:t> Bourguiba</a:t>
            </a:r>
            <a:endParaRPr lang="fr-FR" sz="2800" b="1" dirty="0">
              <a:latin typeface="Arial" pitchFamily="34" charset="0"/>
              <a:cs typeface="Arial" pitchFamily="34" charset="0"/>
            </a:endParaRPr>
          </a:p>
          <a:p>
            <a:pPr algn="ctr">
              <a:lnSpc>
                <a:spcPct val="90000"/>
              </a:lnSpc>
            </a:pPr>
            <a:endParaRPr lang="fr-FR" sz="1600" b="1" dirty="0"/>
          </a:p>
        </p:txBody>
      </p:sp>
      <p:sp>
        <p:nvSpPr>
          <p:cNvPr id="28" name="AutoShape 3"/>
          <p:cNvSpPr>
            <a:spLocks noChangeArrowheads="1"/>
          </p:cNvSpPr>
          <p:nvPr/>
        </p:nvSpPr>
        <p:spPr bwMode="auto">
          <a:xfrm>
            <a:off x="6390464" y="4735028"/>
            <a:ext cx="2643174" cy="1270494"/>
          </a:xfrm>
          <a:prstGeom prst="roundRect">
            <a:avLst>
              <a:gd name="adj" fmla="val 16667"/>
            </a:avLst>
          </a:prstGeom>
          <a:noFill/>
          <a:ln w="9525">
            <a:solidFill>
              <a:srgbClr val="FF0000"/>
            </a:solidFill>
            <a:round/>
            <a:headEnd/>
            <a:tailEnd/>
          </a:ln>
        </p:spPr>
        <p:txBody>
          <a:bodyPr wrap="none" anchor="ctr"/>
          <a:lstStyle/>
          <a:p>
            <a:pPr algn="ctr"/>
            <a:endParaRPr lang="fr-FR" sz="800" b="1" dirty="0" smtClean="0">
              <a:solidFill>
                <a:srgbClr val="A50021"/>
              </a:solidFill>
              <a:latin typeface="Trebuchet MS" pitchFamily="34" charset="0"/>
            </a:endParaRPr>
          </a:p>
          <a:p>
            <a:pPr algn="ctr">
              <a:lnSpc>
                <a:spcPct val="110000"/>
              </a:lnSpc>
            </a:pPr>
            <a:r>
              <a:rPr lang="fr-FR" sz="3200" b="1" dirty="0" smtClean="0">
                <a:solidFill>
                  <a:schemeClr val="tx2">
                    <a:lumMod val="75000"/>
                  </a:schemeClr>
                </a:solidFill>
              </a:rPr>
              <a:t>6 projets </a:t>
            </a:r>
          </a:p>
          <a:p>
            <a:pPr algn="ctr">
              <a:lnSpc>
                <a:spcPct val="110000"/>
              </a:lnSpc>
            </a:pPr>
            <a:endParaRPr lang="fr-FR" sz="1600" b="1" dirty="0" smtClean="0">
              <a:solidFill>
                <a:srgbClr val="CC0000"/>
              </a:solidFill>
            </a:endParaRPr>
          </a:p>
        </p:txBody>
      </p:sp>
      <p:sp>
        <p:nvSpPr>
          <p:cNvPr id="24" name="AutoShape 3"/>
          <p:cNvSpPr>
            <a:spLocks noChangeArrowheads="1"/>
          </p:cNvSpPr>
          <p:nvPr/>
        </p:nvSpPr>
        <p:spPr bwMode="auto">
          <a:xfrm>
            <a:off x="289991" y="2722108"/>
            <a:ext cx="2789247" cy="1497454"/>
          </a:xfrm>
          <a:prstGeom prst="roundRect">
            <a:avLst>
              <a:gd name="adj" fmla="val 16667"/>
            </a:avLst>
          </a:prstGeom>
          <a:noFill/>
          <a:ln w="38100">
            <a:solidFill>
              <a:srgbClr val="0070C0"/>
            </a:solidFill>
            <a:round/>
            <a:headEnd/>
            <a:tailEnd/>
          </a:ln>
        </p:spPr>
        <p:txBody>
          <a:bodyPr wrap="none" anchor="ctr"/>
          <a:lstStyle/>
          <a:p>
            <a:pPr algn="ctr"/>
            <a:r>
              <a:rPr lang="fr-FR" b="1" dirty="0" smtClean="0">
                <a:solidFill>
                  <a:srgbClr val="A50021"/>
                </a:solidFill>
                <a:latin typeface="Trebuchet MS" pitchFamily="34" charset="0"/>
              </a:rPr>
              <a:t>Action 1</a:t>
            </a:r>
          </a:p>
          <a:p>
            <a:pPr algn="ctr"/>
            <a:endParaRPr lang="fr-FR" sz="800" b="1" dirty="0" smtClean="0">
              <a:solidFill>
                <a:srgbClr val="A50021"/>
              </a:solidFill>
              <a:latin typeface="Trebuchet MS" pitchFamily="34" charset="0"/>
            </a:endParaRPr>
          </a:p>
          <a:p>
            <a:pPr algn="ctr"/>
            <a:r>
              <a:rPr lang="fr-FR" sz="1600" b="1" dirty="0" smtClean="0">
                <a:solidFill>
                  <a:srgbClr val="0070C0"/>
                </a:solidFill>
              </a:rPr>
              <a:t>Intégration urbaine</a:t>
            </a:r>
          </a:p>
          <a:p>
            <a:pPr algn="ctr"/>
            <a:r>
              <a:rPr lang="fr-FR" sz="1600" b="1" dirty="0">
                <a:solidFill>
                  <a:schemeClr val="accent2"/>
                </a:solidFill>
              </a:rPr>
              <a:t/>
            </a:r>
            <a:br>
              <a:rPr lang="fr-FR" sz="1600" b="1" dirty="0">
                <a:solidFill>
                  <a:schemeClr val="accent2"/>
                </a:solidFill>
              </a:rPr>
            </a:br>
            <a:r>
              <a:rPr lang="fr-FR" sz="1400" b="1" dirty="0" smtClean="0"/>
              <a:t>Mise à Niveau </a:t>
            </a:r>
          </a:p>
          <a:p>
            <a:pPr algn="ctr"/>
            <a:r>
              <a:rPr lang="fr-FR" sz="1400" b="1" dirty="0" smtClean="0"/>
              <a:t>de l’infrastructure Urbaine</a:t>
            </a:r>
            <a:endParaRPr lang="fr-FR" sz="1400" b="1" dirty="0"/>
          </a:p>
        </p:txBody>
      </p:sp>
      <p:sp>
        <p:nvSpPr>
          <p:cNvPr id="25" name="AutoShape 4"/>
          <p:cNvSpPr>
            <a:spLocks noChangeArrowheads="1"/>
          </p:cNvSpPr>
          <p:nvPr/>
        </p:nvSpPr>
        <p:spPr bwMode="auto">
          <a:xfrm>
            <a:off x="3275856" y="2706342"/>
            <a:ext cx="2664296" cy="1512888"/>
          </a:xfrm>
          <a:prstGeom prst="roundRect">
            <a:avLst>
              <a:gd name="adj" fmla="val 16667"/>
            </a:avLst>
          </a:prstGeom>
          <a:noFill/>
          <a:ln w="38100">
            <a:solidFill>
              <a:srgbClr val="0070C0"/>
            </a:solidFill>
            <a:round/>
            <a:headEnd/>
            <a:tailEnd/>
          </a:ln>
        </p:spPr>
        <p:txBody>
          <a:bodyPr wrap="none" anchor="ctr"/>
          <a:lstStyle/>
          <a:p>
            <a:pPr algn="ctr"/>
            <a:r>
              <a:rPr lang="fr-FR" b="1" dirty="0" smtClean="0">
                <a:solidFill>
                  <a:srgbClr val="A50021"/>
                </a:solidFill>
                <a:latin typeface="Trebuchet MS" pitchFamily="34" charset="0"/>
              </a:rPr>
              <a:t>Action 2</a:t>
            </a:r>
          </a:p>
          <a:p>
            <a:pPr algn="ctr"/>
            <a:endParaRPr lang="fr-FR" sz="800" b="1" dirty="0">
              <a:solidFill>
                <a:srgbClr val="A50021"/>
              </a:solidFill>
            </a:endParaRPr>
          </a:p>
          <a:p>
            <a:pPr algn="ctr">
              <a:lnSpc>
                <a:spcPct val="90000"/>
              </a:lnSpc>
            </a:pPr>
            <a:r>
              <a:rPr lang="fr-FR" sz="1600" b="1" dirty="0" smtClean="0">
                <a:solidFill>
                  <a:srgbClr val="0070C0"/>
                </a:solidFill>
              </a:rPr>
              <a:t>Intégration urbaine</a:t>
            </a:r>
          </a:p>
          <a:p>
            <a:pPr algn="ctr">
              <a:lnSpc>
                <a:spcPct val="90000"/>
              </a:lnSpc>
            </a:pPr>
            <a:endParaRPr lang="fr-FR" sz="1600" b="1" dirty="0"/>
          </a:p>
          <a:p>
            <a:pPr algn="ctr">
              <a:lnSpc>
                <a:spcPct val="90000"/>
              </a:lnSpc>
            </a:pPr>
            <a:r>
              <a:rPr lang="fr-FR" sz="1400" b="1" dirty="0" smtClean="0"/>
              <a:t>Création d’</a:t>
            </a:r>
            <a:r>
              <a:rPr lang="fr-FR" sz="1400" b="1" dirty="0" err="1" smtClean="0"/>
              <a:t>Equipemens</a:t>
            </a:r>
            <a:endParaRPr lang="fr-FR" sz="1400" b="1" dirty="0" smtClean="0"/>
          </a:p>
          <a:p>
            <a:pPr algn="ctr">
              <a:lnSpc>
                <a:spcPct val="90000"/>
              </a:lnSpc>
            </a:pPr>
            <a:r>
              <a:rPr lang="fr-FR" sz="1400" b="1" dirty="0" smtClean="0"/>
              <a:t>t de proximité</a:t>
            </a:r>
            <a:endParaRPr lang="fr-FR" sz="1400" b="1" dirty="0"/>
          </a:p>
          <a:p>
            <a:pPr algn="ctr">
              <a:lnSpc>
                <a:spcPct val="90000"/>
              </a:lnSpc>
            </a:pPr>
            <a:endParaRPr lang="fr-FR" sz="1600" b="1" dirty="0"/>
          </a:p>
        </p:txBody>
      </p:sp>
      <p:sp>
        <p:nvSpPr>
          <p:cNvPr id="30" name="AutoShape 5"/>
          <p:cNvSpPr>
            <a:spLocks noChangeArrowheads="1"/>
          </p:cNvSpPr>
          <p:nvPr/>
        </p:nvSpPr>
        <p:spPr bwMode="auto">
          <a:xfrm>
            <a:off x="6286556" y="2703599"/>
            <a:ext cx="2778614" cy="1515632"/>
          </a:xfrm>
          <a:prstGeom prst="roundRect">
            <a:avLst>
              <a:gd name="adj" fmla="val 16667"/>
            </a:avLst>
          </a:prstGeom>
          <a:noFill/>
          <a:ln w="38100">
            <a:solidFill>
              <a:srgbClr val="0070C0"/>
            </a:solidFill>
            <a:round/>
            <a:headEnd/>
            <a:tailEnd/>
          </a:ln>
        </p:spPr>
        <p:txBody>
          <a:bodyPr wrap="none" anchor="ctr"/>
          <a:lstStyle/>
          <a:p>
            <a:pPr algn="ctr">
              <a:lnSpc>
                <a:spcPct val="70000"/>
              </a:lnSpc>
            </a:pPr>
            <a:endParaRPr lang="fr-FR" b="1" dirty="0">
              <a:solidFill>
                <a:srgbClr val="A50021"/>
              </a:solidFill>
            </a:endParaRPr>
          </a:p>
          <a:p>
            <a:pPr algn="ctr">
              <a:lnSpc>
                <a:spcPct val="70000"/>
              </a:lnSpc>
            </a:pPr>
            <a:r>
              <a:rPr lang="fr-FR" b="1" dirty="0" smtClean="0">
                <a:solidFill>
                  <a:srgbClr val="A50021"/>
                </a:solidFill>
                <a:latin typeface="Trebuchet MS" pitchFamily="34" charset="0"/>
              </a:rPr>
              <a:t>Action 3</a:t>
            </a:r>
          </a:p>
          <a:p>
            <a:pPr algn="ctr">
              <a:lnSpc>
                <a:spcPct val="70000"/>
              </a:lnSpc>
            </a:pPr>
            <a:endParaRPr lang="fr-FR" b="1" dirty="0" smtClean="0">
              <a:solidFill>
                <a:srgbClr val="A50021"/>
              </a:solidFill>
              <a:latin typeface="Trebuchet MS" pitchFamily="34" charset="0"/>
            </a:endParaRPr>
          </a:p>
          <a:p>
            <a:pPr algn="ctr">
              <a:lnSpc>
                <a:spcPct val="70000"/>
              </a:lnSpc>
            </a:pPr>
            <a:endParaRPr lang="fr-FR" b="1" dirty="0" smtClean="0">
              <a:solidFill>
                <a:srgbClr val="A50021"/>
              </a:solidFill>
              <a:latin typeface="Trebuchet MS" pitchFamily="34" charset="0"/>
            </a:endParaRPr>
          </a:p>
          <a:p>
            <a:pPr algn="ctr">
              <a:lnSpc>
                <a:spcPct val="70000"/>
              </a:lnSpc>
            </a:pPr>
            <a:endParaRPr lang="fr-FR" b="1" dirty="0" smtClean="0">
              <a:solidFill>
                <a:srgbClr val="A50021"/>
              </a:solidFill>
              <a:latin typeface="Trebuchet MS" pitchFamily="34" charset="0"/>
            </a:endParaRPr>
          </a:p>
          <a:p>
            <a:pPr algn="ctr">
              <a:lnSpc>
                <a:spcPct val="70000"/>
              </a:lnSpc>
            </a:pPr>
            <a:endParaRPr lang="fr-FR" sz="800" b="1" dirty="0">
              <a:solidFill>
                <a:schemeClr val="accent2"/>
              </a:solidFill>
              <a:latin typeface="Trebuchet MS" pitchFamily="34" charset="0"/>
            </a:endParaRPr>
          </a:p>
          <a:p>
            <a:pPr algn="ctr">
              <a:lnSpc>
                <a:spcPct val="80000"/>
              </a:lnSpc>
            </a:pPr>
            <a:r>
              <a:rPr lang="fr-FR" sz="1600" b="1" dirty="0" smtClean="0">
                <a:solidFill>
                  <a:srgbClr val="0070C0"/>
                </a:solidFill>
              </a:rPr>
              <a:t>Intégration Sociale Directe</a:t>
            </a:r>
            <a:endParaRPr lang="fr-FR" sz="1600" b="1" dirty="0">
              <a:solidFill>
                <a:srgbClr val="0070C0"/>
              </a:solidFill>
            </a:endParaRPr>
          </a:p>
          <a:p>
            <a:pPr algn="ctr">
              <a:lnSpc>
                <a:spcPct val="80000"/>
              </a:lnSpc>
            </a:pPr>
            <a:endParaRPr lang="fr-FR" sz="1600" b="1" dirty="0">
              <a:solidFill>
                <a:schemeClr val="accent2"/>
              </a:solidFill>
            </a:endParaRPr>
          </a:p>
          <a:p>
            <a:pPr algn="ctr">
              <a:lnSpc>
                <a:spcPct val="90000"/>
              </a:lnSpc>
            </a:pPr>
            <a:endParaRPr lang="fr-FR" sz="1500" b="1" dirty="0">
              <a:solidFill>
                <a:schemeClr val="accent2"/>
              </a:solidFill>
              <a:latin typeface="Trebuchet MS" pitchFamily="34" charset="0"/>
            </a:endParaRPr>
          </a:p>
        </p:txBody>
      </p:sp>
      <p:sp>
        <p:nvSpPr>
          <p:cNvPr id="35" name="AutoShape 3"/>
          <p:cNvSpPr>
            <a:spLocks noChangeArrowheads="1"/>
          </p:cNvSpPr>
          <p:nvPr/>
        </p:nvSpPr>
        <p:spPr bwMode="auto">
          <a:xfrm>
            <a:off x="3347864" y="4735028"/>
            <a:ext cx="2643174" cy="1270494"/>
          </a:xfrm>
          <a:prstGeom prst="roundRect">
            <a:avLst>
              <a:gd name="adj" fmla="val 16667"/>
            </a:avLst>
          </a:prstGeom>
          <a:noFill/>
          <a:ln w="9525">
            <a:solidFill>
              <a:srgbClr val="FF0000"/>
            </a:solidFill>
            <a:round/>
            <a:headEnd/>
            <a:tailEnd/>
          </a:ln>
        </p:spPr>
        <p:txBody>
          <a:bodyPr wrap="none" anchor="ctr"/>
          <a:lstStyle/>
          <a:p>
            <a:pPr algn="ctr"/>
            <a:endParaRPr lang="fr-FR" sz="800" b="1" dirty="0" smtClean="0">
              <a:solidFill>
                <a:srgbClr val="A50021"/>
              </a:solidFill>
              <a:latin typeface="Trebuchet MS" pitchFamily="34" charset="0"/>
            </a:endParaRPr>
          </a:p>
          <a:p>
            <a:pPr algn="ctr">
              <a:lnSpc>
                <a:spcPct val="110000"/>
              </a:lnSpc>
            </a:pPr>
            <a:r>
              <a:rPr lang="fr-FR" sz="3200" b="1" dirty="0" smtClean="0">
                <a:solidFill>
                  <a:schemeClr val="tx2">
                    <a:lumMod val="75000"/>
                  </a:schemeClr>
                </a:solidFill>
              </a:rPr>
              <a:t>4 projets </a:t>
            </a:r>
          </a:p>
          <a:p>
            <a:pPr algn="ctr">
              <a:lnSpc>
                <a:spcPct val="110000"/>
              </a:lnSpc>
            </a:pPr>
            <a:endParaRPr lang="fr-FR" sz="1600" b="1" dirty="0" smtClean="0">
              <a:solidFill>
                <a:srgbClr val="CC0000"/>
              </a:solidFill>
            </a:endParaRPr>
          </a:p>
        </p:txBody>
      </p:sp>
      <p:sp>
        <p:nvSpPr>
          <p:cNvPr id="37" name="Rectangle avec flèche vers le bas 36"/>
          <p:cNvSpPr/>
          <p:nvPr/>
        </p:nvSpPr>
        <p:spPr>
          <a:xfrm>
            <a:off x="1394704" y="4290518"/>
            <a:ext cx="428628" cy="36261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AutoShape 3"/>
          <p:cNvSpPr>
            <a:spLocks noChangeArrowheads="1"/>
          </p:cNvSpPr>
          <p:nvPr/>
        </p:nvSpPr>
        <p:spPr bwMode="auto">
          <a:xfrm>
            <a:off x="321406" y="4750794"/>
            <a:ext cx="2643174" cy="1270494"/>
          </a:xfrm>
          <a:prstGeom prst="roundRect">
            <a:avLst>
              <a:gd name="adj" fmla="val 16667"/>
            </a:avLst>
          </a:prstGeom>
          <a:noFill/>
          <a:ln w="9525">
            <a:solidFill>
              <a:srgbClr val="FF0000"/>
            </a:solidFill>
            <a:round/>
            <a:headEnd/>
            <a:tailEnd/>
          </a:ln>
        </p:spPr>
        <p:txBody>
          <a:bodyPr wrap="none" anchor="ctr"/>
          <a:lstStyle/>
          <a:p>
            <a:pPr algn="ctr"/>
            <a:endParaRPr lang="fr-FR" sz="800" b="1" dirty="0" smtClean="0">
              <a:solidFill>
                <a:srgbClr val="A50021"/>
              </a:solidFill>
              <a:latin typeface="Trebuchet MS" pitchFamily="34" charset="0"/>
            </a:endParaRPr>
          </a:p>
          <a:p>
            <a:pPr algn="ctr">
              <a:lnSpc>
                <a:spcPct val="110000"/>
              </a:lnSpc>
            </a:pPr>
            <a:endParaRPr lang="fr-FR" sz="1600" b="1" dirty="0" smtClean="0">
              <a:solidFill>
                <a:srgbClr val="CC0000"/>
              </a:solidFill>
            </a:endParaRPr>
          </a:p>
          <a:p>
            <a:pPr algn="ctr">
              <a:lnSpc>
                <a:spcPct val="110000"/>
              </a:lnSpc>
            </a:pPr>
            <a:r>
              <a:rPr lang="fr-FR" sz="3200" b="1" dirty="0" smtClean="0">
                <a:solidFill>
                  <a:schemeClr val="tx2">
                    <a:lumMod val="75000"/>
                  </a:schemeClr>
                </a:solidFill>
              </a:rPr>
              <a:t>5 projets </a:t>
            </a:r>
          </a:p>
          <a:p>
            <a:pPr algn="ctr">
              <a:lnSpc>
                <a:spcPct val="110000"/>
              </a:lnSpc>
            </a:pPr>
            <a:endParaRPr lang="fr-FR" sz="1600" b="1" dirty="0" smtClean="0">
              <a:solidFill>
                <a:srgbClr val="CC0000"/>
              </a:solidFill>
            </a:endParaRPr>
          </a:p>
        </p:txBody>
      </p:sp>
      <p:sp>
        <p:nvSpPr>
          <p:cNvPr id="44" name="Flèche vers le bas 43"/>
          <p:cNvSpPr/>
          <p:nvPr/>
        </p:nvSpPr>
        <p:spPr>
          <a:xfrm>
            <a:off x="1691680" y="2418310"/>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vers le bas 45"/>
          <p:cNvSpPr/>
          <p:nvPr/>
        </p:nvSpPr>
        <p:spPr>
          <a:xfrm>
            <a:off x="7380312" y="2413050"/>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itre 1"/>
          <p:cNvSpPr txBox="1">
            <a:spLocks/>
          </p:cNvSpPr>
          <p:nvPr/>
        </p:nvSpPr>
        <p:spPr>
          <a:xfrm>
            <a:off x="0" y="0"/>
            <a:ext cx="9468544" cy="1214422"/>
          </a:xfrm>
          <a:prstGeom prst="rect">
            <a:avLst/>
          </a:prstGeom>
        </p:spPr>
        <p:txBody>
          <a:bodyPr/>
          <a:lstStyle/>
          <a:p>
            <a:pPr algn="ctr"/>
            <a:r>
              <a:rPr lang="fr-FR" sz="4400" b="1" dirty="0" smtClean="0">
                <a:solidFill>
                  <a:srgbClr val="002060"/>
                </a:solidFill>
                <a:latin typeface="+mj-lt"/>
                <a:ea typeface="+mj-ea"/>
                <a:cs typeface="+mj-cs"/>
              </a:rPr>
              <a:t>Phase 3 - </a:t>
            </a:r>
            <a:r>
              <a:rPr lang="fr-FR" sz="2400" dirty="0" smtClean="0">
                <a:solidFill>
                  <a:srgbClr val="A50021"/>
                </a:solidFill>
                <a:latin typeface="Arial" pitchFamily="34" charset="0"/>
                <a:cs typeface="Arial" pitchFamily="34" charset="0"/>
              </a:rPr>
              <a:t>Activité Zone </a:t>
            </a:r>
            <a:r>
              <a:rPr lang="fr-FR" sz="2400" dirty="0" err="1" smtClean="0">
                <a:solidFill>
                  <a:srgbClr val="A50021"/>
                </a:solidFill>
                <a:latin typeface="Arial" pitchFamily="34" charset="0"/>
                <a:cs typeface="Arial" pitchFamily="34" charset="0"/>
              </a:rPr>
              <a:t>hay</a:t>
            </a:r>
            <a:r>
              <a:rPr lang="fr-FR" sz="2400" dirty="0" smtClean="0">
                <a:solidFill>
                  <a:srgbClr val="A50021"/>
                </a:solidFill>
                <a:latin typeface="Arial" pitchFamily="34" charset="0"/>
                <a:cs typeface="Arial" pitchFamily="34" charset="0"/>
              </a:rPr>
              <a:t> Bourguiba</a:t>
            </a:r>
            <a:endParaRPr lang="fr-FR" sz="2400" dirty="0">
              <a:latin typeface="Arial" pitchFamily="34" charset="0"/>
              <a:cs typeface="Arial" pitchFamily="34" charset="0"/>
            </a:endParaRPr>
          </a:p>
        </p:txBody>
      </p:sp>
      <p:sp>
        <p:nvSpPr>
          <p:cNvPr id="72" name="Rectangle avec flèche vers le bas 71"/>
          <p:cNvSpPr/>
          <p:nvPr/>
        </p:nvSpPr>
        <p:spPr>
          <a:xfrm>
            <a:off x="4355976" y="4293096"/>
            <a:ext cx="428628" cy="36261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avec flèche vers le bas 72"/>
          <p:cNvSpPr/>
          <p:nvPr/>
        </p:nvSpPr>
        <p:spPr>
          <a:xfrm>
            <a:off x="7380312" y="4293096"/>
            <a:ext cx="428628" cy="36261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5" name="Connecteur droit 74"/>
          <p:cNvCxnSpPr>
            <a:stCxn id="44" idx="0"/>
          </p:cNvCxnSpPr>
          <p:nvPr/>
        </p:nvCxnSpPr>
        <p:spPr>
          <a:xfrm>
            <a:off x="1727684" y="2418310"/>
            <a:ext cx="2844316" cy="25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4572000" y="2420888"/>
            <a:ext cx="2844316" cy="257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9" name="Flèche vers le bas 78"/>
          <p:cNvSpPr/>
          <p:nvPr/>
        </p:nvSpPr>
        <p:spPr>
          <a:xfrm>
            <a:off x="4499992" y="2126034"/>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Flèche vers le bas 79"/>
          <p:cNvSpPr/>
          <p:nvPr/>
        </p:nvSpPr>
        <p:spPr>
          <a:xfrm>
            <a:off x="4499992" y="2492896"/>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p:cNvGrpSpPr/>
          <p:nvPr/>
        </p:nvGrpSpPr>
        <p:grpSpPr>
          <a:xfrm>
            <a:off x="0" y="6309320"/>
            <a:ext cx="9144000" cy="520216"/>
            <a:chOff x="0" y="6309320"/>
            <a:chExt cx="9144000" cy="520216"/>
          </a:xfrm>
        </p:grpSpPr>
        <p:pic>
          <p:nvPicPr>
            <p:cNvPr id="32"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33"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34"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36" name="Rectangle 35"/>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39"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40" name="Image 39"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500" fill="hold"/>
                                        <p:tgtEl>
                                          <p:spTgt spid="79"/>
                                        </p:tgtEl>
                                        <p:attrNameLst>
                                          <p:attrName>ppt_x</p:attrName>
                                        </p:attrNameLst>
                                      </p:cBhvr>
                                      <p:tavLst>
                                        <p:tav tm="0">
                                          <p:val>
                                            <p:strVal val="#ppt_x"/>
                                          </p:val>
                                        </p:tav>
                                        <p:tav tm="100000">
                                          <p:val>
                                            <p:strVal val="#ppt_x"/>
                                          </p:val>
                                        </p:tav>
                                      </p:tavLst>
                                    </p:anim>
                                    <p:anim calcmode="lin" valueType="num">
                                      <p:cBhvr additive="base">
                                        <p:cTn id="34" dur="500" fill="hold"/>
                                        <p:tgtEl>
                                          <p:spTgt spid="7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ppt_x"/>
                                          </p:val>
                                        </p:tav>
                                        <p:tav tm="100000">
                                          <p:val>
                                            <p:strVal val="#ppt_x"/>
                                          </p:val>
                                        </p:tav>
                                      </p:tavLst>
                                    </p:anim>
                                    <p:anim calcmode="lin" valueType="num">
                                      <p:cBhvr additive="base">
                                        <p:cTn id="44" dur="500" fill="hold"/>
                                        <p:tgtEl>
                                          <p:spTgt spid="8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500" fill="hold"/>
                                        <p:tgtEl>
                                          <p:spTgt spid="76"/>
                                        </p:tgtEl>
                                        <p:attrNameLst>
                                          <p:attrName>ppt_x</p:attrName>
                                        </p:attrNameLst>
                                      </p:cBhvr>
                                      <p:tavLst>
                                        <p:tav tm="0">
                                          <p:val>
                                            <p:strVal val="#ppt_x"/>
                                          </p:val>
                                        </p:tav>
                                        <p:tav tm="100000">
                                          <p:val>
                                            <p:strVal val="#ppt_x"/>
                                          </p:val>
                                        </p:tav>
                                      </p:tavLst>
                                    </p:anim>
                                    <p:anim calcmode="lin" valueType="num">
                                      <p:cBhvr additive="base">
                                        <p:cTn id="62" dur="500" fill="hold"/>
                                        <p:tgtEl>
                                          <p:spTgt spid="7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fill="hold"/>
                                        <p:tgtEl>
                                          <p:spTgt spid="73"/>
                                        </p:tgtEl>
                                        <p:attrNameLst>
                                          <p:attrName>ppt_x</p:attrName>
                                        </p:attrNameLst>
                                      </p:cBhvr>
                                      <p:tavLst>
                                        <p:tav tm="0">
                                          <p:val>
                                            <p:strVal val="#ppt_x"/>
                                          </p:val>
                                        </p:tav>
                                        <p:tav tm="100000">
                                          <p:val>
                                            <p:strVal val="#ppt_x"/>
                                          </p:val>
                                        </p:tav>
                                      </p:tavLst>
                                    </p:anim>
                                    <p:anim calcmode="lin" valueType="num">
                                      <p:cBhvr additive="base">
                                        <p:cTn id="74" dur="500" fill="hold"/>
                                        <p:tgtEl>
                                          <p:spTgt spid="7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24" grpId="0" animBg="1"/>
      <p:bldP spid="25" grpId="0" animBg="1"/>
      <p:bldP spid="30" grpId="0" animBg="1"/>
      <p:bldP spid="35" grpId="0" animBg="1"/>
      <p:bldP spid="37" grpId="0" animBg="1"/>
      <p:bldP spid="38" grpId="0" animBg="1"/>
      <p:bldP spid="44" grpId="0" animBg="1"/>
      <p:bldP spid="46" grpId="0" animBg="1"/>
      <p:bldP spid="72" grpId="0" animBg="1"/>
      <p:bldP spid="73" grpId="0" animBg="1"/>
      <p:bldP spid="79" grpId="0" animBg="1"/>
      <p:bldP spid="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CHE ACTION 1_Page_02"/>
          <p:cNvPicPr>
            <a:picLocks noChangeAspect="1" noChangeArrowheads="1"/>
          </p:cNvPicPr>
          <p:nvPr/>
        </p:nvPicPr>
        <p:blipFill>
          <a:blip r:embed="rId2" cstate="print"/>
          <a:srcRect l="10922" t="7828" r="7141" b="79602"/>
          <a:stretch>
            <a:fillRect/>
          </a:stretch>
        </p:blipFill>
        <p:spPr bwMode="auto">
          <a:xfrm>
            <a:off x="4643438" y="333375"/>
            <a:ext cx="4500562" cy="1150938"/>
          </a:xfrm>
          <a:prstGeom prst="rect">
            <a:avLst/>
          </a:prstGeom>
          <a:noFill/>
        </p:spPr>
      </p:pic>
      <p:pic>
        <p:nvPicPr>
          <p:cNvPr id="38915" name="Picture 3" descr="FICHE ACTION 1_Page_01"/>
          <p:cNvPicPr>
            <a:picLocks noChangeAspect="1" noChangeArrowheads="1"/>
          </p:cNvPicPr>
          <p:nvPr/>
        </p:nvPicPr>
        <p:blipFill>
          <a:blip r:embed="rId3" cstate="print"/>
          <a:srcRect l="11447" t="7828" r="7582" b="8896"/>
          <a:stretch>
            <a:fillRect/>
          </a:stretch>
        </p:blipFill>
        <p:spPr bwMode="auto">
          <a:xfrm>
            <a:off x="0" y="0"/>
            <a:ext cx="4714875" cy="6858000"/>
          </a:xfrm>
          <a:prstGeom prst="rect">
            <a:avLst/>
          </a:prstGeom>
          <a:noFill/>
        </p:spPr>
      </p:pic>
      <p:sp>
        <p:nvSpPr>
          <p:cNvPr id="38916" name="Text Box 4"/>
          <p:cNvSpPr txBox="1">
            <a:spLocks noChangeArrowheads="1"/>
          </p:cNvSpPr>
          <p:nvPr/>
        </p:nvSpPr>
        <p:spPr bwMode="auto">
          <a:xfrm>
            <a:off x="2916238" y="0"/>
            <a:ext cx="2087562" cy="304800"/>
          </a:xfrm>
          <a:prstGeom prst="rect">
            <a:avLst/>
          </a:prstGeom>
          <a:noFill/>
          <a:ln w="9525">
            <a:noFill/>
            <a:miter lim="800000"/>
            <a:headEnd/>
            <a:tailEnd/>
          </a:ln>
          <a:effectLst/>
        </p:spPr>
        <p:txBody>
          <a:bodyPr>
            <a:spAutoFit/>
          </a:bodyPr>
          <a:lstStyle/>
          <a:p>
            <a:pPr>
              <a:spcBef>
                <a:spcPct val="50000"/>
              </a:spcBef>
            </a:pPr>
            <a:r>
              <a:rPr lang="fr-FR" sz="1400" b="1"/>
              <a:t>Zone Hay BourguiBa</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CHE ACTION 1_Page_03"/>
          <p:cNvPicPr>
            <a:picLocks noChangeAspect="1" noChangeArrowheads="1"/>
          </p:cNvPicPr>
          <p:nvPr/>
        </p:nvPicPr>
        <p:blipFill>
          <a:blip r:embed="rId2" cstate="print"/>
          <a:srcRect l="7245" t="12820" r="9590" b="33795"/>
          <a:stretch>
            <a:fillRect/>
          </a:stretch>
        </p:blipFill>
        <p:spPr bwMode="auto">
          <a:xfrm>
            <a:off x="0" y="1125538"/>
            <a:ext cx="9144000" cy="414655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CHE ACTION 1_Page_04"/>
          <p:cNvPicPr>
            <a:picLocks noChangeAspect="1" noChangeArrowheads="1"/>
          </p:cNvPicPr>
          <p:nvPr/>
        </p:nvPicPr>
        <p:blipFill>
          <a:blip r:embed="rId2" cstate="print"/>
          <a:srcRect l="11426" t="7411" r="11404" b="17140"/>
          <a:stretch>
            <a:fillRect/>
          </a:stretch>
        </p:blipFill>
        <p:spPr bwMode="auto">
          <a:xfrm>
            <a:off x="0" y="0"/>
            <a:ext cx="4572000" cy="6858000"/>
          </a:xfrm>
          <a:prstGeom prst="rect">
            <a:avLst/>
          </a:prstGeom>
          <a:noFill/>
        </p:spPr>
      </p:pic>
      <p:pic>
        <p:nvPicPr>
          <p:cNvPr id="40963" name="Picture 3" descr="FICHE ACTION 1_Page_05"/>
          <p:cNvPicPr>
            <a:picLocks noChangeAspect="1" noChangeArrowheads="1"/>
          </p:cNvPicPr>
          <p:nvPr/>
        </p:nvPicPr>
        <p:blipFill>
          <a:blip r:embed="rId3" cstate="print"/>
          <a:srcRect l="10944" t="9178" r="10922" b="62810"/>
          <a:stretch>
            <a:fillRect/>
          </a:stretch>
        </p:blipFill>
        <p:spPr bwMode="auto">
          <a:xfrm>
            <a:off x="4572000" y="404813"/>
            <a:ext cx="4572000" cy="260985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CHE ACTION 1_Page_06"/>
          <p:cNvPicPr>
            <a:picLocks noChangeAspect="1" noChangeArrowheads="1"/>
          </p:cNvPicPr>
          <p:nvPr/>
        </p:nvPicPr>
        <p:blipFill>
          <a:blip r:embed="rId2" cstate="print"/>
          <a:srcRect l="7245" t="12820" r="9590" b="33795"/>
          <a:stretch>
            <a:fillRect/>
          </a:stretch>
        </p:blipFill>
        <p:spPr bwMode="auto">
          <a:xfrm>
            <a:off x="0" y="1125538"/>
            <a:ext cx="9144000" cy="414655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229600" cy="857232"/>
          </a:xfrm>
        </p:spPr>
        <p:txBody>
          <a:bodyPr/>
          <a:lstStyle/>
          <a:p>
            <a:r>
              <a:rPr lang="fr-FR" b="1" dirty="0" smtClean="0">
                <a:solidFill>
                  <a:srgbClr val="002060"/>
                </a:solidFill>
              </a:rPr>
              <a:t>Démarche</a:t>
            </a:r>
            <a:endParaRPr lang="fr-FR" b="1" dirty="0">
              <a:solidFill>
                <a:srgbClr val="002060"/>
              </a:solidFill>
            </a:endParaRPr>
          </a:p>
        </p:txBody>
      </p:sp>
      <p:sp>
        <p:nvSpPr>
          <p:cNvPr id="3" name="Espace réservé du contenu 2"/>
          <p:cNvSpPr>
            <a:spLocks noGrp="1"/>
          </p:cNvSpPr>
          <p:nvPr>
            <p:ph idx="1"/>
          </p:nvPr>
        </p:nvSpPr>
        <p:spPr>
          <a:xfrm>
            <a:off x="0" y="381244"/>
            <a:ext cx="9144000" cy="6476756"/>
          </a:xfrm>
          <a:ln w="0">
            <a:noFill/>
          </a:ln>
        </p:spPr>
        <p:txBody>
          <a:bodyPr>
            <a:normAutofit/>
          </a:bodyPr>
          <a:lstStyle/>
          <a:p>
            <a:pPr lvl="3">
              <a:buNone/>
            </a:pPr>
            <a:endParaRPr lang="fr-FR" b="1" dirty="0" smtClean="0"/>
          </a:p>
          <a:p>
            <a:pPr lvl="3">
              <a:buNone/>
            </a:pPr>
            <a:endParaRPr lang="fr-FR" b="1" dirty="0"/>
          </a:p>
        </p:txBody>
      </p:sp>
      <p:sp>
        <p:nvSpPr>
          <p:cNvPr id="4" name="AutoShape 3"/>
          <p:cNvSpPr>
            <a:spLocks noChangeArrowheads="1"/>
          </p:cNvSpPr>
          <p:nvPr/>
        </p:nvSpPr>
        <p:spPr bwMode="auto">
          <a:xfrm>
            <a:off x="139679" y="884054"/>
            <a:ext cx="2789247" cy="1497454"/>
          </a:xfrm>
          <a:prstGeom prst="roundRect">
            <a:avLst>
              <a:gd name="adj" fmla="val 16667"/>
            </a:avLst>
          </a:prstGeom>
          <a:noFill/>
          <a:ln w="38100">
            <a:solidFill>
              <a:srgbClr val="0070C0"/>
            </a:solidFill>
            <a:round/>
            <a:headEnd/>
            <a:tailEnd/>
          </a:ln>
        </p:spPr>
        <p:txBody>
          <a:bodyPr wrap="none" anchor="ctr"/>
          <a:lstStyle/>
          <a:p>
            <a:pPr algn="ctr"/>
            <a:r>
              <a:rPr lang="fr-FR" b="1" dirty="0" smtClean="0">
                <a:solidFill>
                  <a:srgbClr val="A50021"/>
                </a:solidFill>
                <a:latin typeface="Trebuchet MS" pitchFamily="34" charset="0"/>
              </a:rPr>
              <a:t>Phase 1</a:t>
            </a:r>
          </a:p>
          <a:p>
            <a:pPr algn="ctr"/>
            <a:endParaRPr lang="fr-FR" sz="800" b="1" dirty="0" smtClean="0">
              <a:solidFill>
                <a:srgbClr val="A50021"/>
              </a:solidFill>
              <a:latin typeface="Trebuchet MS" pitchFamily="34" charset="0"/>
            </a:endParaRPr>
          </a:p>
          <a:p>
            <a:pPr algn="ctr"/>
            <a:r>
              <a:rPr lang="fr-FR" sz="1600" b="1" dirty="0">
                <a:solidFill>
                  <a:srgbClr val="0070C0"/>
                </a:solidFill>
              </a:rPr>
              <a:t>Étude systématique</a:t>
            </a:r>
          </a:p>
          <a:p>
            <a:pPr algn="ctr"/>
            <a:r>
              <a:rPr lang="fr-FR" sz="1600" b="1" dirty="0">
                <a:solidFill>
                  <a:srgbClr val="0070C0"/>
                </a:solidFill>
              </a:rPr>
              <a:t>du phénomène, </a:t>
            </a:r>
            <a:r>
              <a:rPr lang="fr-FR" sz="1600" b="1" dirty="0">
                <a:solidFill>
                  <a:schemeClr val="accent2"/>
                </a:solidFill>
              </a:rPr>
              <a:t/>
            </a:r>
            <a:br>
              <a:rPr lang="fr-FR" sz="1600" b="1" dirty="0">
                <a:solidFill>
                  <a:schemeClr val="accent2"/>
                </a:solidFill>
              </a:rPr>
            </a:br>
            <a:r>
              <a:rPr lang="fr-FR" sz="1400" b="1" dirty="0" smtClean="0"/>
              <a:t>Diagnostic </a:t>
            </a:r>
            <a:r>
              <a:rPr lang="fr-FR" sz="1400" b="1" dirty="0"/>
              <a:t>des zones</a:t>
            </a:r>
          </a:p>
          <a:p>
            <a:pPr algn="ctr"/>
            <a:r>
              <a:rPr lang="fr-FR" sz="1400" b="1" dirty="0"/>
              <a:t> populaires</a:t>
            </a:r>
          </a:p>
        </p:txBody>
      </p:sp>
      <p:sp>
        <p:nvSpPr>
          <p:cNvPr id="5" name="AutoShape 4"/>
          <p:cNvSpPr>
            <a:spLocks noChangeArrowheads="1"/>
          </p:cNvSpPr>
          <p:nvPr/>
        </p:nvSpPr>
        <p:spPr bwMode="auto">
          <a:xfrm>
            <a:off x="3056982" y="884054"/>
            <a:ext cx="3025396" cy="1512888"/>
          </a:xfrm>
          <a:prstGeom prst="roundRect">
            <a:avLst>
              <a:gd name="adj" fmla="val 16667"/>
            </a:avLst>
          </a:prstGeom>
          <a:noFill/>
          <a:ln w="38100">
            <a:solidFill>
              <a:srgbClr val="0070C0"/>
            </a:solidFill>
            <a:round/>
            <a:headEnd/>
            <a:tailEnd/>
          </a:ln>
        </p:spPr>
        <p:txBody>
          <a:bodyPr wrap="none" anchor="ctr"/>
          <a:lstStyle/>
          <a:p>
            <a:pPr algn="ctr"/>
            <a:r>
              <a:rPr lang="fr-FR" b="1" dirty="0" smtClean="0">
                <a:solidFill>
                  <a:srgbClr val="A50021"/>
                </a:solidFill>
                <a:latin typeface="Trebuchet MS" pitchFamily="34" charset="0"/>
              </a:rPr>
              <a:t>Phase 2</a:t>
            </a:r>
          </a:p>
          <a:p>
            <a:pPr algn="ctr"/>
            <a:endParaRPr lang="fr-FR" sz="800" b="1" dirty="0">
              <a:solidFill>
                <a:srgbClr val="A50021"/>
              </a:solidFill>
            </a:endParaRPr>
          </a:p>
          <a:p>
            <a:pPr algn="ctr">
              <a:lnSpc>
                <a:spcPct val="90000"/>
              </a:lnSpc>
            </a:pPr>
            <a:r>
              <a:rPr lang="fr-FR" sz="1600" b="1" dirty="0">
                <a:solidFill>
                  <a:srgbClr val="0070C0"/>
                </a:solidFill>
              </a:rPr>
              <a:t>Étude approfondie des </a:t>
            </a:r>
            <a:endParaRPr lang="fr-FR" sz="1600" b="1" dirty="0" smtClean="0">
              <a:solidFill>
                <a:srgbClr val="0070C0"/>
              </a:solidFill>
            </a:endParaRPr>
          </a:p>
          <a:p>
            <a:pPr algn="ctr">
              <a:lnSpc>
                <a:spcPct val="90000"/>
              </a:lnSpc>
            </a:pPr>
            <a:r>
              <a:rPr lang="fr-FR" sz="1600" b="1" dirty="0" smtClean="0">
                <a:solidFill>
                  <a:srgbClr val="0070C0"/>
                </a:solidFill>
              </a:rPr>
              <a:t>10 quartiers </a:t>
            </a:r>
            <a:r>
              <a:rPr lang="fr-FR" sz="1600" b="1" dirty="0">
                <a:solidFill>
                  <a:srgbClr val="0070C0"/>
                </a:solidFill>
              </a:rPr>
              <a:t>prioritaires</a:t>
            </a:r>
          </a:p>
          <a:p>
            <a:pPr algn="ctr">
              <a:lnSpc>
                <a:spcPct val="90000"/>
              </a:lnSpc>
            </a:pPr>
            <a:endParaRPr lang="fr-FR" sz="1600" b="1" dirty="0"/>
          </a:p>
          <a:p>
            <a:pPr algn="ctr">
              <a:lnSpc>
                <a:spcPct val="90000"/>
              </a:lnSpc>
            </a:pPr>
            <a:r>
              <a:rPr lang="fr-FR" sz="1400" b="1" dirty="0"/>
              <a:t>Enquête ménages par questionnaire</a:t>
            </a:r>
          </a:p>
          <a:p>
            <a:pPr algn="ctr">
              <a:lnSpc>
                <a:spcPct val="90000"/>
              </a:lnSpc>
            </a:pPr>
            <a:endParaRPr lang="fr-FR" sz="1600" b="1" dirty="0"/>
          </a:p>
        </p:txBody>
      </p:sp>
      <p:sp>
        <p:nvSpPr>
          <p:cNvPr id="6" name="AutoShape 5"/>
          <p:cNvSpPr>
            <a:spLocks noChangeArrowheads="1"/>
          </p:cNvSpPr>
          <p:nvPr/>
        </p:nvSpPr>
        <p:spPr bwMode="auto">
          <a:xfrm>
            <a:off x="6215074" y="881311"/>
            <a:ext cx="2778614" cy="1515632"/>
          </a:xfrm>
          <a:prstGeom prst="roundRect">
            <a:avLst>
              <a:gd name="adj" fmla="val 16667"/>
            </a:avLst>
          </a:prstGeom>
          <a:noFill/>
          <a:ln w="38100">
            <a:solidFill>
              <a:srgbClr val="0070C0"/>
            </a:solidFill>
            <a:round/>
            <a:headEnd/>
            <a:tailEnd/>
          </a:ln>
        </p:spPr>
        <p:txBody>
          <a:bodyPr wrap="none" anchor="ctr"/>
          <a:lstStyle/>
          <a:p>
            <a:pPr algn="ctr">
              <a:lnSpc>
                <a:spcPct val="70000"/>
              </a:lnSpc>
            </a:pPr>
            <a:endParaRPr lang="fr-FR" b="1" dirty="0">
              <a:solidFill>
                <a:srgbClr val="A50021"/>
              </a:solidFill>
            </a:endParaRPr>
          </a:p>
          <a:p>
            <a:pPr algn="ctr">
              <a:lnSpc>
                <a:spcPct val="70000"/>
              </a:lnSpc>
            </a:pPr>
            <a:r>
              <a:rPr lang="fr-FR" b="1" dirty="0" smtClean="0">
                <a:solidFill>
                  <a:srgbClr val="A50021"/>
                </a:solidFill>
                <a:latin typeface="Trebuchet MS" pitchFamily="34" charset="0"/>
              </a:rPr>
              <a:t>Phase 3</a:t>
            </a:r>
          </a:p>
          <a:p>
            <a:pPr algn="ctr">
              <a:lnSpc>
                <a:spcPct val="70000"/>
              </a:lnSpc>
            </a:pPr>
            <a:endParaRPr lang="fr-FR" sz="800" b="1" dirty="0">
              <a:solidFill>
                <a:schemeClr val="accent2"/>
              </a:solidFill>
              <a:latin typeface="Trebuchet MS" pitchFamily="34" charset="0"/>
            </a:endParaRPr>
          </a:p>
          <a:p>
            <a:pPr algn="ctr">
              <a:lnSpc>
                <a:spcPct val="80000"/>
              </a:lnSpc>
            </a:pPr>
            <a:r>
              <a:rPr lang="fr-FR" sz="1600" b="1" dirty="0">
                <a:solidFill>
                  <a:srgbClr val="0070C0"/>
                </a:solidFill>
              </a:rPr>
              <a:t>Phase opérationnelle</a:t>
            </a:r>
          </a:p>
          <a:p>
            <a:pPr algn="ctr">
              <a:lnSpc>
                <a:spcPct val="80000"/>
              </a:lnSpc>
            </a:pPr>
            <a:r>
              <a:rPr lang="fr-FR" sz="1600" b="1" dirty="0">
                <a:solidFill>
                  <a:srgbClr val="0070C0"/>
                </a:solidFill>
              </a:rPr>
              <a:t>proposition de </a:t>
            </a:r>
          </a:p>
          <a:p>
            <a:pPr algn="ctr">
              <a:lnSpc>
                <a:spcPct val="80000"/>
              </a:lnSpc>
            </a:pPr>
            <a:r>
              <a:rPr lang="fr-FR" sz="1600" b="1" dirty="0">
                <a:solidFill>
                  <a:srgbClr val="0070C0"/>
                </a:solidFill>
              </a:rPr>
              <a:t>3 plans d’action </a:t>
            </a:r>
          </a:p>
          <a:p>
            <a:pPr algn="ctr">
              <a:lnSpc>
                <a:spcPct val="80000"/>
              </a:lnSpc>
            </a:pPr>
            <a:endParaRPr lang="fr-FR" sz="1600" b="1" dirty="0">
              <a:solidFill>
                <a:schemeClr val="accent2"/>
              </a:solidFill>
            </a:endParaRPr>
          </a:p>
          <a:p>
            <a:pPr algn="ctr">
              <a:lnSpc>
                <a:spcPct val="70000"/>
              </a:lnSpc>
            </a:pPr>
            <a:r>
              <a:rPr lang="fr-FR" altLang="zh-CN" sz="1400" b="1" dirty="0">
                <a:ea typeface="宋体" pitchFamily="2" charset="-122"/>
              </a:rPr>
              <a:t>Proposition des mécanismes </a:t>
            </a:r>
          </a:p>
          <a:p>
            <a:pPr algn="ctr">
              <a:lnSpc>
                <a:spcPct val="70000"/>
              </a:lnSpc>
            </a:pPr>
            <a:r>
              <a:rPr lang="fr-FR" altLang="zh-CN" sz="1400" b="1" dirty="0">
                <a:ea typeface="宋体" pitchFamily="2" charset="-122"/>
              </a:rPr>
              <a:t>d'intervention</a:t>
            </a:r>
            <a:r>
              <a:rPr lang="fr-FR" altLang="zh-CN" sz="1500" b="1" dirty="0">
                <a:latin typeface="Trebuchet MS" pitchFamily="34" charset="0"/>
                <a:ea typeface="宋体" pitchFamily="2" charset="-122"/>
              </a:rPr>
              <a:t> </a:t>
            </a:r>
            <a:endParaRPr lang="fr-FR" sz="1500" b="1" dirty="0">
              <a:solidFill>
                <a:schemeClr val="accent2"/>
              </a:solidFill>
              <a:latin typeface="Trebuchet MS" pitchFamily="34" charset="0"/>
            </a:endParaRPr>
          </a:p>
          <a:p>
            <a:pPr algn="ctr">
              <a:lnSpc>
                <a:spcPct val="90000"/>
              </a:lnSpc>
            </a:pPr>
            <a:endParaRPr lang="fr-FR" sz="1500" b="1" dirty="0">
              <a:solidFill>
                <a:schemeClr val="accent2"/>
              </a:solidFill>
              <a:latin typeface="Trebuchet MS" pitchFamily="34" charset="0"/>
            </a:endParaRPr>
          </a:p>
        </p:txBody>
      </p:sp>
      <p:sp>
        <p:nvSpPr>
          <p:cNvPr id="10" name="Rectangle 6"/>
          <p:cNvSpPr>
            <a:spLocks noChangeArrowheads="1"/>
          </p:cNvSpPr>
          <p:nvPr/>
        </p:nvSpPr>
        <p:spPr bwMode="auto">
          <a:xfrm>
            <a:off x="201592" y="2953012"/>
            <a:ext cx="1296988" cy="2404814"/>
          </a:xfrm>
          <a:prstGeom prst="rect">
            <a:avLst/>
          </a:prstGeom>
          <a:noFill/>
          <a:ln w="38100">
            <a:solidFill>
              <a:schemeClr val="accent3">
                <a:lumMod val="50000"/>
              </a:schemeClr>
            </a:solidFill>
            <a:miter lim="800000"/>
            <a:headEnd/>
            <a:tailEnd/>
          </a:ln>
        </p:spPr>
        <p:txBody>
          <a:bodyPr wrap="none" lIns="54000" tIns="10800" rIns="54000" bIns="10800"/>
          <a:lstStyle/>
          <a:p>
            <a:r>
              <a:rPr lang="fr-FR" sz="1400" b="1" dirty="0" smtClean="0">
                <a:solidFill>
                  <a:srgbClr val="0070C0"/>
                </a:solidFill>
              </a:rPr>
              <a:t>Section 1</a:t>
            </a:r>
            <a:endParaRPr lang="fr-FR" sz="1400" b="1" dirty="0">
              <a:solidFill>
                <a:srgbClr val="0070C0"/>
              </a:solidFill>
            </a:endParaRPr>
          </a:p>
          <a:p>
            <a:pPr>
              <a:lnSpc>
                <a:spcPct val="120000"/>
              </a:lnSpc>
            </a:pPr>
            <a:r>
              <a:rPr lang="fr-FR" sz="1400" b="1" dirty="0"/>
              <a:t>Un constat </a:t>
            </a:r>
          </a:p>
          <a:p>
            <a:pPr>
              <a:lnSpc>
                <a:spcPct val="120000"/>
              </a:lnSpc>
            </a:pPr>
            <a:r>
              <a:rPr lang="fr-FR" sz="1400" b="1" dirty="0"/>
              <a:t>spatial global:</a:t>
            </a:r>
          </a:p>
          <a:p>
            <a:pPr>
              <a:lnSpc>
                <a:spcPct val="120000"/>
              </a:lnSpc>
            </a:pPr>
            <a:r>
              <a:rPr lang="fr-FR" sz="1400" b="1" dirty="0"/>
              <a:t>- repérer</a:t>
            </a:r>
          </a:p>
          <a:p>
            <a:pPr>
              <a:lnSpc>
                <a:spcPct val="120000"/>
              </a:lnSpc>
            </a:pPr>
            <a:r>
              <a:rPr lang="fr-FR" sz="1400" b="1" dirty="0"/>
              <a:t>- localiser</a:t>
            </a:r>
          </a:p>
          <a:p>
            <a:pPr>
              <a:lnSpc>
                <a:spcPct val="120000"/>
              </a:lnSpc>
              <a:buFontTx/>
              <a:buChar char="-"/>
            </a:pPr>
            <a:r>
              <a:rPr lang="fr-FR" sz="1400" b="1" dirty="0"/>
              <a:t> identifier les </a:t>
            </a:r>
          </a:p>
          <a:p>
            <a:pPr>
              <a:lnSpc>
                <a:spcPct val="120000"/>
              </a:lnSpc>
            </a:pPr>
            <a:r>
              <a:rPr lang="fr-FR" sz="1400" b="1" dirty="0"/>
              <a:t>Quartiers pop</a:t>
            </a:r>
            <a:r>
              <a:rPr lang="fr-FR" sz="1400" b="1" dirty="0" smtClean="0"/>
              <a:t>.</a:t>
            </a:r>
            <a:endParaRPr lang="fr-FR" sz="1400" b="1" dirty="0"/>
          </a:p>
          <a:p>
            <a:pPr algn="ctr">
              <a:lnSpc>
                <a:spcPct val="120000"/>
              </a:lnSpc>
            </a:pPr>
            <a:r>
              <a:rPr lang="fr-FR" sz="1400" b="1" dirty="0">
                <a:solidFill>
                  <a:srgbClr val="CC0000"/>
                </a:solidFill>
              </a:rPr>
              <a:t>Élaboration</a:t>
            </a:r>
          </a:p>
          <a:p>
            <a:pPr algn="ctr">
              <a:lnSpc>
                <a:spcPct val="120000"/>
              </a:lnSpc>
            </a:pPr>
            <a:r>
              <a:rPr lang="fr-FR" sz="1400" b="1" dirty="0">
                <a:solidFill>
                  <a:srgbClr val="CC0000"/>
                </a:solidFill>
              </a:rPr>
              <a:t> d’un SIG </a:t>
            </a:r>
          </a:p>
        </p:txBody>
      </p:sp>
      <p:sp>
        <p:nvSpPr>
          <p:cNvPr id="11" name="Rectangle 7"/>
          <p:cNvSpPr>
            <a:spLocks noChangeArrowheads="1"/>
          </p:cNvSpPr>
          <p:nvPr/>
        </p:nvSpPr>
        <p:spPr bwMode="auto">
          <a:xfrm>
            <a:off x="1643042" y="2953012"/>
            <a:ext cx="1236651" cy="2404814"/>
          </a:xfrm>
          <a:prstGeom prst="rect">
            <a:avLst/>
          </a:prstGeom>
          <a:noFill/>
          <a:ln w="38100">
            <a:solidFill>
              <a:schemeClr val="accent3">
                <a:lumMod val="50000"/>
              </a:schemeClr>
            </a:solidFill>
            <a:miter lim="800000"/>
            <a:headEnd/>
            <a:tailEnd/>
          </a:ln>
        </p:spPr>
        <p:txBody>
          <a:bodyPr wrap="none" lIns="54000" tIns="10800" rIns="54000" bIns="10800"/>
          <a:lstStyle/>
          <a:p>
            <a:pPr>
              <a:lnSpc>
                <a:spcPct val="90000"/>
              </a:lnSpc>
              <a:spcBef>
                <a:spcPct val="20000"/>
              </a:spcBef>
            </a:pPr>
            <a:r>
              <a:rPr lang="fr-FR" sz="1400" b="1" dirty="0" smtClean="0">
                <a:solidFill>
                  <a:srgbClr val="0070C0"/>
                </a:solidFill>
              </a:rPr>
              <a:t>Section 2</a:t>
            </a:r>
            <a:endParaRPr lang="fr-FR" sz="1400" b="1" dirty="0">
              <a:solidFill>
                <a:srgbClr val="0070C0"/>
              </a:solidFill>
            </a:endParaRPr>
          </a:p>
          <a:p>
            <a:pPr>
              <a:lnSpc>
                <a:spcPct val="110000"/>
              </a:lnSpc>
              <a:spcBef>
                <a:spcPct val="20000"/>
              </a:spcBef>
            </a:pPr>
            <a:endParaRPr lang="fr-FR" sz="1400" b="1" dirty="0"/>
          </a:p>
          <a:p>
            <a:pPr>
              <a:lnSpc>
                <a:spcPct val="110000"/>
              </a:lnSpc>
              <a:spcBef>
                <a:spcPct val="20000"/>
              </a:spcBef>
            </a:pPr>
            <a:r>
              <a:rPr lang="fr-FR" sz="1400" b="1" dirty="0"/>
              <a:t>Opération </a:t>
            </a:r>
          </a:p>
          <a:p>
            <a:pPr>
              <a:lnSpc>
                <a:spcPct val="110000"/>
              </a:lnSpc>
              <a:spcBef>
                <a:spcPct val="20000"/>
              </a:spcBef>
            </a:pPr>
            <a:r>
              <a:rPr lang="fr-FR" sz="1400" b="1" dirty="0"/>
              <a:t>d’élection </a:t>
            </a:r>
          </a:p>
          <a:p>
            <a:pPr>
              <a:lnSpc>
                <a:spcPct val="110000"/>
              </a:lnSpc>
              <a:spcBef>
                <a:spcPct val="20000"/>
              </a:spcBef>
            </a:pPr>
            <a:r>
              <a:rPr lang="fr-FR" sz="1400" b="1" dirty="0"/>
              <a:t>De 10 quartiers</a:t>
            </a:r>
          </a:p>
          <a:p>
            <a:pPr>
              <a:lnSpc>
                <a:spcPct val="110000"/>
              </a:lnSpc>
              <a:spcBef>
                <a:spcPct val="20000"/>
              </a:spcBef>
            </a:pPr>
            <a:r>
              <a:rPr lang="fr-FR" sz="1400" b="1" dirty="0" smtClean="0"/>
              <a:t>Prioritaires</a:t>
            </a:r>
          </a:p>
          <a:p>
            <a:pPr>
              <a:lnSpc>
                <a:spcPct val="110000"/>
              </a:lnSpc>
              <a:spcBef>
                <a:spcPct val="20000"/>
              </a:spcBef>
            </a:pPr>
            <a:endParaRPr lang="fr-FR" sz="1400" b="1" dirty="0"/>
          </a:p>
          <a:p>
            <a:pPr algn="ctr"/>
            <a:r>
              <a:rPr lang="fr-FR" sz="1400" b="1" dirty="0" smtClean="0">
                <a:solidFill>
                  <a:srgbClr val="CC0000"/>
                </a:solidFill>
              </a:rPr>
              <a:t>Utilisation</a:t>
            </a:r>
          </a:p>
          <a:p>
            <a:pPr algn="ctr"/>
            <a:r>
              <a:rPr lang="fr-FR" sz="1400" b="1" dirty="0" smtClean="0">
                <a:solidFill>
                  <a:srgbClr val="CC0000"/>
                </a:solidFill>
              </a:rPr>
              <a:t> du SIG</a:t>
            </a:r>
          </a:p>
          <a:p>
            <a:endParaRPr lang="fr-FR" sz="1400" b="1" dirty="0">
              <a:solidFill>
                <a:srgbClr val="CC0000"/>
              </a:solidFill>
            </a:endParaRPr>
          </a:p>
          <a:p>
            <a:endParaRPr lang="fr-FR" sz="1400" b="1" dirty="0">
              <a:solidFill>
                <a:srgbClr val="CC0000"/>
              </a:solidFill>
            </a:endParaRPr>
          </a:p>
        </p:txBody>
      </p:sp>
      <p:sp>
        <p:nvSpPr>
          <p:cNvPr id="13" name="Flèche vers le bas 12"/>
          <p:cNvSpPr/>
          <p:nvPr/>
        </p:nvSpPr>
        <p:spPr>
          <a:xfrm>
            <a:off x="2071670" y="2452946"/>
            <a:ext cx="142876" cy="4286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714348" y="2452946"/>
            <a:ext cx="142876" cy="4286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8"/>
          <p:cNvSpPr>
            <a:spLocks noChangeArrowheads="1"/>
          </p:cNvSpPr>
          <p:nvPr/>
        </p:nvSpPr>
        <p:spPr bwMode="auto">
          <a:xfrm>
            <a:off x="3143240" y="2953012"/>
            <a:ext cx="2879725" cy="3097213"/>
          </a:xfrm>
          <a:prstGeom prst="rect">
            <a:avLst/>
          </a:prstGeom>
          <a:noFill/>
          <a:ln w="38100">
            <a:solidFill>
              <a:schemeClr val="accent3">
                <a:lumMod val="50000"/>
              </a:schemeClr>
            </a:solidFill>
            <a:miter lim="800000"/>
            <a:headEnd/>
            <a:tailEnd/>
          </a:ln>
        </p:spPr>
        <p:txBody>
          <a:bodyPr wrap="none" lIns="54000" tIns="10800" rIns="54000" bIns="10800"/>
          <a:lstStyle/>
          <a:p>
            <a:pPr algn="just">
              <a:lnSpc>
                <a:spcPct val="140000"/>
              </a:lnSpc>
              <a:buFontTx/>
              <a:buChar char="-"/>
            </a:pPr>
            <a:r>
              <a:rPr lang="fr-FR" sz="1400" b="1" dirty="0"/>
              <a:t> Mesurer les indicateurs de </a:t>
            </a:r>
          </a:p>
          <a:p>
            <a:pPr algn="just">
              <a:lnSpc>
                <a:spcPct val="140000"/>
              </a:lnSpc>
            </a:pPr>
            <a:r>
              <a:rPr lang="fr-FR" sz="1400" b="1" dirty="0"/>
              <a:t>niveau de vie dans  les quartiers, </a:t>
            </a:r>
          </a:p>
          <a:p>
            <a:pPr algn="just">
              <a:lnSpc>
                <a:spcPct val="140000"/>
              </a:lnSpc>
            </a:pPr>
            <a:r>
              <a:rPr lang="fr-FR" sz="1400" b="1" dirty="0"/>
              <a:t>- Connaître les itinéraires </a:t>
            </a:r>
          </a:p>
          <a:p>
            <a:pPr algn="just">
              <a:lnSpc>
                <a:spcPct val="140000"/>
              </a:lnSpc>
            </a:pPr>
            <a:r>
              <a:rPr lang="fr-FR" sz="1400" b="1" dirty="0"/>
              <a:t>résidentiels des habitants des </a:t>
            </a:r>
          </a:p>
          <a:p>
            <a:pPr algn="just">
              <a:lnSpc>
                <a:spcPct val="140000"/>
              </a:lnSpc>
            </a:pPr>
            <a:r>
              <a:rPr lang="fr-FR" sz="1400" b="1" dirty="0"/>
              <a:t>quartiers, </a:t>
            </a:r>
          </a:p>
          <a:p>
            <a:pPr algn="just">
              <a:lnSpc>
                <a:spcPct val="140000"/>
              </a:lnSpc>
            </a:pPr>
            <a:r>
              <a:rPr lang="fr-FR" sz="1400" b="1" dirty="0"/>
              <a:t>- Saisir les mécanismes </a:t>
            </a:r>
          </a:p>
          <a:p>
            <a:pPr algn="just">
              <a:lnSpc>
                <a:spcPct val="140000"/>
              </a:lnSpc>
            </a:pPr>
            <a:r>
              <a:rPr lang="fr-FR" sz="1400" b="1" dirty="0"/>
              <a:t>de fonctionnement interne des </a:t>
            </a:r>
          </a:p>
          <a:p>
            <a:pPr algn="just">
              <a:lnSpc>
                <a:spcPct val="140000"/>
              </a:lnSpc>
            </a:pPr>
            <a:r>
              <a:rPr lang="fr-FR" sz="1400" b="1" dirty="0"/>
              <a:t>quartiers et avec la ville </a:t>
            </a:r>
          </a:p>
          <a:p>
            <a:pPr algn="just">
              <a:lnSpc>
                <a:spcPct val="140000"/>
              </a:lnSpc>
            </a:pPr>
            <a:r>
              <a:rPr lang="fr-FR" sz="1400" b="1" dirty="0"/>
              <a:t>- Écouter les attentes des</a:t>
            </a:r>
          </a:p>
          <a:p>
            <a:pPr algn="just">
              <a:lnSpc>
                <a:spcPct val="140000"/>
              </a:lnSpc>
            </a:pPr>
            <a:r>
              <a:rPr lang="fr-FR" sz="1400" b="1" dirty="0"/>
              <a:t>habitants des quartiers</a:t>
            </a:r>
          </a:p>
          <a:p>
            <a:pPr algn="just">
              <a:lnSpc>
                <a:spcPct val="120000"/>
              </a:lnSpc>
            </a:pPr>
            <a:endParaRPr lang="fr-FR" sz="1600" dirty="0">
              <a:ea typeface="宋体" pitchFamily="2" charset="-122"/>
            </a:endParaRPr>
          </a:p>
        </p:txBody>
      </p:sp>
      <p:sp>
        <p:nvSpPr>
          <p:cNvPr id="19" name="Flèche vers le bas 18"/>
          <p:cNvSpPr/>
          <p:nvPr/>
        </p:nvSpPr>
        <p:spPr>
          <a:xfrm>
            <a:off x="4500562" y="2465472"/>
            <a:ext cx="142876" cy="4286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AutoShape 3"/>
          <p:cNvSpPr>
            <a:spLocks noChangeArrowheads="1"/>
          </p:cNvSpPr>
          <p:nvPr/>
        </p:nvSpPr>
        <p:spPr bwMode="auto">
          <a:xfrm>
            <a:off x="428596" y="5715016"/>
            <a:ext cx="2286016" cy="928694"/>
          </a:xfrm>
          <a:prstGeom prst="roundRect">
            <a:avLst>
              <a:gd name="adj" fmla="val 16667"/>
            </a:avLst>
          </a:prstGeom>
          <a:noFill/>
          <a:ln w="9525">
            <a:solidFill>
              <a:srgbClr val="FF0000"/>
            </a:solidFill>
            <a:round/>
            <a:headEnd/>
            <a:tailEnd/>
          </a:ln>
        </p:spPr>
        <p:txBody>
          <a:bodyPr wrap="none" anchor="ctr"/>
          <a:lstStyle/>
          <a:p>
            <a:pPr algn="ctr"/>
            <a:endParaRPr lang="fr-FR" sz="800" b="1" dirty="0" smtClean="0">
              <a:solidFill>
                <a:srgbClr val="A50021"/>
              </a:solidFill>
              <a:latin typeface="Trebuchet MS" pitchFamily="34" charset="0"/>
            </a:endParaRPr>
          </a:p>
          <a:p>
            <a:pPr algn="ctr">
              <a:lnSpc>
                <a:spcPct val="120000"/>
              </a:lnSpc>
            </a:pPr>
            <a:r>
              <a:rPr lang="fr-FR" sz="1600" b="1" dirty="0" smtClean="0">
                <a:solidFill>
                  <a:srgbClr val="CC0000"/>
                </a:solidFill>
              </a:rPr>
              <a:t>Proposer une dizaine </a:t>
            </a:r>
          </a:p>
          <a:p>
            <a:pPr algn="ctr">
              <a:lnSpc>
                <a:spcPct val="120000"/>
              </a:lnSpc>
            </a:pPr>
            <a:r>
              <a:rPr lang="fr-FR" sz="1600" b="1" dirty="0" smtClean="0">
                <a:solidFill>
                  <a:srgbClr val="CC0000"/>
                </a:solidFill>
              </a:rPr>
              <a:t>de  quartiers prioritaires</a:t>
            </a:r>
            <a:endParaRPr lang="fr-FR" sz="1600" b="1" dirty="0">
              <a:solidFill>
                <a:srgbClr val="CC0000"/>
              </a:solidFill>
            </a:endParaRPr>
          </a:p>
        </p:txBody>
      </p:sp>
      <p:sp>
        <p:nvSpPr>
          <p:cNvPr id="21" name="Rectangle avec flèche vers le bas 20"/>
          <p:cNvSpPr/>
          <p:nvPr/>
        </p:nvSpPr>
        <p:spPr>
          <a:xfrm>
            <a:off x="1357290" y="5429264"/>
            <a:ext cx="428628" cy="42862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utoShape 3"/>
          <p:cNvSpPr>
            <a:spLocks noChangeArrowheads="1"/>
          </p:cNvSpPr>
          <p:nvPr/>
        </p:nvSpPr>
        <p:spPr bwMode="auto">
          <a:xfrm>
            <a:off x="2786050" y="6286520"/>
            <a:ext cx="3643338" cy="357190"/>
          </a:xfrm>
          <a:prstGeom prst="roundRect">
            <a:avLst>
              <a:gd name="adj" fmla="val 16667"/>
            </a:avLst>
          </a:prstGeom>
          <a:noFill/>
          <a:ln w="9525">
            <a:solidFill>
              <a:srgbClr val="FF0000"/>
            </a:solidFill>
            <a:round/>
            <a:headEnd/>
            <a:tailEnd/>
          </a:ln>
        </p:spPr>
        <p:txBody>
          <a:bodyPr wrap="none" anchor="ctr"/>
          <a:lstStyle/>
          <a:p>
            <a:pPr algn="ctr"/>
            <a:endParaRPr lang="fr-FR" sz="800" b="1" dirty="0" smtClean="0">
              <a:solidFill>
                <a:srgbClr val="A50021"/>
              </a:solidFill>
              <a:latin typeface="Trebuchet MS" pitchFamily="34" charset="0"/>
            </a:endParaRPr>
          </a:p>
          <a:p>
            <a:pPr algn="ctr">
              <a:lnSpc>
                <a:spcPct val="70000"/>
              </a:lnSpc>
              <a:spcBef>
                <a:spcPct val="20000"/>
              </a:spcBef>
            </a:pPr>
            <a:r>
              <a:rPr lang="fr-FR" sz="1600" b="1" dirty="0" smtClean="0">
                <a:solidFill>
                  <a:srgbClr val="CC0000"/>
                </a:solidFill>
              </a:rPr>
              <a:t>Retenir 3 quartiers les plus en difficultés</a:t>
            </a:r>
          </a:p>
        </p:txBody>
      </p:sp>
      <p:sp>
        <p:nvSpPr>
          <p:cNvPr id="23" name="Rectangle avec flèche vers le bas 22"/>
          <p:cNvSpPr/>
          <p:nvPr/>
        </p:nvSpPr>
        <p:spPr>
          <a:xfrm>
            <a:off x="4179091" y="6000768"/>
            <a:ext cx="709915" cy="357190"/>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11"/>
          <p:cNvSpPr>
            <a:spLocks noChangeArrowheads="1"/>
          </p:cNvSpPr>
          <p:nvPr/>
        </p:nvSpPr>
        <p:spPr bwMode="auto">
          <a:xfrm>
            <a:off x="6429388" y="3000372"/>
            <a:ext cx="2447925" cy="2357454"/>
          </a:xfrm>
          <a:prstGeom prst="rect">
            <a:avLst/>
          </a:prstGeom>
          <a:noFill/>
          <a:ln w="38100">
            <a:solidFill>
              <a:schemeClr val="accent3">
                <a:lumMod val="50000"/>
              </a:schemeClr>
            </a:solidFill>
            <a:miter lim="800000"/>
            <a:headEnd/>
            <a:tailEnd/>
          </a:ln>
        </p:spPr>
        <p:txBody>
          <a:bodyPr wrap="none" lIns="54000" tIns="10800" rIns="54000" bIns="10800"/>
          <a:lstStyle/>
          <a:p>
            <a:pPr algn="just">
              <a:lnSpc>
                <a:spcPct val="140000"/>
              </a:lnSpc>
            </a:pPr>
            <a:r>
              <a:rPr lang="fr-FR" sz="1400" b="1" dirty="0"/>
              <a:t>- Proposition de plans</a:t>
            </a:r>
          </a:p>
          <a:p>
            <a:pPr algn="just">
              <a:lnSpc>
                <a:spcPct val="140000"/>
              </a:lnSpc>
            </a:pPr>
            <a:r>
              <a:rPr lang="fr-FR" sz="1400" b="1" dirty="0"/>
              <a:t> d’insertion sachant que</a:t>
            </a:r>
          </a:p>
          <a:p>
            <a:pPr algn="just">
              <a:lnSpc>
                <a:spcPct val="140000"/>
              </a:lnSpc>
            </a:pPr>
            <a:r>
              <a:rPr lang="fr-FR" sz="1400" b="1" dirty="0"/>
              <a:t>l'intégration n'est pas </a:t>
            </a:r>
          </a:p>
          <a:p>
            <a:pPr algn="just">
              <a:lnSpc>
                <a:spcPct val="140000"/>
              </a:lnSpc>
            </a:pPr>
            <a:r>
              <a:rPr lang="fr-FR" sz="1400" b="1" dirty="0"/>
              <a:t>seulement socio-spatiale</a:t>
            </a:r>
          </a:p>
          <a:p>
            <a:pPr algn="just">
              <a:lnSpc>
                <a:spcPct val="140000"/>
              </a:lnSpc>
            </a:pPr>
            <a:r>
              <a:rPr lang="fr-FR" sz="1400" b="1" dirty="0"/>
              <a:t>et économique, elle est </a:t>
            </a:r>
          </a:p>
          <a:p>
            <a:pPr algn="just">
              <a:lnSpc>
                <a:spcPct val="140000"/>
              </a:lnSpc>
            </a:pPr>
            <a:r>
              <a:rPr lang="fr-FR" sz="1400" b="1" dirty="0"/>
              <a:t>aussi identitaire</a:t>
            </a:r>
          </a:p>
          <a:p>
            <a:pPr algn="just">
              <a:lnSpc>
                <a:spcPct val="120000"/>
              </a:lnSpc>
            </a:pPr>
            <a:endParaRPr lang="fr-FR" sz="800" b="1" dirty="0"/>
          </a:p>
          <a:p>
            <a:pPr algn="just">
              <a:lnSpc>
                <a:spcPct val="140000"/>
              </a:lnSpc>
              <a:buFontTx/>
              <a:buChar char="-"/>
            </a:pPr>
            <a:r>
              <a:rPr lang="fr-FR" sz="1400" b="1" dirty="0"/>
              <a:t> Choix de l’approche zone</a:t>
            </a:r>
          </a:p>
          <a:p>
            <a:pPr algn="just">
              <a:lnSpc>
                <a:spcPct val="140000"/>
              </a:lnSpc>
            </a:pPr>
            <a:endParaRPr lang="fr-FR" sz="800" b="1" dirty="0">
              <a:latin typeface="Trebuchet MS" pitchFamily="34" charset="0"/>
            </a:endParaRPr>
          </a:p>
          <a:p>
            <a:pPr algn="just">
              <a:lnSpc>
                <a:spcPct val="140000"/>
              </a:lnSpc>
            </a:pPr>
            <a:endParaRPr lang="fr-FR" sz="1400" b="1" dirty="0"/>
          </a:p>
        </p:txBody>
      </p:sp>
      <p:sp>
        <p:nvSpPr>
          <p:cNvPr id="27" name="Flèche vers le bas 26"/>
          <p:cNvSpPr/>
          <p:nvPr/>
        </p:nvSpPr>
        <p:spPr>
          <a:xfrm>
            <a:off x="7500958" y="2500306"/>
            <a:ext cx="142876" cy="4286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AutoShape 3"/>
          <p:cNvSpPr>
            <a:spLocks noChangeArrowheads="1"/>
          </p:cNvSpPr>
          <p:nvPr/>
        </p:nvSpPr>
        <p:spPr bwMode="auto">
          <a:xfrm>
            <a:off x="6500826" y="5715016"/>
            <a:ext cx="2286016" cy="928694"/>
          </a:xfrm>
          <a:prstGeom prst="roundRect">
            <a:avLst>
              <a:gd name="adj" fmla="val 16667"/>
            </a:avLst>
          </a:prstGeom>
          <a:noFill/>
          <a:ln w="9525">
            <a:solidFill>
              <a:srgbClr val="FF0000"/>
            </a:solidFill>
            <a:round/>
            <a:headEnd/>
            <a:tailEnd/>
          </a:ln>
        </p:spPr>
        <p:txBody>
          <a:bodyPr wrap="none" anchor="ctr"/>
          <a:lstStyle/>
          <a:p>
            <a:pPr algn="ctr"/>
            <a:endParaRPr lang="fr-FR" sz="800" b="1" dirty="0" smtClean="0">
              <a:solidFill>
                <a:srgbClr val="A50021"/>
              </a:solidFill>
              <a:latin typeface="Trebuchet MS" pitchFamily="34" charset="0"/>
            </a:endParaRPr>
          </a:p>
          <a:p>
            <a:pPr algn="ctr">
              <a:lnSpc>
                <a:spcPct val="110000"/>
              </a:lnSpc>
            </a:pPr>
            <a:endParaRPr lang="fr-FR" sz="1600" b="1" dirty="0" smtClean="0">
              <a:solidFill>
                <a:srgbClr val="CC0000"/>
              </a:solidFill>
            </a:endParaRPr>
          </a:p>
          <a:p>
            <a:pPr algn="ctr">
              <a:lnSpc>
                <a:spcPct val="110000"/>
              </a:lnSpc>
            </a:pPr>
            <a:r>
              <a:rPr lang="fr-FR" sz="1600" b="1" dirty="0" smtClean="0">
                <a:solidFill>
                  <a:srgbClr val="CC0000"/>
                </a:solidFill>
              </a:rPr>
              <a:t>Proposition de 3 plans </a:t>
            </a:r>
          </a:p>
          <a:p>
            <a:pPr algn="ctr">
              <a:lnSpc>
                <a:spcPct val="110000"/>
              </a:lnSpc>
            </a:pPr>
            <a:r>
              <a:rPr lang="fr-FR" sz="1600" b="1" dirty="0" smtClean="0">
                <a:solidFill>
                  <a:srgbClr val="CC0000"/>
                </a:solidFill>
              </a:rPr>
              <a:t>d’action</a:t>
            </a:r>
          </a:p>
          <a:p>
            <a:pPr algn="ctr">
              <a:lnSpc>
                <a:spcPct val="110000"/>
              </a:lnSpc>
            </a:pPr>
            <a:endParaRPr lang="fr-FR" sz="1600" b="1" dirty="0" smtClean="0">
              <a:solidFill>
                <a:srgbClr val="CC0000"/>
              </a:solidFill>
            </a:endParaRPr>
          </a:p>
        </p:txBody>
      </p:sp>
      <p:sp>
        <p:nvSpPr>
          <p:cNvPr id="29" name="Rectangle avec flèche vers le bas 28"/>
          <p:cNvSpPr/>
          <p:nvPr/>
        </p:nvSpPr>
        <p:spPr>
          <a:xfrm>
            <a:off x="7429520" y="5429264"/>
            <a:ext cx="428628" cy="42862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heckerboard(across)">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1"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linds(horizontal)">
                                      <p:cBhvr>
                                        <p:cTn id="69" dur="500"/>
                                        <p:tgtEl>
                                          <p:spTgt spid="27"/>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checkerboard(across)">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grpId="1"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6" grpId="1" animBg="1"/>
      <p:bldP spid="10" grpId="1" animBg="1"/>
      <p:bldP spid="11" grpId="1" animBg="1"/>
      <p:bldP spid="13" grpId="0" animBg="1"/>
      <p:bldP spid="14" grpId="0" animBg="1"/>
      <p:bldP spid="18" grpId="0" animBg="1"/>
      <p:bldP spid="19" grpId="0" animBg="1"/>
      <p:bldP spid="20" grpId="0" animBg="1"/>
      <p:bldP spid="21" grpId="0" animBg="1"/>
      <p:bldP spid="22" grpId="0" animBg="1"/>
      <p:bldP spid="23" grpId="0" animBg="1"/>
      <p:bldP spid="26" grpId="0" animBg="1"/>
      <p:bldP spid="27" grpId="0" animBg="1"/>
      <p:bldP spid="28" grpId="1"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FICHE ACTION 1_Page_08"/>
          <p:cNvPicPr>
            <a:picLocks noChangeAspect="1" noChangeArrowheads="1"/>
          </p:cNvPicPr>
          <p:nvPr/>
        </p:nvPicPr>
        <p:blipFill>
          <a:blip r:embed="rId2" cstate="print"/>
          <a:srcRect l="10922" t="8095" r="10944" b="64949"/>
          <a:stretch>
            <a:fillRect/>
          </a:stretch>
        </p:blipFill>
        <p:spPr bwMode="auto">
          <a:xfrm>
            <a:off x="4572000" y="333375"/>
            <a:ext cx="4572000" cy="2546350"/>
          </a:xfrm>
          <a:prstGeom prst="rect">
            <a:avLst/>
          </a:prstGeom>
          <a:noFill/>
        </p:spPr>
      </p:pic>
      <p:pic>
        <p:nvPicPr>
          <p:cNvPr id="43012" name="Picture 4"/>
          <p:cNvPicPr>
            <a:picLocks noChangeAspect="1" noChangeArrowheads="1"/>
          </p:cNvPicPr>
          <p:nvPr/>
        </p:nvPicPr>
        <p:blipFill>
          <a:blip r:embed="rId3" cstate="print"/>
          <a:srcRect l="11433" t="8405" r="11273" b="19377"/>
          <a:stretch>
            <a:fillRect/>
          </a:stretch>
        </p:blipFill>
        <p:spPr bwMode="auto">
          <a:xfrm>
            <a:off x="0" y="0"/>
            <a:ext cx="4716463"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CHE ACTION 1_Page_09"/>
          <p:cNvPicPr>
            <a:picLocks noChangeAspect="1" noChangeArrowheads="1"/>
          </p:cNvPicPr>
          <p:nvPr/>
        </p:nvPicPr>
        <p:blipFill>
          <a:blip r:embed="rId2" cstate="print"/>
          <a:srcRect l="7082" t="12988" r="9753" b="37453"/>
          <a:stretch>
            <a:fillRect/>
          </a:stretch>
        </p:blipFill>
        <p:spPr bwMode="auto">
          <a:xfrm>
            <a:off x="-14288" y="981075"/>
            <a:ext cx="9144001" cy="3849688"/>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395288" y="2565400"/>
            <a:ext cx="8229600" cy="1143000"/>
          </a:xfrm>
        </p:spPr>
        <p:txBody>
          <a:bodyPr/>
          <a:lstStyle/>
          <a:p>
            <a:r>
              <a:rPr lang="fr-FR" sz="3200" b="1">
                <a:solidFill>
                  <a:srgbClr val="A50021"/>
                </a:solidFill>
              </a:rPr>
              <a:t>Merci pour votre attention</a:t>
            </a:r>
          </a:p>
        </p:txBody>
      </p:sp>
      <p:sp>
        <p:nvSpPr>
          <p:cNvPr id="73733" name="Rectangle 5"/>
          <p:cNvSpPr>
            <a:spLocks noChangeArrowheads="1"/>
          </p:cNvSpPr>
          <p:nvPr/>
        </p:nvSpPr>
        <p:spPr bwMode="auto">
          <a:xfrm>
            <a:off x="1835150" y="2636838"/>
            <a:ext cx="5329238" cy="1079500"/>
          </a:xfrm>
          <a:prstGeom prst="rect">
            <a:avLst/>
          </a:prstGeom>
          <a:noFill/>
          <a:ln w="9525">
            <a:solidFill>
              <a:schemeClr val="tx1"/>
            </a:solidFill>
            <a:miter lim="800000"/>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002060"/>
                </a:solidFill>
                <a:latin typeface="+mj-lt"/>
                <a:ea typeface="+mj-ea"/>
                <a:cs typeface="+mj-cs"/>
              </a:rPr>
              <a:t>Phase 1, Section 1- </a:t>
            </a:r>
            <a:r>
              <a:rPr lang="fr-FR" sz="2800" dirty="0" smtClean="0">
                <a:solidFill>
                  <a:srgbClr val="C00000"/>
                </a:solidFill>
                <a:latin typeface="+mj-lt"/>
                <a:ea typeface="+mj-ea"/>
                <a:cs typeface="+mj-cs"/>
              </a:rPr>
              <a:t>Approche et Investigation</a:t>
            </a:r>
            <a:endParaRPr kumimoji="0" lang="fr-FR"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5" name="Rectangle 3"/>
          <p:cNvSpPr txBox="1">
            <a:spLocks noChangeArrowheads="1"/>
          </p:cNvSpPr>
          <p:nvPr/>
        </p:nvSpPr>
        <p:spPr>
          <a:xfrm>
            <a:off x="179388" y="1341438"/>
            <a:ext cx="8713787" cy="532765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Courier New" pitchFamily="49" charset="0"/>
              <a:buChar char="o"/>
              <a:tabLst/>
              <a:defRPr/>
            </a:pPr>
            <a:r>
              <a:rPr kumimoji="0" lang="fr-FR" sz="2400" b="1" i="0" u="none" strike="noStrike" kern="1200" cap="none" spc="0" normalizeH="0" baseline="0" noProof="0" dirty="0" smtClean="0">
                <a:ln>
                  <a:noFill/>
                </a:ln>
                <a:effectLst/>
                <a:uLnTx/>
                <a:uFillTx/>
                <a:latin typeface="+mn-lt"/>
                <a:ea typeface="+mn-ea"/>
                <a:cs typeface="+mn-cs"/>
              </a:rPr>
              <a:t>Approche propre à la géographie sociale</a:t>
            </a:r>
          </a:p>
          <a:p>
            <a:pPr marL="1169988"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lang="fr-FR" sz="2000" dirty="0" smtClean="0"/>
              <a:t>Paysage caractéristique</a:t>
            </a:r>
          </a:p>
          <a:p>
            <a:pPr marL="1169988"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fr-FR" sz="2000" i="0" u="none" strike="noStrike" kern="1200" cap="none" spc="0" normalizeH="0" baseline="0" noProof="0" dirty="0" smtClean="0">
                <a:ln>
                  <a:noFill/>
                </a:ln>
                <a:effectLst/>
                <a:uLnTx/>
                <a:uFillTx/>
                <a:latin typeface="+mn-lt"/>
                <a:ea typeface="+mn-ea"/>
                <a:cs typeface="+mn-cs"/>
              </a:rPr>
              <a:t>Vécu communautaire</a:t>
            </a:r>
          </a:p>
          <a:p>
            <a:pPr marL="342900" marR="0" lvl="0" indent="-342900" algn="l" defTabSz="914400" rtl="0" eaLnBrk="1" fontAlgn="auto" latinLnBrk="0" hangingPunct="1">
              <a:lnSpc>
                <a:spcPct val="90000"/>
              </a:lnSpc>
              <a:spcBef>
                <a:spcPct val="20000"/>
              </a:spcBef>
              <a:spcAft>
                <a:spcPts val="0"/>
              </a:spcAft>
              <a:buClrTx/>
              <a:buSzTx/>
              <a:buFont typeface="Courier New" pitchFamily="49" charset="0"/>
              <a:buChar char="o"/>
              <a:tabLst/>
              <a:defRPr/>
            </a:pPr>
            <a:r>
              <a:rPr kumimoji="0" lang="fr-FR" sz="2400" b="1" i="0" u="none" strike="noStrike" kern="1200" cap="none" spc="0" normalizeH="0" baseline="0" noProof="0" dirty="0" smtClean="0">
                <a:ln>
                  <a:noFill/>
                </a:ln>
                <a:effectLst/>
                <a:uLnTx/>
                <a:uFillTx/>
                <a:latin typeface="+mn-lt"/>
                <a:ea typeface="+mn-ea"/>
                <a:cs typeface="+mn-cs"/>
              </a:rPr>
              <a:t>Investigations multiples</a:t>
            </a:r>
            <a:endParaRPr kumimoji="0" lang="fr-FR" sz="2400" b="1" i="0" u="none" strike="noStrike" kern="1200" cap="none" spc="0" normalizeH="0" baseline="0" noProof="0" dirty="0" smtClean="0">
              <a:ln>
                <a:noFill/>
              </a:ln>
              <a:solidFill>
                <a:schemeClr val="accent2"/>
              </a:solidFill>
              <a:effectLst/>
              <a:uLnTx/>
              <a:uFillTx/>
              <a:latin typeface="+mn-lt"/>
              <a:ea typeface="+mn-ea"/>
              <a:cs typeface="+mn-cs"/>
            </a:endParaRPr>
          </a:p>
          <a:p>
            <a:pPr marL="116840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fr-FR" sz="2000" i="0" u="none" strike="noStrike" kern="1200" cap="none" spc="0" normalizeH="0" baseline="0" noProof="0" dirty="0" smtClean="0">
                <a:ln>
                  <a:noFill/>
                </a:ln>
                <a:effectLst/>
                <a:uLnTx/>
                <a:uFillTx/>
                <a:ea typeface="+mn-ea"/>
                <a:cs typeface="+mn-cs"/>
              </a:rPr>
              <a:t>Enquêtes réalisées auprès des administrations locales </a:t>
            </a:r>
          </a:p>
          <a:p>
            <a:pPr marL="116840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fr-FR" sz="2000" i="0" u="none" strike="noStrike" kern="1200" cap="none" spc="0" normalizeH="0" baseline="0" noProof="0" dirty="0" smtClean="0">
                <a:ln>
                  <a:noFill/>
                </a:ln>
                <a:effectLst/>
                <a:uLnTx/>
                <a:uFillTx/>
                <a:ea typeface="+mn-ea"/>
                <a:cs typeface="+mn-cs"/>
              </a:rPr>
              <a:t>Repérage des quartiers populaires sur une imagerie satellitaire </a:t>
            </a:r>
            <a:r>
              <a:rPr kumimoji="0" lang="fr-FR" sz="2000" i="0" u="none" strike="noStrike" kern="1200" cap="none" spc="0" normalizeH="0" baseline="0" noProof="0" dirty="0" err="1" smtClean="0">
                <a:ln>
                  <a:noFill/>
                </a:ln>
                <a:effectLst/>
                <a:uLnTx/>
                <a:uFillTx/>
                <a:ea typeface="+mn-ea"/>
                <a:cs typeface="+mn-cs"/>
              </a:rPr>
              <a:t>géoréférencée</a:t>
            </a:r>
            <a:r>
              <a:rPr kumimoji="0" lang="fr-FR" sz="2000" i="0" u="none" strike="noStrike" kern="1200" cap="none" spc="0" normalizeH="0" baseline="0" noProof="0" dirty="0" smtClean="0">
                <a:ln>
                  <a:noFill/>
                </a:ln>
                <a:effectLst/>
                <a:uLnTx/>
                <a:uFillTx/>
                <a:ea typeface="+mn-ea"/>
                <a:cs typeface="+mn-cs"/>
              </a:rPr>
              <a:t> (</a:t>
            </a:r>
            <a:r>
              <a:rPr kumimoji="0" lang="fr-FR" sz="2000" i="0" u="none" strike="noStrike" kern="1200" cap="none" spc="0" normalizeH="0" baseline="0" noProof="0" dirty="0" err="1" smtClean="0">
                <a:ln>
                  <a:noFill/>
                </a:ln>
                <a:effectLst/>
                <a:uLnTx/>
                <a:uFillTx/>
                <a:ea typeface="+mn-ea"/>
                <a:cs typeface="+mn-cs"/>
              </a:rPr>
              <a:t>Ikonos</a:t>
            </a:r>
            <a:r>
              <a:rPr kumimoji="0" lang="fr-FR" sz="2000" i="0" u="none" strike="noStrike" kern="1200" cap="none" spc="0" normalizeH="0" baseline="0" noProof="0" dirty="0" smtClean="0">
                <a:ln>
                  <a:noFill/>
                </a:ln>
                <a:effectLst/>
                <a:uLnTx/>
                <a:uFillTx/>
                <a:ea typeface="+mn-ea"/>
                <a:cs typeface="+mn-cs"/>
              </a:rPr>
              <a:t> 2003 et 2006, assemblage des images de </a:t>
            </a:r>
            <a:r>
              <a:rPr kumimoji="0" lang="fr-FR" sz="2000" i="0" u="none" strike="noStrike" kern="1200" cap="none" spc="0" normalizeH="0" baseline="0" noProof="0" dirty="0" err="1" smtClean="0">
                <a:ln>
                  <a:noFill/>
                </a:ln>
                <a:effectLst/>
                <a:uLnTx/>
                <a:uFillTx/>
                <a:ea typeface="+mn-ea"/>
                <a:cs typeface="+mn-cs"/>
              </a:rPr>
              <a:t>google</a:t>
            </a:r>
            <a:r>
              <a:rPr kumimoji="0" lang="fr-FR" sz="2000" i="0" u="none" strike="noStrike" kern="1200" cap="none" spc="0" normalizeH="0" baseline="0" noProof="0" dirty="0" smtClean="0">
                <a:ln>
                  <a:noFill/>
                </a:ln>
                <a:effectLst/>
                <a:uLnTx/>
                <a:uFillTx/>
                <a:ea typeface="+mn-ea"/>
                <a:cs typeface="+mn-cs"/>
              </a:rPr>
              <a:t> </a:t>
            </a:r>
            <a:r>
              <a:rPr kumimoji="0" lang="fr-FR" sz="2000" i="0" u="none" strike="noStrike" kern="1200" cap="none" spc="0" normalizeH="0" baseline="0" noProof="0" dirty="0" err="1" smtClean="0">
                <a:ln>
                  <a:noFill/>
                </a:ln>
                <a:effectLst/>
                <a:uLnTx/>
                <a:uFillTx/>
                <a:ea typeface="+mn-ea"/>
                <a:cs typeface="+mn-cs"/>
              </a:rPr>
              <a:t>earth</a:t>
            </a:r>
            <a:r>
              <a:rPr kumimoji="0" lang="fr-FR" sz="2000" i="0" u="none" strike="noStrike" kern="1200" cap="none" spc="0" normalizeH="0" baseline="0" noProof="0" dirty="0" smtClean="0">
                <a:ln>
                  <a:noFill/>
                </a:ln>
                <a:effectLst/>
                <a:uLnTx/>
                <a:uFillTx/>
                <a:ea typeface="+mn-ea"/>
                <a:cs typeface="+mn-cs"/>
              </a:rPr>
              <a:t>)</a:t>
            </a:r>
          </a:p>
          <a:p>
            <a:pPr marL="116840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fr-FR" sz="2000" i="0" u="none" strike="noStrike" kern="1200" cap="none" spc="0" normalizeH="0" baseline="0" noProof="0" dirty="0" smtClean="0">
                <a:ln>
                  <a:noFill/>
                </a:ln>
                <a:effectLst/>
                <a:uLnTx/>
                <a:uFillTx/>
                <a:ea typeface="+mn-ea"/>
                <a:cs typeface="+mn-cs"/>
              </a:rPr>
              <a:t>Prospection des cartes topographiques </a:t>
            </a:r>
          </a:p>
          <a:p>
            <a:pPr marL="116840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fr-FR" sz="2000" i="0" u="none" strike="noStrike" kern="1200" cap="none" spc="0" normalizeH="0" baseline="0" noProof="0" dirty="0" smtClean="0">
                <a:ln>
                  <a:noFill/>
                </a:ln>
                <a:effectLst/>
                <a:uLnTx/>
                <a:uFillTx/>
                <a:ea typeface="+mn-ea"/>
                <a:cs typeface="+mn-cs"/>
              </a:rPr>
              <a:t>Lecture des espaces concernés à partir de l’enquête terrain</a:t>
            </a:r>
          </a:p>
          <a:p>
            <a:pPr marL="116840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fr-FR" sz="2000" i="0" u="none" strike="noStrike" kern="1200" cap="none" spc="0" normalizeH="0" baseline="0" noProof="0" dirty="0" smtClean="0">
                <a:ln>
                  <a:noFill/>
                </a:ln>
                <a:effectLst/>
                <a:uLnTx/>
                <a:uFillTx/>
                <a:ea typeface="+mn-ea"/>
                <a:cs typeface="+mn-cs"/>
              </a:rPr>
              <a:t>La bibliographie qu’elle soit académique ou administrative </a:t>
            </a:r>
          </a:p>
          <a:p>
            <a:pPr marL="116840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fr-FR" sz="2000" i="0" u="none" strike="noStrike" kern="1200" cap="none" spc="0" normalizeH="0" baseline="0" noProof="0" dirty="0" smtClean="0">
                <a:ln>
                  <a:noFill/>
                </a:ln>
                <a:effectLst/>
                <a:uLnTx/>
                <a:uFillTx/>
                <a:ea typeface="+mn-ea"/>
                <a:cs typeface="+mn-cs"/>
              </a:rPr>
              <a:t>L’élaboration d’un SIG à plusieurs couches pour avoir 18 figures,            </a:t>
            </a:r>
          </a:p>
        </p:txBody>
      </p:sp>
      <p:grpSp>
        <p:nvGrpSpPr>
          <p:cNvPr id="25" name="Groupe 24"/>
          <p:cNvGrpSpPr/>
          <p:nvPr/>
        </p:nvGrpSpPr>
        <p:grpSpPr>
          <a:xfrm>
            <a:off x="0" y="6309320"/>
            <a:ext cx="9144000" cy="520216"/>
            <a:chOff x="0" y="6309320"/>
            <a:chExt cx="9144000" cy="520216"/>
          </a:xfrm>
        </p:grpSpPr>
        <p:pic>
          <p:nvPicPr>
            <p:cNvPr id="26" name="6 Imagen" descr="ENPI CBC.gif"/>
            <p:cNvPicPr>
              <a:picLocks noChangeAspect="1" noChangeArrowheads="1"/>
            </p:cNvPicPr>
            <p:nvPr/>
          </p:nvPicPr>
          <p:blipFill>
            <a:blip r:embed="rId2" cstate="print">
              <a:lum contrast="4000"/>
            </a:blip>
            <a:srcRect/>
            <a:stretch>
              <a:fillRect/>
            </a:stretch>
          </p:blipFill>
          <p:spPr bwMode="auto">
            <a:xfrm>
              <a:off x="611913" y="6352864"/>
              <a:ext cx="1125864" cy="476672"/>
            </a:xfrm>
            <a:prstGeom prst="rect">
              <a:avLst/>
            </a:prstGeom>
            <a:noFill/>
            <a:ln>
              <a:noFill/>
            </a:ln>
          </p:spPr>
        </p:pic>
        <p:pic>
          <p:nvPicPr>
            <p:cNvPr id="27" name="0 Imagen" descr="EU Funded Programme.jpg"/>
            <p:cNvPicPr>
              <a:picLocks noChangeAspect="1" noChangeArrowheads="1"/>
            </p:cNvPicPr>
            <p:nvPr/>
          </p:nvPicPr>
          <p:blipFill>
            <a:blip r:embed="rId3" cstate="print">
              <a:lum contrast="4000"/>
            </a:blip>
            <a:srcRect/>
            <a:stretch>
              <a:fillRect/>
            </a:stretch>
          </p:blipFill>
          <p:spPr bwMode="auto">
            <a:xfrm>
              <a:off x="50104" y="6352864"/>
              <a:ext cx="511705" cy="476672"/>
            </a:xfrm>
            <a:prstGeom prst="rect">
              <a:avLst/>
            </a:prstGeom>
            <a:noFill/>
            <a:ln>
              <a:noFill/>
            </a:ln>
          </p:spPr>
        </p:pic>
        <p:pic>
          <p:nvPicPr>
            <p:cNvPr id="28" name="5 Imagen" descr="Medcités.jpg"/>
            <p:cNvPicPr>
              <a:picLocks noChangeAspect="1" noChangeArrowheads="1"/>
            </p:cNvPicPr>
            <p:nvPr/>
          </p:nvPicPr>
          <p:blipFill>
            <a:blip r:embed="rId4" cstate="print">
              <a:lum contrast="4000"/>
            </a:blip>
            <a:srcRect/>
            <a:stretch>
              <a:fillRect/>
            </a:stretch>
          </p:blipFill>
          <p:spPr bwMode="auto">
            <a:xfrm>
              <a:off x="7524329" y="6410436"/>
              <a:ext cx="1344781" cy="419100"/>
            </a:xfrm>
            <a:prstGeom prst="rect">
              <a:avLst/>
            </a:prstGeom>
            <a:noFill/>
            <a:ln>
              <a:noFill/>
            </a:ln>
          </p:spPr>
        </p:pic>
        <p:sp>
          <p:nvSpPr>
            <p:cNvPr id="29" name="Rectangle 28"/>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30"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31" name="Image 30" descr="C:\Users\mohamed\Desktop\Copie de sigle municipalité.bmp"/>
            <p:cNvPicPr/>
            <p:nvPr/>
          </p:nvPicPr>
          <p:blipFill>
            <a:blip r:embed="rId5"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1"/>
          <p:cNvPicPr>
            <a:picLocks noChangeAspect="1" noChangeArrowheads="1"/>
          </p:cNvPicPr>
          <p:nvPr/>
        </p:nvPicPr>
        <p:blipFill>
          <a:blip r:embed="rId2" cstate="print"/>
          <a:srcRect/>
          <a:stretch>
            <a:fillRect/>
          </a:stretch>
        </p:blipFill>
        <p:spPr bwMode="auto">
          <a:xfrm>
            <a:off x="539750" y="404813"/>
            <a:ext cx="8382000" cy="5753100"/>
          </a:xfrm>
          <a:prstGeom prst="rect">
            <a:avLst/>
          </a:prstGeom>
          <a:noFill/>
          <a:ln w="9525">
            <a:noFill/>
            <a:miter lim="800000"/>
            <a:headEnd/>
            <a:tailEnd/>
          </a:ln>
        </p:spPr>
      </p:pic>
      <p:grpSp>
        <p:nvGrpSpPr>
          <p:cNvPr id="11" name="Groupe 10"/>
          <p:cNvGrpSpPr/>
          <p:nvPr/>
        </p:nvGrpSpPr>
        <p:grpSpPr>
          <a:xfrm>
            <a:off x="0" y="6309320"/>
            <a:ext cx="9144000" cy="520216"/>
            <a:chOff x="0" y="6309320"/>
            <a:chExt cx="9144000" cy="520216"/>
          </a:xfrm>
        </p:grpSpPr>
        <p:pic>
          <p:nvPicPr>
            <p:cNvPr id="12"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13"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14"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15" name="Rectangle 14"/>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16"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7" name="Image 16"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
          <p:cNvPicPr>
            <a:picLocks noChangeAspect="1" noChangeArrowheads="1"/>
          </p:cNvPicPr>
          <p:nvPr/>
        </p:nvPicPr>
        <p:blipFill>
          <a:blip r:embed="rId2" cstate="print"/>
          <a:srcRect/>
          <a:stretch>
            <a:fillRect/>
          </a:stretch>
        </p:blipFill>
        <p:spPr bwMode="auto">
          <a:xfrm>
            <a:off x="4027488" y="12700"/>
            <a:ext cx="5153025" cy="6224612"/>
          </a:xfrm>
          <a:prstGeom prst="rect">
            <a:avLst/>
          </a:prstGeom>
          <a:noFill/>
          <a:ln w="9525">
            <a:noFill/>
            <a:miter lim="800000"/>
            <a:headEnd/>
            <a:tailEnd/>
          </a:ln>
        </p:spPr>
      </p:pic>
      <p:sp>
        <p:nvSpPr>
          <p:cNvPr id="11267" name="Rectangle 3"/>
          <p:cNvSpPr>
            <a:spLocks noChangeArrowheads="1"/>
          </p:cNvSpPr>
          <p:nvPr/>
        </p:nvSpPr>
        <p:spPr bwMode="auto">
          <a:xfrm>
            <a:off x="323850" y="2492375"/>
            <a:ext cx="2243138" cy="1143000"/>
          </a:xfrm>
          <a:prstGeom prst="rect">
            <a:avLst/>
          </a:prstGeom>
          <a:noFill/>
          <a:ln w="9525">
            <a:noFill/>
            <a:miter lim="800000"/>
            <a:headEnd/>
            <a:tailEnd/>
          </a:ln>
        </p:spPr>
        <p:txBody>
          <a:bodyPr anchor="ctr"/>
          <a:lstStyle/>
          <a:p>
            <a:pPr algn="ctr"/>
            <a:r>
              <a:rPr lang="fr-FR" sz="1600" b="1" dirty="0" smtClean="0">
                <a:solidFill>
                  <a:schemeClr val="accent2"/>
                </a:solidFill>
                <a:latin typeface="Trebuchet MS" pitchFamily="34" charset="0"/>
              </a:rPr>
              <a:t>Limites du Grand Sfax sur une image satellitaire spot</a:t>
            </a:r>
          </a:p>
          <a:p>
            <a:pPr algn="ctr"/>
            <a:r>
              <a:rPr lang="fr-FR" sz="1600" b="1" dirty="0" smtClean="0">
                <a:solidFill>
                  <a:schemeClr val="accent2"/>
                </a:solidFill>
                <a:latin typeface="Trebuchet MS" pitchFamily="34" charset="0"/>
              </a:rPr>
              <a:t>Limite communale</a:t>
            </a:r>
          </a:p>
          <a:p>
            <a:pPr algn="ctr"/>
            <a:r>
              <a:rPr lang="fr-FR" sz="1600" b="1" dirty="0" smtClean="0">
                <a:solidFill>
                  <a:schemeClr val="accent2"/>
                </a:solidFill>
                <a:latin typeface="Trebuchet MS" pitchFamily="34" charset="0"/>
              </a:rPr>
              <a:t> </a:t>
            </a:r>
            <a:r>
              <a:rPr lang="fr-FR" sz="1600" b="1" dirty="0">
                <a:solidFill>
                  <a:schemeClr val="accent2"/>
                </a:solidFill>
                <a:latin typeface="Trebuchet MS" pitchFamily="34" charset="0"/>
              </a:rPr>
              <a:t>du Grand Sfax</a:t>
            </a:r>
          </a:p>
        </p:txBody>
      </p:sp>
      <p:grpSp>
        <p:nvGrpSpPr>
          <p:cNvPr id="23" name="Groupe 22"/>
          <p:cNvGrpSpPr/>
          <p:nvPr/>
        </p:nvGrpSpPr>
        <p:grpSpPr>
          <a:xfrm>
            <a:off x="0" y="6309320"/>
            <a:ext cx="9144000" cy="520216"/>
            <a:chOff x="0" y="6309320"/>
            <a:chExt cx="9144000" cy="520216"/>
          </a:xfrm>
        </p:grpSpPr>
        <p:pic>
          <p:nvPicPr>
            <p:cNvPr id="24"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25"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26"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27" name="Rectangle 26"/>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8"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9" name="Image 28"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5"/>
          <p:cNvPicPr>
            <a:picLocks noChangeAspect="1" noChangeArrowheads="1"/>
          </p:cNvPicPr>
          <p:nvPr/>
        </p:nvPicPr>
        <p:blipFill>
          <a:blip r:embed="rId2" cstate="print"/>
          <a:srcRect/>
          <a:stretch>
            <a:fillRect/>
          </a:stretch>
        </p:blipFill>
        <p:spPr bwMode="auto">
          <a:xfrm>
            <a:off x="4030663" y="1"/>
            <a:ext cx="5149850" cy="6309319"/>
          </a:xfrm>
          <a:prstGeom prst="rect">
            <a:avLst/>
          </a:prstGeom>
          <a:noFill/>
          <a:ln w="9525">
            <a:noFill/>
            <a:miter lim="800000"/>
            <a:headEnd/>
            <a:tailEnd/>
          </a:ln>
        </p:spPr>
      </p:pic>
      <p:sp>
        <p:nvSpPr>
          <p:cNvPr id="13315" name="Rectangle 3"/>
          <p:cNvSpPr>
            <a:spLocks noChangeArrowheads="1"/>
          </p:cNvSpPr>
          <p:nvPr/>
        </p:nvSpPr>
        <p:spPr bwMode="auto">
          <a:xfrm>
            <a:off x="323850" y="2492375"/>
            <a:ext cx="2243138" cy="1143000"/>
          </a:xfrm>
          <a:prstGeom prst="rect">
            <a:avLst/>
          </a:prstGeom>
          <a:noFill/>
          <a:ln w="9525">
            <a:noFill/>
            <a:miter lim="800000"/>
            <a:headEnd/>
            <a:tailEnd/>
          </a:ln>
        </p:spPr>
        <p:txBody>
          <a:bodyPr anchor="ctr"/>
          <a:lstStyle/>
          <a:p>
            <a:pPr algn="ctr"/>
            <a:r>
              <a:rPr lang="fr-FR" sz="1600" b="1">
                <a:solidFill>
                  <a:schemeClr val="accent2"/>
                </a:solidFill>
                <a:latin typeface="Trebuchet MS" pitchFamily="34" charset="0"/>
              </a:rPr>
              <a:t>Radiales et rocades,</a:t>
            </a:r>
            <a:br>
              <a:rPr lang="fr-FR" sz="1600" b="1">
                <a:solidFill>
                  <a:schemeClr val="accent2"/>
                </a:solidFill>
                <a:latin typeface="Trebuchet MS" pitchFamily="34" charset="0"/>
              </a:rPr>
            </a:br>
            <a:r>
              <a:rPr lang="fr-FR" sz="1600" b="1">
                <a:solidFill>
                  <a:schemeClr val="accent2"/>
                </a:solidFill>
                <a:latin typeface="Trebuchet MS" pitchFamily="34" charset="0"/>
              </a:rPr>
              <a:t>Sièges des 7 communes du Grand Sfax</a:t>
            </a:r>
          </a:p>
        </p:txBody>
      </p:sp>
      <p:grpSp>
        <p:nvGrpSpPr>
          <p:cNvPr id="23" name="Groupe 22"/>
          <p:cNvGrpSpPr/>
          <p:nvPr/>
        </p:nvGrpSpPr>
        <p:grpSpPr>
          <a:xfrm>
            <a:off x="0" y="6309320"/>
            <a:ext cx="9144000" cy="520216"/>
            <a:chOff x="0" y="6309320"/>
            <a:chExt cx="9144000" cy="520216"/>
          </a:xfrm>
        </p:grpSpPr>
        <p:pic>
          <p:nvPicPr>
            <p:cNvPr id="24"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25"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26"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27" name="Rectangle 26"/>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8"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9" name="Image 28"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6"/>
          <p:cNvPicPr>
            <a:picLocks noChangeAspect="1" noChangeArrowheads="1"/>
          </p:cNvPicPr>
          <p:nvPr/>
        </p:nvPicPr>
        <p:blipFill>
          <a:blip r:embed="rId2" cstate="print"/>
          <a:srcRect/>
          <a:stretch>
            <a:fillRect/>
          </a:stretch>
        </p:blipFill>
        <p:spPr bwMode="auto">
          <a:xfrm>
            <a:off x="4030663" y="0"/>
            <a:ext cx="5149850" cy="6309319"/>
          </a:xfrm>
          <a:prstGeom prst="rect">
            <a:avLst/>
          </a:prstGeom>
          <a:noFill/>
          <a:ln w="9525">
            <a:noFill/>
            <a:miter lim="800000"/>
            <a:headEnd/>
            <a:tailEnd/>
          </a:ln>
        </p:spPr>
      </p:pic>
      <p:sp>
        <p:nvSpPr>
          <p:cNvPr id="14339" name="Rectangle 3"/>
          <p:cNvSpPr>
            <a:spLocks noChangeArrowheads="1"/>
          </p:cNvSpPr>
          <p:nvPr/>
        </p:nvSpPr>
        <p:spPr bwMode="auto">
          <a:xfrm>
            <a:off x="900113" y="2565400"/>
            <a:ext cx="2243137" cy="1143000"/>
          </a:xfrm>
          <a:prstGeom prst="rect">
            <a:avLst/>
          </a:prstGeom>
          <a:noFill/>
          <a:ln w="9525">
            <a:noFill/>
            <a:miter lim="800000"/>
            <a:headEnd/>
            <a:tailEnd/>
          </a:ln>
        </p:spPr>
        <p:txBody>
          <a:bodyPr anchor="ctr"/>
          <a:lstStyle/>
          <a:p>
            <a:pPr algn="ctr"/>
            <a:r>
              <a:rPr lang="fr-FR" sz="1600" b="1">
                <a:solidFill>
                  <a:schemeClr val="accent2"/>
                </a:solidFill>
                <a:latin typeface="Trebuchet MS" pitchFamily="34" charset="0"/>
              </a:rPr>
              <a:t>Localisation de l’habitat populaire</a:t>
            </a:r>
          </a:p>
        </p:txBody>
      </p:sp>
      <p:grpSp>
        <p:nvGrpSpPr>
          <p:cNvPr id="23" name="Groupe 22"/>
          <p:cNvGrpSpPr/>
          <p:nvPr/>
        </p:nvGrpSpPr>
        <p:grpSpPr>
          <a:xfrm>
            <a:off x="0" y="6309320"/>
            <a:ext cx="9144000" cy="520216"/>
            <a:chOff x="0" y="6309320"/>
            <a:chExt cx="9144000" cy="520216"/>
          </a:xfrm>
        </p:grpSpPr>
        <p:pic>
          <p:nvPicPr>
            <p:cNvPr id="24" name="6 Imagen" descr="ENPI CBC.gif"/>
            <p:cNvPicPr>
              <a:picLocks noChangeAspect="1" noChangeArrowheads="1"/>
            </p:cNvPicPr>
            <p:nvPr/>
          </p:nvPicPr>
          <p:blipFill>
            <a:blip r:embed="rId3" cstate="print">
              <a:lum contrast="4000"/>
            </a:blip>
            <a:srcRect/>
            <a:stretch>
              <a:fillRect/>
            </a:stretch>
          </p:blipFill>
          <p:spPr bwMode="auto">
            <a:xfrm>
              <a:off x="611913" y="6352864"/>
              <a:ext cx="1125864" cy="476672"/>
            </a:xfrm>
            <a:prstGeom prst="rect">
              <a:avLst/>
            </a:prstGeom>
            <a:noFill/>
            <a:ln>
              <a:noFill/>
            </a:ln>
          </p:spPr>
        </p:pic>
        <p:pic>
          <p:nvPicPr>
            <p:cNvPr id="25" name="0 Imagen" descr="EU Funded Programme.jpg"/>
            <p:cNvPicPr>
              <a:picLocks noChangeAspect="1" noChangeArrowheads="1"/>
            </p:cNvPicPr>
            <p:nvPr/>
          </p:nvPicPr>
          <p:blipFill>
            <a:blip r:embed="rId4" cstate="print">
              <a:lum contrast="4000"/>
            </a:blip>
            <a:srcRect/>
            <a:stretch>
              <a:fillRect/>
            </a:stretch>
          </p:blipFill>
          <p:spPr bwMode="auto">
            <a:xfrm>
              <a:off x="50104" y="6352864"/>
              <a:ext cx="511705" cy="476672"/>
            </a:xfrm>
            <a:prstGeom prst="rect">
              <a:avLst/>
            </a:prstGeom>
            <a:noFill/>
            <a:ln>
              <a:noFill/>
            </a:ln>
          </p:spPr>
        </p:pic>
        <p:pic>
          <p:nvPicPr>
            <p:cNvPr id="26" name="5 Imagen" descr="Medcités.jpg"/>
            <p:cNvPicPr>
              <a:picLocks noChangeAspect="1" noChangeArrowheads="1"/>
            </p:cNvPicPr>
            <p:nvPr/>
          </p:nvPicPr>
          <p:blipFill>
            <a:blip r:embed="rId5" cstate="print">
              <a:lum contrast="4000"/>
            </a:blip>
            <a:srcRect/>
            <a:stretch>
              <a:fillRect/>
            </a:stretch>
          </p:blipFill>
          <p:spPr bwMode="auto">
            <a:xfrm>
              <a:off x="7524329" y="6410436"/>
              <a:ext cx="1344781" cy="419100"/>
            </a:xfrm>
            <a:prstGeom prst="rect">
              <a:avLst/>
            </a:prstGeom>
            <a:noFill/>
            <a:ln>
              <a:noFill/>
            </a:ln>
          </p:spPr>
        </p:pic>
        <p:sp>
          <p:nvSpPr>
            <p:cNvPr id="27" name="Rectangle 26"/>
            <p:cNvSpPr/>
            <p:nvPr/>
          </p:nvSpPr>
          <p:spPr>
            <a:xfrm>
              <a:off x="4154742" y="6402814"/>
              <a:ext cx="1497378" cy="338554"/>
            </a:xfrm>
            <a:prstGeom prst="rect">
              <a:avLst/>
            </a:prstGeom>
            <a:solidFill>
              <a:schemeClr val="bg1"/>
            </a:solidFill>
            <a:ln>
              <a:noFill/>
            </a:ln>
            <a:effectLst/>
          </p:spPr>
          <p:txBody>
            <a:bodyPr wrap="square" lIns="91440" tIns="45720" rIns="91440" bIns="45720">
              <a:spAutoFit/>
            </a:bodyPr>
            <a:lstStyle/>
            <a:p>
              <a:pPr algn="ctr"/>
              <a:r>
                <a:rPr lang="fr-FR" sz="16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rPr>
                <a:t>KTC SFAX</a:t>
              </a:r>
              <a:endParaRPr lang="fr-FR" sz="16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Arial Narrow" pitchFamily="34" charset="0"/>
              </a:endParaRPr>
            </a:p>
          </p:txBody>
        </p:sp>
        <p:cxnSp>
          <p:nvCxnSpPr>
            <p:cNvPr id="28" name="Connecteur droit 5"/>
            <p:cNvCxnSpPr/>
            <p:nvPr/>
          </p:nvCxnSpPr>
          <p:spPr>
            <a:xfrm>
              <a:off x="0" y="6309320"/>
              <a:ext cx="9144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9" name="Image 28" descr="C:\Users\mohamed\Desktop\Copie de sigle municipalité.bmp"/>
            <p:cNvPicPr/>
            <p:nvPr/>
          </p:nvPicPr>
          <p:blipFill>
            <a:blip r:embed="rId6" cstate="print"/>
            <a:srcRect/>
            <a:stretch>
              <a:fillRect/>
            </a:stretch>
          </p:blipFill>
          <p:spPr bwMode="auto">
            <a:xfrm>
              <a:off x="3563888" y="6397752"/>
              <a:ext cx="360040" cy="360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3657</TotalTime>
  <Words>1810</Words>
  <Application>Microsoft Office PowerPoint</Application>
  <PresentationFormat>Affichage à l'écran (4:3)</PresentationFormat>
  <Paragraphs>468</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Diapositive 1</vt:lpstr>
      <vt:lpstr>Contexte</vt:lpstr>
      <vt:lpstr>Finalité de l’étude</vt:lpstr>
      <vt:lpstr>Démarche</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Les 10 quartiers retenus</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 Nous avons ainsi considéré populaire tout quartier ayant: </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municpale</dc:creator>
  <cp:lastModifiedBy>Acis</cp:lastModifiedBy>
  <cp:revision>100</cp:revision>
  <dcterms:created xsi:type="dcterms:W3CDTF">2013-10-17T09:01:42Z</dcterms:created>
  <dcterms:modified xsi:type="dcterms:W3CDTF">2013-11-22T09:08:05Z</dcterms:modified>
</cp:coreProperties>
</file>