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8" r:id="rId1"/>
  </p:sldMasterIdLst>
  <p:notesMasterIdLst>
    <p:notesMasterId r:id="rId80"/>
  </p:notesMasterIdLst>
  <p:sldIdLst>
    <p:sldId id="258" r:id="rId2"/>
    <p:sldId id="259" r:id="rId3"/>
    <p:sldId id="275" r:id="rId4"/>
    <p:sldId id="305" r:id="rId5"/>
    <p:sldId id="278" r:id="rId6"/>
    <p:sldId id="307" r:id="rId7"/>
    <p:sldId id="309" r:id="rId8"/>
    <p:sldId id="310" r:id="rId9"/>
    <p:sldId id="313" r:id="rId10"/>
    <p:sldId id="314" r:id="rId11"/>
    <p:sldId id="315" r:id="rId12"/>
    <p:sldId id="316" r:id="rId13"/>
    <p:sldId id="352" r:id="rId14"/>
    <p:sldId id="353" r:id="rId15"/>
    <p:sldId id="317" r:id="rId16"/>
    <p:sldId id="318" r:id="rId17"/>
    <p:sldId id="319" r:id="rId18"/>
    <p:sldId id="320" r:id="rId19"/>
    <p:sldId id="321" r:id="rId20"/>
    <p:sldId id="322" r:id="rId21"/>
    <p:sldId id="323" r:id="rId22"/>
    <p:sldId id="324" r:id="rId23"/>
    <p:sldId id="325" r:id="rId24"/>
    <p:sldId id="356" r:id="rId25"/>
    <p:sldId id="357" r:id="rId26"/>
    <p:sldId id="358" r:id="rId27"/>
    <p:sldId id="326" r:id="rId28"/>
    <p:sldId id="327" r:id="rId29"/>
    <p:sldId id="328" r:id="rId30"/>
    <p:sldId id="329" r:id="rId31"/>
    <p:sldId id="330" r:id="rId32"/>
    <p:sldId id="331" r:id="rId33"/>
    <p:sldId id="332" r:id="rId34"/>
    <p:sldId id="333" r:id="rId35"/>
    <p:sldId id="334" r:id="rId36"/>
    <p:sldId id="335" r:id="rId37"/>
    <p:sldId id="336" r:id="rId38"/>
    <p:sldId id="337" r:id="rId39"/>
    <p:sldId id="338" r:id="rId40"/>
    <p:sldId id="339" r:id="rId41"/>
    <p:sldId id="340" r:id="rId42"/>
    <p:sldId id="341" r:id="rId43"/>
    <p:sldId id="342" r:id="rId44"/>
    <p:sldId id="343" r:id="rId45"/>
    <p:sldId id="344" r:id="rId46"/>
    <p:sldId id="345" r:id="rId47"/>
    <p:sldId id="346" r:id="rId48"/>
    <p:sldId id="347" r:id="rId49"/>
    <p:sldId id="348" r:id="rId50"/>
    <p:sldId id="349" r:id="rId51"/>
    <p:sldId id="350" r:id="rId52"/>
    <p:sldId id="351" r:id="rId53"/>
    <p:sldId id="257" r:id="rId54"/>
    <p:sldId id="263" r:id="rId55"/>
    <p:sldId id="264" r:id="rId56"/>
    <p:sldId id="265" r:id="rId57"/>
    <p:sldId id="262" r:id="rId58"/>
    <p:sldId id="266" r:id="rId59"/>
    <p:sldId id="267" r:id="rId60"/>
    <p:sldId id="260" r:id="rId61"/>
    <p:sldId id="268" r:id="rId62"/>
    <p:sldId id="286" r:id="rId63"/>
    <p:sldId id="272" r:id="rId64"/>
    <p:sldId id="273" r:id="rId65"/>
    <p:sldId id="288" r:id="rId66"/>
    <p:sldId id="274" r:id="rId67"/>
    <p:sldId id="293" r:id="rId68"/>
    <p:sldId id="292" r:id="rId69"/>
    <p:sldId id="269" r:id="rId70"/>
    <p:sldId id="300" r:id="rId71"/>
    <p:sldId id="301" r:id="rId72"/>
    <p:sldId id="302" r:id="rId73"/>
    <p:sldId id="270" r:id="rId74"/>
    <p:sldId id="283" r:id="rId75"/>
    <p:sldId id="295" r:id="rId76"/>
    <p:sldId id="282" r:id="rId77"/>
    <p:sldId id="281" r:id="rId78"/>
    <p:sldId id="303" r:id="rId79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1685A"/>
    <a:srgbClr val="9094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74" autoAdjust="0"/>
    <p:restoredTop sz="94671" autoAdjust="0"/>
  </p:normalViewPr>
  <p:slideViewPr>
    <p:cSldViewPr showGuides="1">
      <p:cViewPr varScale="1">
        <p:scale>
          <a:sx n="70" d="100"/>
          <a:sy n="70" d="100"/>
        </p:scale>
        <p:origin x="-67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8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EAAFF1-2723-44EE-8457-3F661F61195C}" type="datetimeFigureOut">
              <a:rPr lang="el-GR" smtClean="0"/>
              <a:t>19/11/2013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FA9101-1DE9-4EC0-9A8D-4F1B52C6420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40649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l-GR" altLang="el-G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l-GR" altLang="el-GR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 smtClean="0"/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6308108-A0D8-486A-856A-D915AFB9558C}" type="slidenum">
              <a:rPr lang="en-US" altLang="el-GR" smtClean="0"/>
              <a:pPr eaLnBrk="1" hangingPunct="1"/>
              <a:t>7</a:t>
            </a:fld>
            <a:endParaRPr lang="en-US" altLang="el-G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E932EB0D-6EA4-4ACA-A70E-975333A6C065}" type="datetimeFigureOut">
              <a:rPr lang="el-GR" smtClean="0"/>
              <a:t>19/11/2013</a:t>
            </a:fld>
            <a:endParaRPr lang="el-GR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l-GR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6B7B80A-F9CF-4A6E-AA1F-AD1F5581C855}" type="slidenum">
              <a:rPr lang="el-GR" smtClean="0"/>
              <a:t>‹#›</a:t>
            </a:fld>
            <a:endParaRPr lang="el-G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2EB0D-6EA4-4ACA-A70E-975333A6C065}" type="datetimeFigureOut">
              <a:rPr lang="el-GR" smtClean="0"/>
              <a:t>19/11/2013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7B80A-F9CF-4A6E-AA1F-AD1F5581C855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E932EB0D-6EA4-4ACA-A70E-975333A6C065}" type="datetimeFigureOut">
              <a:rPr lang="el-GR" smtClean="0"/>
              <a:t>19/11/2013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el-GR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46B7B80A-F9CF-4A6E-AA1F-AD1F5581C855}" type="slidenum">
              <a:rPr lang="el-GR" smtClean="0"/>
              <a:t>‹#›</a:t>
            </a:fld>
            <a:endParaRPr lang="el-G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2EB0D-6EA4-4ACA-A70E-975333A6C065}" type="datetimeFigureOut">
              <a:rPr lang="el-GR" smtClean="0"/>
              <a:t>19/11/2013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6B7B80A-F9CF-4A6E-AA1F-AD1F5581C855}" type="slidenum">
              <a:rPr lang="el-GR" smtClean="0"/>
              <a:t>‹#›</a:t>
            </a:fld>
            <a:endParaRPr lang="el-GR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2EB0D-6EA4-4ACA-A70E-975333A6C065}" type="datetimeFigureOut">
              <a:rPr lang="el-GR" smtClean="0"/>
              <a:t>19/11/2013</a:t>
            </a:fld>
            <a:endParaRPr lang="el-GR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46B7B80A-F9CF-4A6E-AA1F-AD1F5581C855}" type="slidenum">
              <a:rPr lang="el-GR" smtClean="0"/>
              <a:t>‹#›</a:t>
            </a:fld>
            <a:endParaRPr lang="el-GR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E932EB0D-6EA4-4ACA-A70E-975333A6C065}" type="datetimeFigureOut">
              <a:rPr lang="el-GR" smtClean="0"/>
              <a:t>19/11/2013</a:t>
            </a:fld>
            <a:endParaRPr lang="el-G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46B7B80A-F9CF-4A6E-AA1F-AD1F5581C855}" type="slidenum">
              <a:rPr lang="el-GR" smtClean="0"/>
              <a:t>‹#›</a:t>
            </a:fld>
            <a:endParaRPr lang="el-GR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E932EB0D-6EA4-4ACA-A70E-975333A6C065}" type="datetimeFigureOut">
              <a:rPr lang="el-GR" smtClean="0"/>
              <a:t>19/11/2013</a:t>
            </a:fld>
            <a:endParaRPr lang="el-GR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46B7B80A-F9CF-4A6E-AA1F-AD1F5581C855}" type="slidenum">
              <a:rPr lang="el-GR" smtClean="0"/>
              <a:t>‹#›</a:t>
            </a:fld>
            <a:endParaRPr lang="el-GR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l-GR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2EB0D-6EA4-4ACA-A70E-975333A6C065}" type="datetimeFigureOut">
              <a:rPr lang="el-GR" smtClean="0"/>
              <a:t>19/11/2013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6B7B80A-F9CF-4A6E-AA1F-AD1F5581C855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2EB0D-6EA4-4ACA-A70E-975333A6C065}" type="datetimeFigureOut">
              <a:rPr lang="el-GR" smtClean="0"/>
              <a:t>19/11/2013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6B7B80A-F9CF-4A6E-AA1F-AD1F5581C855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2EB0D-6EA4-4ACA-A70E-975333A6C065}" type="datetimeFigureOut">
              <a:rPr lang="el-GR" smtClean="0"/>
              <a:t>19/11/2013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6B7B80A-F9CF-4A6E-AA1F-AD1F5581C855}" type="slidenum">
              <a:rPr lang="el-GR" smtClean="0"/>
              <a:t>‹#›</a:t>
            </a:fld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E932EB0D-6EA4-4ACA-A70E-975333A6C065}" type="datetimeFigureOut">
              <a:rPr lang="el-GR" smtClean="0"/>
              <a:t>19/11/2013</a:t>
            </a:fld>
            <a:endParaRPr lang="el-GR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46B7B80A-F9CF-4A6E-AA1F-AD1F5581C855}" type="slidenum">
              <a:rPr lang="el-GR" smtClean="0"/>
              <a:t>‹#›</a:t>
            </a:fld>
            <a:endParaRPr lang="el-GR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E932EB0D-6EA4-4ACA-A70E-975333A6C065}" type="datetimeFigureOut">
              <a:rPr lang="el-GR" smtClean="0"/>
              <a:t>19/11/2013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l-GR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46B7B80A-F9CF-4A6E-AA1F-AD1F5581C855}" type="slidenum">
              <a:rPr lang="el-GR" smtClean="0"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1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1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1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0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3429280"/>
            <a:ext cx="6781800" cy="2520000"/>
          </a:xfrm>
        </p:spPr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sz="3300" cap="none" dirty="0" err="1" smtClean="0"/>
              <a:t>mediterranean</a:t>
            </a:r>
            <a:r>
              <a:rPr lang="en-US" sz="3300" cap="none" dirty="0" smtClean="0"/>
              <a:t> network for the promotion of sustainable urban strategies and the three new urban development strategies </a:t>
            </a:r>
            <a:endParaRPr lang="el-GR" cap="non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81800" cy="685800"/>
          </a:xfrm>
        </p:spPr>
        <p:txBody>
          <a:bodyPr>
            <a:noAutofit/>
          </a:bodyPr>
          <a:lstStyle/>
          <a:p>
            <a:r>
              <a:rPr lang="en-US" sz="4000" spc="2200" dirty="0"/>
              <a:t>ENPI-CBC </a:t>
            </a:r>
            <a:r>
              <a:rPr lang="en-US" sz="4000" spc="2200" dirty="0" smtClean="0"/>
              <a:t>MED</a:t>
            </a:r>
            <a:endParaRPr lang="el-GR" sz="4000" spc="2200" dirty="0"/>
          </a:p>
        </p:txBody>
      </p:sp>
      <p:sp>
        <p:nvSpPr>
          <p:cNvPr id="4" name="Rectangle 3"/>
          <p:cNvSpPr/>
          <p:nvPr/>
        </p:nvSpPr>
        <p:spPr>
          <a:xfrm>
            <a:off x="1115616" y="692696"/>
            <a:ext cx="2808312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USUDS Project</a:t>
            </a:r>
          </a:p>
          <a:p>
            <a:pPr algn="ctr"/>
            <a:r>
              <a:rPr lang="en-US" sz="2800" b="1" dirty="0" err="1" smtClean="0"/>
              <a:t>Larnaca</a:t>
            </a:r>
            <a:endParaRPr lang="el-GR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156176" y="3284984"/>
            <a:ext cx="24482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Andreas </a:t>
            </a:r>
            <a:r>
              <a:rPr lang="en-US" dirty="0" err="1" smtClean="0"/>
              <a:t>Karakatsanis</a:t>
            </a:r>
            <a:endParaRPr lang="en-US" dirty="0" smtClean="0"/>
          </a:p>
          <a:p>
            <a:pPr algn="ctr"/>
            <a:r>
              <a:rPr lang="en-US" i="1" dirty="0" smtClean="0"/>
              <a:t>Chief Municipal Engineer</a:t>
            </a:r>
          </a:p>
          <a:p>
            <a:pPr algn="ctr"/>
            <a:r>
              <a:rPr lang="en-US" i="1" dirty="0" err="1" smtClean="0"/>
              <a:t>Larnaca</a:t>
            </a:r>
            <a:r>
              <a:rPr lang="en-US" i="1" dirty="0" smtClean="0"/>
              <a:t> Municipality</a:t>
            </a:r>
            <a:endParaRPr lang="el-GR" i="1" dirty="0"/>
          </a:p>
        </p:txBody>
      </p:sp>
    </p:spTree>
    <p:extLst>
      <p:ext uri="{BB962C8B-B14F-4D97-AF65-F5344CB8AC3E}">
        <p14:creationId xmlns:p14="http://schemas.microsoft.com/office/powerpoint/2010/main" val="357892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/>
          <p:nvPr/>
        </p:nvGrpSpPr>
        <p:grpSpPr>
          <a:xfrm>
            <a:off x="0" y="946727"/>
            <a:ext cx="9144000" cy="4964545"/>
            <a:chOff x="0" y="946727"/>
            <a:chExt cx="9144000" cy="4964545"/>
          </a:xfrm>
        </p:grpSpPr>
        <p:pic>
          <p:nvPicPr>
            <p:cNvPr id="11" name="Picture 10" descr="1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946727"/>
              <a:ext cx="9144000" cy="4964545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5181600" y="3048000"/>
              <a:ext cx="3505200" cy="1905000"/>
            </a:xfrm>
            <a:prstGeom prst="rect">
              <a:avLst/>
            </a:prstGeom>
            <a:solidFill>
              <a:srgbClr val="FF0000">
                <a:alpha val="21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Content Placeholder 3"/>
          <p:cNvSpPr txBox="1">
            <a:spLocks/>
          </p:cNvSpPr>
          <p:nvPr/>
        </p:nvSpPr>
        <p:spPr>
          <a:xfrm>
            <a:off x="0" y="6324600"/>
            <a:ext cx="8229600" cy="8382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l-GR" sz="1600" b="0" i="0" u="none" strike="noStrike" kern="1200" cap="none" spc="30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ok Antiqua" pitchFamily="18" charset="0"/>
                <a:ea typeface="+mn-ea"/>
                <a:cs typeface="+mn-cs"/>
              </a:rPr>
              <a:t> </a:t>
            </a:r>
            <a:r>
              <a:rPr lang="en-US" sz="1600" b="1" spc="3000" noProof="0" dirty="0" smtClean="0">
                <a:latin typeface="Book Antiqua" pitchFamily="18" charset="0"/>
              </a:rPr>
              <a:t>industrial area</a:t>
            </a:r>
            <a:endParaRPr kumimoji="0" lang="en-US" sz="1600" b="1" i="0" u="none" strike="noStrike" kern="1200" cap="none" spc="30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 Antiqua" pitchFamily="18" charset="0"/>
              <a:ea typeface="+mn-ea"/>
              <a:cs typeface="+mn-cs"/>
            </a:endParaRPr>
          </a:p>
        </p:txBody>
      </p:sp>
      <p:pic>
        <p:nvPicPr>
          <p:cNvPr id="7" name="Picture 6" descr="diilistiria b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711890"/>
            <a:ext cx="9144000" cy="5434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665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Εικόνες\Αεροφωτογραφίες\ΑΕΡΟΦΩΤΟΓΡΑΦΙΕΣ - Α\PICTURES\DSC_01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357166"/>
            <a:ext cx="8160000" cy="61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Content Placeholder 3"/>
          <p:cNvSpPr txBox="1">
            <a:spLocks/>
          </p:cNvSpPr>
          <p:nvPr/>
        </p:nvSpPr>
        <p:spPr>
          <a:xfrm>
            <a:off x="0" y="6324600"/>
            <a:ext cx="8229600" cy="8382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l-GR" sz="1600" b="0" i="0" u="none" strike="noStrike" kern="1200" cap="none" spc="30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ok Antiqua" pitchFamily="18" charset="0"/>
                <a:ea typeface="+mn-ea"/>
                <a:cs typeface="+mn-cs"/>
              </a:rPr>
              <a:t> </a:t>
            </a:r>
            <a:r>
              <a:rPr lang="en-US" sz="1600" b="1" spc="3000" noProof="0" dirty="0" smtClean="0">
                <a:latin typeface="Book Antiqua" pitchFamily="18" charset="0"/>
              </a:rPr>
              <a:t>industrial area</a:t>
            </a:r>
            <a:endParaRPr kumimoji="0" lang="en-US" sz="1600" b="1" i="0" u="none" strike="noStrike" kern="1200" cap="none" spc="30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 Antiqua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0781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ilistiri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11889"/>
            <a:ext cx="9144000" cy="5434222"/>
          </a:xfrm>
          <a:prstGeom prst="rect">
            <a:avLst/>
          </a:prstGeom>
        </p:spPr>
      </p:pic>
      <p:sp>
        <p:nvSpPr>
          <p:cNvPr id="3" name="Content Placeholder 3"/>
          <p:cNvSpPr txBox="1">
            <a:spLocks/>
          </p:cNvSpPr>
          <p:nvPr/>
        </p:nvSpPr>
        <p:spPr>
          <a:xfrm>
            <a:off x="0" y="6324600"/>
            <a:ext cx="8229600" cy="8382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l-GR" sz="1600" b="0" i="0" u="none" strike="noStrike" kern="1200" cap="none" spc="30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ok Antiqua" pitchFamily="18" charset="0"/>
                <a:ea typeface="+mn-ea"/>
                <a:cs typeface="+mn-cs"/>
              </a:rPr>
              <a:t> </a:t>
            </a:r>
            <a:r>
              <a:rPr lang="en-US" sz="1600" b="1" spc="3000" noProof="0" dirty="0" smtClean="0">
                <a:latin typeface="Book Antiqua" pitchFamily="18" charset="0"/>
              </a:rPr>
              <a:t>industrial area</a:t>
            </a:r>
            <a:endParaRPr kumimoji="0" lang="en-US" sz="1600" b="1" i="0" u="none" strike="noStrike" kern="1200" cap="none" spc="30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 Antiqua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4595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8640"/>
            <a:ext cx="8150830" cy="5765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ontent Placeholder 3"/>
          <p:cNvSpPr txBox="1">
            <a:spLocks/>
          </p:cNvSpPr>
          <p:nvPr/>
        </p:nvSpPr>
        <p:spPr>
          <a:xfrm>
            <a:off x="0" y="6324600"/>
            <a:ext cx="8229600" cy="8382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l-GR" sz="1600" b="0" i="0" u="none" strike="noStrike" kern="1200" cap="none" spc="30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ok Antiqua" pitchFamily="18" charset="0"/>
                <a:ea typeface="+mn-ea"/>
                <a:cs typeface="+mn-cs"/>
              </a:rPr>
              <a:t> </a:t>
            </a:r>
            <a:r>
              <a:rPr lang="en-US" sz="1600" b="1" spc="3000" noProof="0" dirty="0" smtClean="0">
                <a:latin typeface="Book Antiqua" pitchFamily="18" charset="0"/>
              </a:rPr>
              <a:t>industrial area</a:t>
            </a:r>
            <a:endParaRPr kumimoji="0" lang="en-US" sz="1600" b="1" i="0" u="none" strike="noStrike" kern="1200" cap="none" spc="30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 Antiqua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9012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6672"/>
            <a:ext cx="8178800" cy="525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ontent Placeholder 3"/>
          <p:cNvSpPr txBox="1">
            <a:spLocks/>
          </p:cNvSpPr>
          <p:nvPr/>
        </p:nvSpPr>
        <p:spPr>
          <a:xfrm>
            <a:off x="0" y="6324600"/>
            <a:ext cx="8229600" cy="8382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l-GR" sz="1600" b="0" i="0" u="none" strike="noStrike" kern="1200" cap="none" spc="30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ok Antiqua" pitchFamily="18" charset="0"/>
                <a:ea typeface="+mn-ea"/>
                <a:cs typeface="+mn-cs"/>
              </a:rPr>
              <a:t> </a:t>
            </a:r>
            <a:r>
              <a:rPr lang="en-US" sz="1600" b="1" spc="3000" noProof="0" dirty="0" smtClean="0">
                <a:latin typeface="Book Antiqua" pitchFamily="18" charset="0"/>
              </a:rPr>
              <a:t>industrial area</a:t>
            </a:r>
            <a:endParaRPr kumimoji="0" lang="en-US" sz="1600" b="1" i="0" u="none" strike="noStrike" kern="1200" cap="none" spc="30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 Antiqua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3281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.jpg"/>
          <p:cNvPicPr>
            <a:picLocks noChangeAspect="1"/>
          </p:cNvPicPr>
          <p:nvPr/>
        </p:nvPicPr>
        <p:blipFill>
          <a:blip r:embed="rId2" cstate="print"/>
          <a:srcRect t="2419" b="3953"/>
          <a:stretch>
            <a:fillRect/>
          </a:stretch>
        </p:blipFill>
        <p:spPr>
          <a:xfrm>
            <a:off x="0" y="1066800"/>
            <a:ext cx="9144000" cy="46482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19872" y="3200400"/>
            <a:ext cx="2218928" cy="1524000"/>
          </a:xfrm>
          <a:prstGeom prst="rect">
            <a:avLst/>
          </a:prstGeom>
          <a:solidFill>
            <a:srgbClr val="FF0000">
              <a:alpha val="29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marina b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502" y="1066800"/>
            <a:ext cx="9120996" cy="4648200"/>
          </a:xfrm>
          <a:prstGeom prst="rect">
            <a:avLst/>
          </a:prstGeom>
        </p:spPr>
      </p:pic>
      <p:sp>
        <p:nvSpPr>
          <p:cNvPr id="7" name="Content Placeholder 3"/>
          <p:cNvSpPr txBox="1">
            <a:spLocks/>
          </p:cNvSpPr>
          <p:nvPr/>
        </p:nvSpPr>
        <p:spPr>
          <a:xfrm>
            <a:off x="0" y="6324600"/>
            <a:ext cx="8229600" cy="8382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l-GR" sz="1600" b="0" i="0" u="none" strike="noStrike" kern="1200" cap="none" spc="30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ok Antiqua" pitchFamily="18" charset="0"/>
                <a:ea typeface="+mn-ea"/>
                <a:cs typeface="+mn-cs"/>
              </a:rPr>
              <a:t> </a:t>
            </a:r>
            <a:r>
              <a:rPr lang="en-US" sz="1600" b="1" spc="3000" noProof="0" dirty="0" smtClean="0">
                <a:latin typeface="Book Antiqua" pitchFamily="18" charset="0"/>
              </a:rPr>
              <a:t>the waterfront</a:t>
            </a:r>
            <a:endParaRPr kumimoji="0" lang="en-US" sz="1600" b="1" i="0" u="none" strike="noStrike" kern="1200" cap="none" spc="30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 Antiqua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6221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E:\Εικόνες\Αεροφωτογραφίες\ΑΕΡΟΦΩΤΟΓΡΑΦΙΕΣ - Α\PICTURES\DSC_01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85728"/>
            <a:ext cx="8355448" cy="61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Content Placeholder 3"/>
          <p:cNvSpPr txBox="1">
            <a:spLocks/>
          </p:cNvSpPr>
          <p:nvPr/>
        </p:nvSpPr>
        <p:spPr>
          <a:xfrm>
            <a:off x="0" y="6324600"/>
            <a:ext cx="8229600" cy="8382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l-GR" sz="1600" b="0" i="0" u="none" strike="noStrike" kern="1200" cap="none" spc="30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ok Antiqua" pitchFamily="18" charset="0"/>
                <a:ea typeface="+mn-ea"/>
                <a:cs typeface="+mn-cs"/>
              </a:rPr>
              <a:t> </a:t>
            </a:r>
            <a:r>
              <a:rPr lang="en-US" sz="1600" b="1" spc="3000" noProof="0" dirty="0" smtClean="0">
                <a:latin typeface="Book Antiqua" pitchFamily="18" charset="0"/>
              </a:rPr>
              <a:t>the waterfront</a:t>
            </a:r>
            <a:endParaRPr kumimoji="0" lang="en-US" sz="1600" b="1" i="0" u="none" strike="noStrike" kern="1200" cap="none" spc="30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 Antiqua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8625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E:\Εικόνες\Αεροφωτογραφίες\ΑΕΡΟΦΩΤΟΓΡΑΦΙΕΣ - Α\PICTURES\DSC_01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072" y="285728"/>
            <a:ext cx="8536389" cy="62151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Content Placeholder 3"/>
          <p:cNvSpPr txBox="1">
            <a:spLocks/>
          </p:cNvSpPr>
          <p:nvPr/>
        </p:nvSpPr>
        <p:spPr>
          <a:xfrm>
            <a:off x="0" y="6324600"/>
            <a:ext cx="8229600" cy="8382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l-GR" sz="1600" b="0" i="0" u="none" strike="noStrike" kern="1200" cap="none" spc="30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ok Antiqua" pitchFamily="18" charset="0"/>
                <a:ea typeface="+mn-ea"/>
                <a:cs typeface="+mn-cs"/>
              </a:rPr>
              <a:t> </a:t>
            </a:r>
            <a:r>
              <a:rPr lang="en-US" sz="1600" b="1" spc="3000" noProof="0" dirty="0" smtClean="0">
                <a:latin typeface="Book Antiqua" pitchFamily="18" charset="0"/>
              </a:rPr>
              <a:t>the waterfront</a:t>
            </a:r>
            <a:endParaRPr kumimoji="0" lang="en-US" sz="1600" b="1" i="0" u="none" strike="noStrike" kern="1200" cap="none" spc="30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 Antiqua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3787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rin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1099038"/>
            <a:ext cx="8786874" cy="46599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3"/>
          <p:cNvSpPr txBox="1">
            <a:spLocks/>
          </p:cNvSpPr>
          <p:nvPr/>
        </p:nvSpPr>
        <p:spPr>
          <a:xfrm>
            <a:off x="0" y="6324600"/>
            <a:ext cx="8229600" cy="8382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l-GR" sz="1600" b="0" i="0" u="none" strike="noStrike" kern="1200" cap="none" spc="30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ok Antiqua" pitchFamily="18" charset="0"/>
                <a:ea typeface="+mn-ea"/>
                <a:cs typeface="+mn-cs"/>
              </a:rPr>
              <a:t> </a:t>
            </a:r>
            <a:r>
              <a:rPr lang="en-US" sz="1600" b="1" spc="3000" noProof="0" dirty="0" smtClean="0">
                <a:latin typeface="Book Antiqua" pitchFamily="18" charset="0"/>
              </a:rPr>
              <a:t>the waterfront</a:t>
            </a:r>
            <a:endParaRPr kumimoji="0" lang="en-US" sz="1600" b="1" i="0" u="none" strike="noStrike" kern="1200" cap="none" spc="30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 Antiqua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0185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3"/>
          <p:cNvSpPr txBox="1">
            <a:spLocks/>
          </p:cNvSpPr>
          <p:nvPr/>
        </p:nvSpPr>
        <p:spPr>
          <a:xfrm>
            <a:off x="0" y="6324600"/>
            <a:ext cx="8229600" cy="8382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l-GR" sz="1600" b="0" i="0" u="none" strike="noStrike" kern="1200" cap="none" spc="30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ok Antiqua" pitchFamily="18" charset="0"/>
                <a:ea typeface="+mn-ea"/>
                <a:cs typeface="+mn-cs"/>
              </a:rPr>
              <a:t> </a:t>
            </a:r>
            <a:r>
              <a:rPr lang="en-US" sz="1600" b="1" spc="3000" noProof="0" dirty="0" smtClean="0">
                <a:latin typeface="Book Antiqua" pitchFamily="18" charset="0"/>
              </a:rPr>
              <a:t>the waterfront</a:t>
            </a:r>
            <a:endParaRPr kumimoji="0" lang="en-US" sz="1600" b="1" i="0" u="none" strike="noStrike" kern="1200" cap="none" spc="30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 Antiqua" pitchFamily="18" charset="0"/>
              <a:ea typeface="+mn-ea"/>
              <a:cs typeface="+mn-cs"/>
            </a:endParaRPr>
          </a:p>
        </p:txBody>
      </p:sp>
      <p:pic>
        <p:nvPicPr>
          <p:cNvPr id="4" name="Picture 3" descr="marina.jpg"/>
          <p:cNvPicPr>
            <a:picLocks noChangeAspect="1"/>
          </p:cNvPicPr>
          <p:nvPr/>
        </p:nvPicPr>
        <p:blipFill>
          <a:blip r:embed="rId2" cstate="print"/>
          <a:srcRect r="4818"/>
          <a:stretch>
            <a:fillRect/>
          </a:stretch>
        </p:blipFill>
        <p:spPr>
          <a:xfrm>
            <a:off x="214282" y="914400"/>
            <a:ext cx="8715436" cy="47450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4109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28" r="351"/>
          <a:stretch/>
        </p:blipFill>
        <p:spPr>
          <a:xfrm>
            <a:off x="1369656" y="2597297"/>
            <a:ext cx="7774344" cy="4260703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440000"/>
            <a:r>
              <a:rPr lang="en-US" dirty="0" smtClean="0"/>
              <a:t>information on </a:t>
            </a:r>
            <a:r>
              <a:rPr lang="en-US" dirty="0"/>
              <a:t>L</a:t>
            </a:r>
            <a:r>
              <a:rPr lang="en-US" dirty="0" smtClean="0"/>
              <a:t>arnaca</a:t>
            </a:r>
            <a:endParaRPr lang="el-GR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USUDS</a:t>
            </a:r>
            <a:r>
              <a:rPr lang="en-US" dirty="0"/>
              <a:t/>
            </a:r>
            <a:br>
              <a:rPr lang="en-US" dirty="0"/>
            </a:br>
            <a:endParaRPr lang="el-GR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403648" y="1368000"/>
            <a:ext cx="7740352" cy="216000"/>
          </a:xfrm>
          <a:prstGeom prst="rect">
            <a:avLst/>
          </a:prstGeom>
        </p:spPr>
        <p:txBody>
          <a:bodyPr vert="horz" anchor="ctr">
            <a:normAutofit fontScale="25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/>
              <a:t>CREATED BY </a:t>
            </a:r>
            <a:r>
              <a:rPr lang="en-US" dirty="0" smtClean="0"/>
              <a:t>USUDS TEAM, </a:t>
            </a:r>
            <a:r>
              <a:rPr lang="en-US" dirty="0"/>
              <a:t>19/11/2013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905430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9" name="Picture 9" descr="407 The Waterfront view02  original_"/>
          <p:cNvPicPr>
            <a:picLocks noChangeAspect="1" noChangeArrowheads="1"/>
          </p:cNvPicPr>
          <p:nvPr/>
        </p:nvPicPr>
        <p:blipFill>
          <a:blip r:embed="rId2"/>
          <a:srcRect l="22409"/>
          <a:stretch>
            <a:fillRect/>
          </a:stretch>
        </p:blipFill>
        <p:spPr bwMode="auto">
          <a:xfrm>
            <a:off x="357158" y="428604"/>
            <a:ext cx="8429684" cy="61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851" name="Picture 11" descr="THE WATERFRONT 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5074" y="5143512"/>
            <a:ext cx="2377387" cy="1115112"/>
          </a:xfrm>
          <a:prstGeom prst="rect">
            <a:avLst/>
          </a:prstGeom>
          <a:noFill/>
        </p:spPr>
      </p:pic>
      <p:sp>
        <p:nvSpPr>
          <p:cNvPr id="6" name="Content Placeholder 3"/>
          <p:cNvSpPr txBox="1">
            <a:spLocks/>
          </p:cNvSpPr>
          <p:nvPr/>
        </p:nvSpPr>
        <p:spPr>
          <a:xfrm>
            <a:off x="0" y="6324600"/>
            <a:ext cx="8229600" cy="8382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l-GR" sz="1600" b="0" i="0" u="none" strike="noStrike" kern="1200" cap="none" spc="30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ok Antiqua" pitchFamily="18" charset="0"/>
                <a:ea typeface="+mn-ea"/>
                <a:cs typeface="+mn-cs"/>
              </a:rPr>
              <a:t> </a:t>
            </a:r>
            <a:r>
              <a:rPr lang="en-US" sz="1600" b="1" spc="3000" noProof="0" dirty="0" smtClean="0">
                <a:latin typeface="Book Antiqua" pitchFamily="18" charset="0"/>
              </a:rPr>
              <a:t>the waterfront</a:t>
            </a:r>
            <a:endParaRPr kumimoji="0" lang="en-US" sz="1600" b="1" i="0" u="none" strike="noStrike" kern="1200" cap="none" spc="30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 Antiqua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59415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35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1000"/>
                                        <p:tgtEl>
                                          <p:spTgt spid="35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.jpg"/>
          <p:cNvPicPr>
            <a:picLocks noChangeAspect="1"/>
          </p:cNvPicPr>
          <p:nvPr/>
        </p:nvPicPr>
        <p:blipFill>
          <a:blip r:embed="rId2" cstate="print"/>
          <a:srcRect b="10093"/>
          <a:stretch>
            <a:fillRect/>
          </a:stretch>
        </p:blipFill>
        <p:spPr>
          <a:xfrm>
            <a:off x="285720" y="946727"/>
            <a:ext cx="8643998" cy="446347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66800" y="3505200"/>
            <a:ext cx="1676400" cy="914400"/>
          </a:xfrm>
          <a:prstGeom prst="rect">
            <a:avLst/>
          </a:prstGeom>
          <a:solidFill>
            <a:srgbClr val="C00000">
              <a:alpha val="28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pialeb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914400"/>
            <a:ext cx="8643998" cy="44785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Content Placeholder 3"/>
          <p:cNvSpPr txBox="1">
            <a:spLocks/>
          </p:cNvSpPr>
          <p:nvPr/>
        </p:nvSpPr>
        <p:spPr>
          <a:xfrm>
            <a:off x="0" y="6324600"/>
            <a:ext cx="8229600" cy="8382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l-GR" sz="1600" b="0" i="0" u="none" strike="noStrike" kern="1200" cap="none" spc="30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ok Antiqua" pitchFamily="18" charset="0"/>
                <a:ea typeface="+mn-ea"/>
                <a:cs typeface="+mn-cs"/>
              </a:rPr>
              <a:t> </a:t>
            </a:r>
            <a:r>
              <a:rPr lang="en-US" sz="1600" b="1" spc="3000" dirty="0" smtClean="0">
                <a:latin typeface="Book Antiqua" pitchFamily="18" charset="0"/>
              </a:rPr>
              <a:t>the promenade</a:t>
            </a:r>
            <a:endParaRPr kumimoji="0" lang="en-US" sz="1600" b="1" i="0" u="none" strike="noStrike" kern="1200" cap="none" spc="30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 Antiqua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3728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E:\Εικόνες\Αεροφωτογραφίες\ΑΕΡΟΦΩΤΟΓΡΑΦΙΕΣ - Α\PICTURES\DSC_00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357166"/>
            <a:ext cx="8643998" cy="61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Content Placeholder 3"/>
          <p:cNvSpPr txBox="1">
            <a:spLocks/>
          </p:cNvSpPr>
          <p:nvPr/>
        </p:nvSpPr>
        <p:spPr>
          <a:xfrm>
            <a:off x="0" y="6324600"/>
            <a:ext cx="8229600" cy="8382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l-GR" sz="1600" b="0" i="0" u="none" strike="noStrike" kern="1200" cap="none" spc="30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ok Antiqua" pitchFamily="18" charset="0"/>
                <a:ea typeface="+mn-ea"/>
                <a:cs typeface="+mn-cs"/>
              </a:rPr>
              <a:t> </a:t>
            </a:r>
            <a:r>
              <a:rPr lang="en-US" sz="1600" b="1" spc="3000" dirty="0" smtClean="0">
                <a:latin typeface="Book Antiqua" pitchFamily="18" charset="0"/>
              </a:rPr>
              <a:t>the promenade</a:t>
            </a:r>
            <a:endParaRPr kumimoji="0" lang="en-US" sz="1600" b="1" i="0" u="none" strike="noStrike" kern="1200" cap="none" spc="30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 Antiqua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7865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a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914400"/>
            <a:ext cx="8643998" cy="44785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3"/>
          <p:cNvSpPr txBox="1">
            <a:spLocks/>
          </p:cNvSpPr>
          <p:nvPr/>
        </p:nvSpPr>
        <p:spPr>
          <a:xfrm>
            <a:off x="0" y="6324600"/>
            <a:ext cx="8229600" cy="8382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l-GR" sz="1600" b="0" i="0" u="none" strike="noStrike" kern="1200" cap="none" spc="30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ok Antiqua" pitchFamily="18" charset="0"/>
                <a:ea typeface="+mn-ea"/>
                <a:cs typeface="+mn-cs"/>
              </a:rPr>
              <a:t> </a:t>
            </a:r>
            <a:r>
              <a:rPr lang="en-US" sz="1600" b="1" spc="3000" dirty="0" smtClean="0">
                <a:latin typeface="Book Antiqua" pitchFamily="18" charset="0"/>
              </a:rPr>
              <a:t>the promenade</a:t>
            </a:r>
            <a:endParaRPr kumimoji="0" lang="en-US" sz="1600" b="1" i="0" u="none" strike="noStrike" kern="1200" cap="none" spc="30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 Antiqua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8054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user\Desktop\ΔΗΣΥ ΠΑΡΟΥΣΙΑΣΗ 11112010\ΠΙΓΙΑΛΕ ΠΑΣΙΑ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 l="23404" t="16276" b="5724"/>
          <a:stretch>
            <a:fillRect/>
          </a:stretch>
        </p:blipFill>
        <p:spPr bwMode="auto">
          <a:xfrm>
            <a:off x="33924" y="679209"/>
            <a:ext cx="9144000" cy="5445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-36512" y="692696"/>
            <a:ext cx="9180512" cy="45719"/>
          </a:xfrm>
          <a:prstGeom prst="rect">
            <a:avLst/>
          </a:prstGeom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3"/>
          <p:cNvSpPr txBox="1">
            <a:spLocks/>
          </p:cNvSpPr>
          <p:nvPr/>
        </p:nvSpPr>
        <p:spPr>
          <a:xfrm>
            <a:off x="0" y="6324600"/>
            <a:ext cx="8229600" cy="8382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l-GR" sz="1600" b="0" i="0" u="none" strike="noStrike" kern="1200" cap="none" spc="30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ok Antiqua" pitchFamily="18" charset="0"/>
                <a:ea typeface="+mn-ea"/>
                <a:cs typeface="+mn-cs"/>
              </a:rPr>
              <a:t> </a:t>
            </a:r>
            <a:r>
              <a:rPr lang="en-US" sz="1600" b="1" spc="3000" dirty="0" smtClean="0">
                <a:latin typeface="Book Antiqua" pitchFamily="18" charset="0"/>
              </a:rPr>
              <a:t>the promenade</a:t>
            </a:r>
            <a:endParaRPr kumimoji="0" lang="en-US" sz="1600" b="1" i="0" u="none" strike="noStrike" kern="1200" cap="none" spc="30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 Antiqua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9564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user\Desktop\ΔΗΣΥ ΠΑΡΟΥΣΙΑΣΗ 11112010\ΠΙΓΙΑΛΕ ΠΑΣΙΑ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 l="23404" t="16276" b="5724"/>
          <a:stretch>
            <a:fillRect/>
          </a:stretch>
        </p:blipFill>
        <p:spPr bwMode="auto">
          <a:xfrm>
            <a:off x="0" y="402374"/>
            <a:ext cx="9144000" cy="5445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K:\ΤΟΥΛΑ για ΑΚ\piale pasia 3d last\Piale Pasia Cam001t1 Day.jpg"/>
          <p:cNvPicPr>
            <a:picLocks noChangeAspect="1" noChangeArrowheads="1"/>
          </p:cNvPicPr>
          <p:nvPr/>
        </p:nvPicPr>
        <p:blipFill>
          <a:blip r:embed="rId3" cstate="print"/>
          <a:srcRect r="409"/>
          <a:stretch>
            <a:fillRect/>
          </a:stretch>
        </p:blipFill>
        <p:spPr bwMode="auto">
          <a:xfrm>
            <a:off x="0" y="389838"/>
            <a:ext cx="9144000" cy="545776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-36512" y="692696"/>
            <a:ext cx="9180512" cy="45719"/>
          </a:xfrm>
          <a:prstGeom prst="rect">
            <a:avLst/>
          </a:prstGeom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0" y="6324600"/>
            <a:ext cx="8229600" cy="8382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l-GR" sz="1600" b="0" i="0" u="none" strike="noStrike" kern="1200" cap="none" spc="30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ok Antiqua" pitchFamily="18" charset="0"/>
                <a:ea typeface="+mn-ea"/>
                <a:cs typeface="+mn-cs"/>
              </a:rPr>
              <a:t> </a:t>
            </a:r>
            <a:r>
              <a:rPr lang="en-US" sz="1600" b="1" spc="3000" dirty="0" smtClean="0">
                <a:latin typeface="Book Antiqua" pitchFamily="18" charset="0"/>
              </a:rPr>
              <a:t>the promenade</a:t>
            </a:r>
            <a:endParaRPr kumimoji="0" lang="en-US" sz="1600" b="1" i="0" u="none" strike="noStrike" kern="1200" cap="none" spc="30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 Antiqua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8430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K:\ΤΟΥΛΑ για ΑΚ\piale pasia 3d last\Piale Pasia Cam001t1 Day.jpg"/>
          <p:cNvPicPr>
            <a:picLocks noChangeAspect="1" noChangeArrowheads="1"/>
          </p:cNvPicPr>
          <p:nvPr/>
        </p:nvPicPr>
        <p:blipFill>
          <a:blip r:embed="rId2" cstate="print"/>
          <a:srcRect r="409" b="10283"/>
          <a:stretch>
            <a:fillRect/>
          </a:stretch>
        </p:blipFill>
        <p:spPr bwMode="auto">
          <a:xfrm>
            <a:off x="18206" y="548680"/>
            <a:ext cx="9144000" cy="4896544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-36512" y="692696"/>
            <a:ext cx="9180512" cy="45719"/>
          </a:xfrm>
          <a:prstGeom prst="rect">
            <a:avLst/>
          </a:prstGeom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 descr="K:\ΤΟΥΛΑ για ΑΚ\piale pasia 3d last\Piale Pasia Cam001t3 Da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06" y="548680"/>
            <a:ext cx="9150918" cy="4896544"/>
          </a:xfrm>
          <a:prstGeom prst="rect">
            <a:avLst/>
          </a:prstGeom>
          <a:noFill/>
        </p:spPr>
      </p:pic>
      <p:pic>
        <p:nvPicPr>
          <p:cNvPr id="9" name="Picture 3" descr="K:\ΤΟΥΛΑ για ΑΚ\piale pasia 3d last\Piale Pasia Cam001t3 Night 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06" y="541213"/>
            <a:ext cx="9166618" cy="4896544"/>
          </a:xfrm>
          <a:prstGeom prst="rect">
            <a:avLst/>
          </a:prstGeom>
          <a:noFill/>
        </p:spPr>
      </p:pic>
      <p:sp>
        <p:nvSpPr>
          <p:cNvPr id="10" name="Content Placeholder 3"/>
          <p:cNvSpPr txBox="1">
            <a:spLocks/>
          </p:cNvSpPr>
          <p:nvPr/>
        </p:nvSpPr>
        <p:spPr>
          <a:xfrm>
            <a:off x="0" y="6324600"/>
            <a:ext cx="8229600" cy="8382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l-GR" sz="1600" b="0" i="0" u="none" strike="noStrike" kern="1200" cap="none" spc="30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ok Antiqua" pitchFamily="18" charset="0"/>
                <a:ea typeface="+mn-ea"/>
                <a:cs typeface="+mn-cs"/>
              </a:rPr>
              <a:t> </a:t>
            </a:r>
            <a:r>
              <a:rPr lang="en-US" sz="1600" b="1" spc="3000" dirty="0" smtClean="0">
                <a:latin typeface="Book Antiqua" pitchFamily="18" charset="0"/>
              </a:rPr>
              <a:t>the promenade</a:t>
            </a:r>
            <a:endParaRPr kumimoji="0" lang="en-US" sz="1600" b="1" i="0" u="none" strike="noStrike" kern="1200" cap="none" spc="30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 Antiqua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9770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ale Pasia Cam001t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357166"/>
            <a:ext cx="8429684" cy="58579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Content Placeholder 3"/>
          <p:cNvSpPr>
            <a:spLocks noGrp="1"/>
          </p:cNvSpPr>
          <p:nvPr>
            <p:ph type="subTitle" idx="1"/>
          </p:nvPr>
        </p:nvSpPr>
        <p:spPr>
          <a:xfrm>
            <a:off x="467544" y="6093296"/>
            <a:ext cx="7272808" cy="6858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l-GR" sz="1600" spc="3000" dirty="0" smtClean="0">
                <a:latin typeface="Book Antiqua" pitchFamily="18" charset="0"/>
              </a:rPr>
              <a:t> </a:t>
            </a:r>
            <a:r>
              <a:rPr lang="en-US" sz="1600" b="1" spc="3000" dirty="0" smtClean="0">
                <a:latin typeface="Book Antiqua" pitchFamily="18" charset="0"/>
              </a:rPr>
              <a:t>the promenade</a:t>
            </a:r>
            <a:endParaRPr lang="en-US" sz="1600" b="1" spc="3000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8965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ale.jpg"/>
          <p:cNvPicPr>
            <a:picLocks noChangeAspect="1"/>
          </p:cNvPicPr>
          <p:nvPr/>
        </p:nvPicPr>
        <p:blipFill>
          <a:blip r:embed="rId2" cstate="print"/>
          <a:srcRect t="2419" b="884"/>
          <a:stretch>
            <a:fillRect/>
          </a:stretch>
        </p:blipFill>
        <p:spPr>
          <a:xfrm>
            <a:off x="214282" y="1066800"/>
            <a:ext cx="8643998" cy="4800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95400" y="3657600"/>
            <a:ext cx="457200" cy="838200"/>
          </a:xfrm>
          <a:prstGeom prst="rect">
            <a:avLst/>
          </a:prstGeom>
          <a:solidFill>
            <a:srgbClr val="C00000">
              <a:alpha val="33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psaraki b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1027785"/>
            <a:ext cx="8643998" cy="4802429"/>
          </a:xfrm>
          <a:prstGeom prst="rect">
            <a:avLst/>
          </a:prstGeom>
        </p:spPr>
      </p:pic>
      <p:sp>
        <p:nvSpPr>
          <p:cNvPr id="6" name="Content Placeholder 3"/>
          <p:cNvSpPr txBox="1">
            <a:spLocks/>
          </p:cNvSpPr>
          <p:nvPr/>
        </p:nvSpPr>
        <p:spPr>
          <a:xfrm>
            <a:off x="0" y="6324600"/>
            <a:ext cx="8229600" cy="8382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600" spc="3000" dirty="0" smtClean="0">
                <a:latin typeface="Book Antiqua" pitchFamily="18" charset="0"/>
              </a:rPr>
              <a:t> </a:t>
            </a:r>
            <a:r>
              <a:rPr lang="en-US" sz="1600" spc="3000" dirty="0" smtClean="0">
                <a:latin typeface="Book Antiqua" pitchFamily="18" charset="0"/>
              </a:rPr>
              <a:t> </a:t>
            </a:r>
            <a:r>
              <a:rPr lang="en-US" sz="1600" b="1" spc="2700" dirty="0" smtClean="0">
                <a:latin typeface="Book Antiqua" pitchFamily="18" charset="0"/>
              </a:rPr>
              <a:t>the pier</a:t>
            </a:r>
            <a:endParaRPr kumimoji="0" lang="en-US" sz="1600" b="1" i="0" u="none" strike="noStrike" kern="1200" cap="none" spc="270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 Antiqua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1306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Εικόνες\Αεροφωτογραφίες\ΑΕΡΟΦΩΤΟΓΡΑΦΙΕΣ - Α\PICTURES\DSC_00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428604"/>
            <a:ext cx="8284009" cy="6048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Content Placeholder 3"/>
          <p:cNvSpPr txBox="1">
            <a:spLocks/>
          </p:cNvSpPr>
          <p:nvPr/>
        </p:nvSpPr>
        <p:spPr>
          <a:xfrm>
            <a:off x="0" y="6324600"/>
            <a:ext cx="8229600" cy="8382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600" spc="3000" dirty="0" smtClean="0">
                <a:latin typeface="Book Antiqua" pitchFamily="18" charset="0"/>
              </a:rPr>
              <a:t> </a:t>
            </a:r>
            <a:r>
              <a:rPr lang="en-US" sz="1600" spc="3000" dirty="0" smtClean="0">
                <a:latin typeface="Book Antiqua" pitchFamily="18" charset="0"/>
              </a:rPr>
              <a:t> </a:t>
            </a:r>
            <a:r>
              <a:rPr lang="en-US" sz="1600" b="1" spc="2700" dirty="0" smtClean="0">
                <a:latin typeface="Book Antiqua" pitchFamily="18" charset="0"/>
              </a:rPr>
              <a:t>the pier</a:t>
            </a:r>
            <a:endParaRPr kumimoji="0" lang="en-US" sz="1600" b="1" i="0" u="none" strike="noStrike" kern="1200" cap="none" spc="270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 Antiqua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0629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CYPRUS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576000" y="1296000"/>
            <a:ext cx="8568000" cy="216000"/>
          </a:xfrm>
          <a:prstGeom prst="rect">
            <a:avLst/>
          </a:prstGeom>
        </p:spPr>
        <p:txBody>
          <a:bodyPr vert="horz" anchor="ctr">
            <a:normAutofit fontScale="25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/>
              <a:t>CREATED BY </a:t>
            </a:r>
            <a:r>
              <a:rPr lang="en-US" dirty="0" smtClean="0"/>
              <a:t>USUSDS TEAM, </a:t>
            </a:r>
            <a:r>
              <a:rPr lang="en-US" dirty="0"/>
              <a:t>19/11/2013</a:t>
            </a:r>
            <a:endParaRPr lang="el-GR" dirty="0"/>
          </a:p>
        </p:txBody>
      </p:sp>
      <p:pic>
        <p:nvPicPr>
          <p:cNvPr id="7" name="Content Placeholder 3" descr="713px-EU-Cyprus_svg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388" y="620713"/>
            <a:ext cx="6164262" cy="548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3000" b="1" dirty="0">
                <a:solidFill>
                  <a:schemeClr val="accent1"/>
                </a:solidFill>
              </a:rPr>
              <a:t>Strategic location </a:t>
            </a:r>
            <a:r>
              <a:rPr lang="en-US" sz="3000" dirty="0">
                <a:solidFill>
                  <a:schemeClr val="tx2"/>
                </a:solidFill>
              </a:rPr>
              <a:t>at the crossroads of 3 Continents</a:t>
            </a:r>
          </a:p>
          <a:p>
            <a:r>
              <a:rPr lang="en-US" sz="3000" b="1" dirty="0">
                <a:solidFill>
                  <a:schemeClr val="accent1"/>
                </a:solidFill>
              </a:rPr>
              <a:t>Member of the EU </a:t>
            </a:r>
            <a:r>
              <a:rPr lang="en-US" sz="3000" dirty="0" smtClean="0">
                <a:solidFill>
                  <a:schemeClr val="tx2"/>
                </a:solidFill>
              </a:rPr>
              <a:t>since </a:t>
            </a:r>
            <a:r>
              <a:rPr lang="en-US" sz="3000" dirty="0">
                <a:solidFill>
                  <a:schemeClr val="tx2"/>
                </a:solidFill>
              </a:rPr>
              <a:t>2004</a:t>
            </a:r>
          </a:p>
          <a:p>
            <a:r>
              <a:rPr lang="en-US" sz="3000" b="1" dirty="0">
                <a:solidFill>
                  <a:schemeClr val="accent1"/>
                </a:solidFill>
              </a:rPr>
              <a:t>Member of the Euro </a:t>
            </a:r>
            <a:r>
              <a:rPr lang="en-US" sz="3000" dirty="0">
                <a:solidFill>
                  <a:schemeClr val="tx2"/>
                </a:solidFill>
              </a:rPr>
              <a:t>zone since 2008</a:t>
            </a:r>
          </a:p>
          <a:p>
            <a:r>
              <a:rPr lang="en-US" sz="3000" dirty="0">
                <a:solidFill>
                  <a:schemeClr val="tx2"/>
                </a:solidFill>
              </a:rPr>
              <a:t>Europe’s South - Eastern </a:t>
            </a:r>
            <a:r>
              <a:rPr lang="en-US" sz="3000" b="1" dirty="0" smtClean="0">
                <a:solidFill>
                  <a:schemeClr val="accent1"/>
                </a:solidFill>
              </a:rPr>
              <a:t>frontier</a:t>
            </a:r>
            <a:endParaRPr lang="en-US" sz="3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629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E:\Εικόνες\Αεροφωτογραφίες\ΑΕΡΟΦΩΤΟΓΡΑΦΙΕΣ - Γ\PICTURES\DSC_04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14290"/>
            <a:ext cx="8463993" cy="6286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Content Placeholder 3"/>
          <p:cNvSpPr txBox="1">
            <a:spLocks/>
          </p:cNvSpPr>
          <p:nvPr/>
        </p:nvSpPr>
        <p:spPr>
          <a:xfrm>
            <a:off x="0" y="6324600"/>
            <a:ext cx="8229600" cy="8382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600" spc="3000" dirty="0" smtClean="0">
                <a:latin typeface="Book Antiqua" pitchFamily="18" charset="0"/>
              </a:rPr>
              <a:t> </a:t>
            </a:r>
            <a:r>
              <a:rPr lang="en-US" sz="1600" spc="3000" dirty="0" smtClean="0">
                <a:latin typeface="Book Antiqua" pitchFamily="18" charset="0"/>
              </a:rPr>
              <a:t> </a:t>
            </a:r>
            <a:r>
              <a:rPr lang="en-US" sz="1600" b="1" spc="2700" dirty="0" smtClean="0">
                <a:latin typeface="Book Antiqua" pitchFamily="18" charset="0"/>
              </a:rPr>
              <a:t>the pier</a:t>
            </a:r>
            <a:endParaRPr kumimoji="0" lang="en-US" sz="1600" b="1" i="0" u="none" strike="noStrike" kern="1200" cap="none" spc="270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 Antiqua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9160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paraki teliko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928670"/>
            <a:ext cx="8572560" cy="48024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ontent Placeholder 3"/>
          <p:cNvSpPr txBox="1">
            <a:spLocks/>
          </p:cNvSpPr>
          <p:nvPr/>
        </p:nvSpPr>
        <p:spPr>
          <a:xfrm>
            <a:off x="0" y="6324600"/>
            <a:ext cx="8229600" cy="8382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600" spc="3000" dirty="0" smtClean="0">
                <a:latin typeface="Book Antiqua" pitchFamily="18" charset="0"/>
              </a:rPr>
              <a:t> </a:t>
            </a:r>
            <a:r>
              <a:rPr lang="en-US" sz="1600" spc="3000" dirty="0" smtClean="0">
                <a:latin typeface="Book Antiqua" pitchFamily="18" charset="0"/>
              </a:rPr>
              <a:t> </a:t>
            </a:r>
            <a:r>
              <a:rPr lang="en-US" sz="1600" b="1" spc="2700" dirty="0" smtClean="0">
                <a:latin typeface="Book Antiqua" pitchFamily="18" charset="0"/>
              </a:rPr>
              <a:t>the pier</a:t>
            </a:r>
            <a:endParaRPr kumimoji="0" lang="en-US" sz="1600" b="1" i="0" u="none" strike="noStrike" kern="1200" cap="none" spc="270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 Antiqua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0246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paraki teliko3.jpg"/>
          <p:cNvPicPr>
            <a:picLocks noChangeAspect="1"/>
          </p:cNvPicPr>
          <p:nvPr/>
        </p:nvPicPr>
        <p:blipFill>
          <a:blip r:embed="rId2" cstate="print"/>
          <a:srcRect t="2703"/>
          <a:stretch>
            <a:fillRect/>
          </a:stretch>
        </p:blipFill>
        <p:spPr>
          <a:xfrm>
            <a:off x="285720" y="990600"/>
            <a:ext cx="8643998" cy="50161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Content Placeholder 3"/>
          <p:cNvSpPr txBox="1">
            <a:spLocks/>
          </p:cNvSpPr>
          <p:nvPr/>
        </p:nvSpPr>
        <p:spPr>
          <a:xfrm>
            <a:off x="0" y="6324600"/>
            <a:ext cx="8229600" cy="8382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600" spc="3000" dirty="0" smtClean="0">
                <a:latin typeface="Book Antiqua" pitchFamily="18" charset="0"/>
              </a:rPr>
              <a:t> </a:t>
            </a:r>
            <a:r>
              <a:rPr lang="en-US" sz="1600" b="1" spc="2700" dirty="0">
                <a:latin typeface="Book Antiqua" pitchFamily="18" charset="0"/>
              </a:rPr>
              <a:t> </a:t>
            </a:r>
            <a:r>
              <a:rPr lang="en-US" sz="1600" b="1" spc="2700" dirty="0" smtClean="0">
                <a:latin typeface="Book Antiqua" pitchFamily="18" charset="0"/>
              </a:rPr>
              <a:t>the pier</a:t>
            </a:r>
            <a:endParaRPr kumimoji="0" lang="en-US" sz="1600" b="1" i="0" u="none" strike="noStrike" kern="1200" cap="none" spc="270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 Antiqua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633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paraki teliko2.jpg"/>
          <p:cNvPicPr>
            <a:picLocks noChangeAspect="1"/>
          </p:cNvPicPr>
          <p:nvPr/>
        </p:nvPicPr>
        <p:blipFill>
          <a:blip r:embed="rId2" cstate="print"/>
          <a:srcRect l="1979" t="18721" b="15555"/>
          <a:stretch>
            <a:fillRect/>
          </a:stretch>
        </p:blipFill>
        <p:spPr>
          <a:xfrm>
            <a:off x="142845" y="1066800"/>
            <a:ext cx="8786874" cy="4876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Content Placeholder 3"/>
          <p:cNvSpPr txBox="1">
            <a:spLocks/>
          </p:cNvSpPr>
          <p:nvPr/>
        </p:nvSpPr>
        <p:spPr>
          <a:xfrm>
            <a:off x="0" y="6324600"/>
            <a:ext cx="8229600" cy="8382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600" spc="3000" dirty="0" smtClean="0">
                <a:latin typeface="Book Antiqua" pitchFamily="18" charset="0"/>
              </a:rPr>
              <a:t> </a:t>
            </a:r>
            <a:endParaRPr kumimoji="0" lang="en-US" sz="1600" b="1" i="0" u="none" strike="noStrike" kern="1200" cap="none" spc="270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 Antiqua" pitchFamily="18" charset="0"/>
              <a:ea typeface="+mn-ea"/>
              <a:cs typeface="+mn-cs"/>
            </a:endParaRPr>
          </a:p>
        </p:txBody>
      </p:sp>
      <p:sp>
        <p:nvSpPr>
          <p:cNvPr id="8" name="Content Placeholder 3"/>
          <p:cNvSpPr txBox="1">
            <a:spLocks/>
          </p:cNvSpPr>
          <p:nvPr/>
        </p:nvSpPr>
        <p:spPr>
          <a:xfrm>
            <a:off x="0" y="6324600"/>
            <a:ext cx="8229600" cy="8382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600" spc="3000" dirty="0" smtClean="0">
                <a:latin typeface="Book Antiqua" pitchFamily="18" charset="0"/>
              </a:rPr>
              <a:t> </a:t>
            </a:r>
            <a:r>
              <a:rPr lang="en-US" sz="1600" b="1" spc="2700" dirty="0">
                <a:latin typeface="Book Antiqua" pitchFamily="18" charset="0"/>
              </a:rPr>
              <a:t> </a:t>
            </a:r>
            <a:r>
              <a:rPr lang="en-US" sz="1600" b="1" spc="2700" dirty="0" smtClean="0">
                <a:latin typeface="Book Antiqua" pitchFamily="18" charset="0"/>
              </a:rPr>
              <a:t>the pier</a:t>
            </a:r>
            <a:endParaRPr kumimoji="0" lang="en-US" sz="1600" b="1" i="0" u="none" strike="noStrike" kern="1200" cap="none" spc="270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 Antiqua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9194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3"/>
          <p:cNvSpPr txBox="1">
            <a:spLocks/>
          </p:cNvSpPr>
          <p:nvPr/>
        </p:nvSpPr>
        <p:spPr>
          <a:xfrm>
            <a:off x="0" y="6324600"/>
            <a:ext cx="8229600" cy="8382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600" spc="3000" dirty="0" smtClean="0">
                <a:latin typeface="Book Antiqua" pitchFamily="18" charset="0"/>
              </a:rPr>
              <a:t> </a:t>
            </a:r>
            <a:endParaRPr kumimoji="0" lang="en-US" sz="1600" b="1" i="0" u="none" strike="noStrike" kern="1200" cap="none" spc="270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 Antiqua" pitchFamily="18" charset="0"/>
              <a:ea typeface="+mn-ea"/>
              <a:cs typeface="+mn-cs"/>
            </a:endParaRPr>
          </a:p>
        </p:txBody>
      </p:sp>
      <p:pic>
        <p:nvPicPr>
          <p:cNvPr id="9" name="Picture 8" descr="Michalis Pier DayCamera 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1524000"/>
            <a:ext cx="8786874" cy="3657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Content Placeholder 3"/>
          <p:cNvSpPr txBox="1">
            <a:spLocks/>
          </p:cNvSpPr>
          <p:nvPr/>
        </p:nvSpPr>
        <p:spPr>
          <a:xfrm>
            <a:off x="0" y="6324600"/>
            <a:ext cx="8229600" cy="8382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600" spc="3000" dirty="0" smtClean="0">
                <a:latin typeface="Book Antiqua" pitchFamily="18" charset="0"/>
              </a:rPr>
              <a:t> </a:t>
            </a:r>
            <a:r>
              <a:rPr lang="en-US" sz="1600" spc="3000" dirty="0" smtClean="0">
                <a:latin typeface="Book Antiqua" pitchFamily="18" charset="0"/>
              </a:rPr>
              <a:t> the pier</a:t>
            </a:r>
            <a:endParaRPr kumimoji="0" lang="en-US" sz="1600" b="1" i="0" u="none" strike="noStrike" kern="1200" cap="none" spc="270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 Antiqua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7616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3"/>
          <p:cNvSpPr txBox="1">
            <a:spLocks/>
          </p:cNvSpPr>
          <p:nvPr/>
        </p:nvSpPr>
        <p:spPr>
          <a:xfrm>
            <a:off x="0" y="6324600"/>
            <a:ext cx="8229600" cy="8382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600" spc="3000" dirty="0" smtClean="0">
                <a:latin typeface="Book Antiqua" pitchFamily="18" charset="0"/>
              </a:rPr>
              <a:t> </a:t>
            </a:r>
            <a:endParaRPr kumimoji="0" lang="en-US" sz="1600" b="1" i="0" u="none" strike="noStrike" kern="1200" cap="none" spc="270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 Antiqua" pitchFamily="18" charset="0"/>
              <a:ea typeface="+mn-ea"/>
              <a:cs typeface="+mn-cs"/>
            </a:endParaRPr>
          </a:p>
        </p:txBody>
      </p:sp>
      <p:pic>
        <p:nvPicPr>
          <p:cNvPr id="4" name="Picture 3" descr="Pier Day with structure.jpg"/>
          <p:cNvPicPr>
            <a:picLocks noChangeAspect="1"/>
          </p:cNvPicPr>
          <p:nvPr/>
        </p:nvPicPr>
        <p:blipFill>
          <a:blip r:embed="rId2" cstate="print"/>
          <a:srcRect t="1653" r="826"/>
          <a:stretch>
            <a:fillRect/>
          </a:stretch>
        </p:blipFill>
        <p:spPr>
          <a:xfrm>
            <a:off x="214282" y="1066800"/>
            <a:ext cx="8786842" cy="4533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Content Placeholder 3"/>
          <p:cNvSpPr txBox="1">
            <a:spLocks/>
          </p:cNvSpPr>
          <p:nvPr/>
        </p:nvSpPr>
        <p:spPr>
          <a:xfrm>
            <a:off x="0" y="6324600"/>
            <a:ext cx="8229600" cy="8382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600" spc="3000" dirty="0" smtClean="0">
                <a:latin typeface="Book Antiqua" pitchFamily="18" charset="0"/>
              </a:rPr>
              <a:t> </a:t>
            </a:r>
            <a:r>
              <a:rPr lang="en-US" sz="1600" b="1" spc="2700" dirty="0">
                <a:latin typeface="Book Antiqua" pitchFamily="18" charset="0"/>
              </a:rPr>
              <a:t> </a:t>
            </a:r>
            <a:r>
              <a:rPr lang="en-US" sz="1600" b="1" spc="2700" dirty="0" smtClean="0">
                <a:latin typeface="Book Antiqua" pitchFamily="18" charset="0"/>
              </a:rPr>
              <a:t>the pier</a:t>
            </a:r>
            <a:endParaRPr kumimoji="0" lang="en-US" sz="1600" b="1" i="0" u="none" strike="noStrike" kern="1200" cap="none" spc="270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 Antiqua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1120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ell Structure.jpg"/>
          <p:cNvPicPr>
            <a:picLocks noChangeAspect="1"/>
          </p:cNvPicPr>
          <p:nvPr/>
        </p:nvPicPr>
        <p:blipFill>
          <a:blip r:embed="rId2" cstate="print"/>
          <a:srcRect t="1613" r="3226"/>
          <a:stretch>
            <a:fillRect/>
          </a:stretch>
        </p:blipFill>
        <p:spPr>
          <a:xfrm>
            <a:off x="428596" y="1000108"/>
            <a:ext cx="8429684" cy="4648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Content Placeholder 3"/>
          <p:cNvSpPr txBox="1">
            <a:spLocks/>
          </p:cNvSpPr>
          <p:nvPr/>
        </p:nvSpPr>
        <p:spPr>
          <a:xfrm>
            <a:off x="0" y="6324600"/>
            <a:ext cx="8229600" cy="8382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270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 Antiqua" pitchFamily="18" charset="0"/>
              <a:ea typeface="+mn-ea"/>
              <a:cs typeface="+mn-cs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152400" y="6237312"/>
            <a:ext cx="8229600" cy="8382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600" spc="3000" dirty="0" smtClean="0">
                <a:latin typeface="Book Antiqua" pitchFamily="18" charset="0"/>
              </a:rPr>
              <a:t> </a:t>
            </a:r>
            <a:r>
              <a:rPr lang="en-US" sz="1600" b="1" spc="2700" dirty="0">
                <a:latin typeface="Book Antiqua" pitchFamily="18" charset="0"/>
              </a:rPr>
              <a:t> </a:t>
            </a:r>
            <a:r>
              <a:rPr lang="en-US" sz="1600" b="1" spc="2700" dirty="0" smtClean="0">
                <a:latin typeface="Book Antiqua" pitchFamily="18" charset="0"/>
              </a:rPr>
              <a:t>the pier</a:t>
            </a:r>
            <a:endParaRPr kumimoji="0" lang="en-US" sz="1600" b="1" i="0" u="none" strike="noStrike" kern="1200" cap="none" spc="270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 Antiqua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2973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3"/>
          <p:cNvSpPr txBox="1">
            <a:spLocks/>
          </p:cNvSpPr>
          <p:nvPr/>
        </p:nvSpPr>
        <p:spPr>
          <a:xfrm>
            <a:off x="0" y="6324600"/>
            <a:ext cx="8229600" cy="8382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600" spc="3000" dirty="0" smtClean="0">
                <a:latin typeface="Book Antiqua" pitchFamily="18" charset="0"/>
              </a:rPr>
              <a:t> </a:t>
            </a:r>
            <a:r>
              <a:rPr lang="en-US" sz="1600" spc="3000" dirty="0" smtClean="0">
                <a:latin typeface="Book Antiqua" pitchFamily="18" charset="0"/>
              </a:rPr>
              <a:t> the pier</a:t>
            </a:r>
            <a:endParaRPr kumimoji="0" lang="en-US" sz="1600" b="1" i="0" u="none" strike="noStrike" kern="1200" cap="none" spc="270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 Antiqua" pitchFamily="18" charset="0"/>
              <a:ea typeface="+mn-ea"/>
              <a:cs typeface="+mn-cs"/>
            </a:endParaRPr>
          </a:p>
        </p:txBody>
      </p:sp>
      <p:pic>
        <p:nvPicPr>
          <p:cNvPr id="6" name="Picture 5" descr="Shell Structure 02.jpg"/>
          <p:cNvPicPr>
            <a:picLocks noChangeAspect="1"/>
          </p:cNvPicPr>
          <p:nvPr/>
        </p:nvPicPr>
        <p:blipFill>
          <a:blip r:embed="rId2" cstate="print"/>
          <a:srcRect t="1667"/>
          <a:stretch>
            <a:fillRect/>
          </a:stretch>
        </p:blipFill>
        <p:spPr>
          <a:xfrm>
            <a:off x="214282" y="1000108"/>
            <a:ext cx="8786842" cy="4495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Content Placeholder 3"/>
          <p:cNvSpPr txBox="1">
            <a:spLocks/>
          </p:cNvSpPr>
          <p:nvPr/>
        </p:nvSpPr>
        <p:spPr>
          <a:xfrm>
            <a:off x="0" y="6324600"/>
            <a:ext cx="8229600" cy="8382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600" spc="3000" dirty="0" smtClean="0">
                <a:latin typeface="Book Antiqua" pitchFamily="18" charset="0"/>
              </a:rPr>
              <a:t> </a:t>
            </a:r>
            <a:endParaRPr kumimoji="0" lang="en-US" sz="1600" b="1" i="0" u="none" strike="noStrike" kern="1200" cap="none" spc="270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 Antiqua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6145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3"/>
          <p:cNvSpPr txBox="1">
            <a:spLocks/>
          </p:cNvSpPr>
          <p:nvPr/>
        </p:nvSpPr>
        <p:spPr>
          <a:xfrm>
            <a:off x="0" y="6324600"/>
            <a:ext cx="8229600" cy="8382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600" spc="3000" dirty="0" smtClean="0">
                <a:latin typeface="Book Antiqua" pitchFamily="18" charset="0"/>
              </a:rPr>
              <a:t> </a:t>
            </a:r>
            <a:endParaRPr kumimoji="0" lang="en-US" sz="1600" b="1" i="0" u="none" strike="noStrike" kern="1200" cap="none" spc="270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 Antiqua" pitchFamily="18" charset="0"/>
              <a:ea typeface="+mn-ea"/>
              <a:cs typeface="+mn-cs"/>
            </a:endParaRPr>
          </a:p>
        </p:txBody>
      </p:sp>
      <p:pic>
        <p:nvPicPr>
          <p:cNvPr id="7" name="Picture 6" descr="2teliko!!!!!!!!!magd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1181313"/>
            <a:ext cx="8572560" cy="44953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Content Placeholder 3"/>
          <p:cNvSpPr txBox="1">
            <a:spLocks/>
          </p:cNvSpPr>
          <p:nvPr/>
        </p:nvSpPr>
        <p:spPr>
          <a:xfrm>
            <a:off x="0" y="6324600"/>
            <a:ext cx="8229600" cy="8382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600" spc="3000" dirty="0" smtClean="0">
                <a:latin typeface="Book Antiqua" pitchFamily="18" charset="0"/>
              </a:rPr>
              <a:t> </a:t>
            </a:r>
            <a:r>
              <a:rPr lang="en-US" sz="1600" spc="3000" dirty="0" smtClean="0">
                <a:latin typeface="Book Antiqua" pitchFamily="18" charset="0"/>
              </a:rPr>
              <a:t> the pier</a:t>
            </a:r>
            <a:endParaRPr kumimoji="0" lang="en-US" sz="1600" b="1" i="0" u="none" strike="noStrike" kern="1200" cap="none" spc="270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 Antiqua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7382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3"/>
          <p:cNvSpPr txBox="1">
            <a:spLocks/>
          </p:cNvSpPr>
          <p:nvPr/>
        </p:nvSpPr>
        <p:spPr>
          <a:xfrm>
            <a:off x="0" y="6324600"/>
            <a:ext cx="8229600" cy="8382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600" spc="3000" dirty="0" smtClean="0">
                <a:latin typeface="Book Antiqua" pitchFamily="18" charset="0"/>
              </a:rPr>
              <a:t> </a:t>
            </a:r>
            <a:r>
              <a:rPr lang="en-US" sz="1600" spc="3000" dirty="0" smtClean="0">
                <a:latin typeface="Book Antiqua" pitchFamily="18" charset="0"/>
              </a:rPr>
              <a:t> the pier</a:t>
            </a:r>
            <a:endParaRPr kumimoji="0" lang="en-US" sz="1600" b="1" i="0" u="none" strike="noStrike" kern="1200" cap="none" spc="270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 Antiqua" pitchFamily="18" charset="0"/>
              <a:ea typeface="+mn-ea"/>
              <a:cs typeface="+mn-cs"/>
            </a:endParaRPr>
          </a:p>
        </p:txBody>
      </p:sp>
      <p:pic>
        <p:nvPicPr>
          <p:cNvPr id="4" name="Picture 3" descr="3.jp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14282" y="1181313"/>
            <a:ext cx="8715404" cy="44953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5714707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7869" y="1667272"/>
            <a:ext cx="5842000" cy="485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8" y="1660525"/>
            <a:ext cx="5421312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228600" y="1676400"/>
            <a:ext cx="2471738" cy="9794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00CCFF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4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</a:rPr>
              <a:t>Third largest island in Mediterranean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14313" y="5051425"/>
            <a:ext cx="2197100" cy="6826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just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00CCFF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4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</a:rPr>
              <a:t>Divided since 1974</a:t>
            </a:r>
          </a:p>
        </p:txBody>
      </p:sp>
      <p:sp>
        <p:nvSpPr>
          <p:cNvPr id="2" name="Rectangle 15"/>
          <p:cNvSpPr/>
          <p:nvPr/>
        </p:nvSpPr>
        <p:spPr>
          <a:xfrm>
            <a:off x="250825" y="2924175"/>
            <a:ext cx="3119438" cy="4064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00CCFF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Area 9248 km</a:t>
            </a:r>
            <a:r>
              <a:rPr lang="en-US" sz="2400" baseline="30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2</a:t>
            </a:r>
            <a:endParaRPr lang="en-US" sz="24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  <p:pic>
        <p:nvPicPr>
          <p:cNvPr id="4107" name="Picture 2" descr="http://www.americanhellenic.org/news_images/general_cyprus_map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4284663"/>
            <a:ext cx="2808287" cy="190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5"/>
          <p:cNvSpPr/>
          <p:nvPr/>
        </p:nvSpPr>
        <p:spPr>
          <a:xfrm>
            <a:off x="250825" y="3644900"/>
            <a:ext cx="3840163" cy="658813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00CCFF"/>
              </a:buClr>
              <a:buSzPct val="65000"/>
              <a:defRPr/>
            </a:pPr>
            <a:endParaRPr lang="en-US" sz="2400" baseline="300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00CCFF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Population 800000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28638" y="311176"/>
            <a:ext cx="8153400" cy="990600"/>
          </a:xfrm>
        </p:spPr>
        <p:txBody>
          <a:bodyPr>
            <a:noAutofit/>
          </a:bodyPr>
          <a:lstStyle/>
          <a:p>
            <a:r>
              <a:rPr lang="en-US" sz="4000" dirty="0" smtClean="0"/>
              <a:t>CYPRUS</a:t>
            </a:r>
            <a:r>
              <a:rPr lang="en-US" sz="4000" dirty="0"/>
              <a:t/>
            </a:r>
            <a:br>
              <a:rPr lang="en-US" sz="4000" dirty="0"/>
            </a:br>
            <a:r>
              <a:rPr lang="en-US" sz="3000" dirty="0" smtClean="0"/>
              <a:t>                excellent </a:t>
            </a:r>
            <a:r>
              <a:rPr lang="en-US" sz="3000" dirty="0"/>
              <a:t>location</a:t>
            </a:r>
            <a:endParaRPr lang="el-GR" sz="3000" dirty="0"/>
          </a:p>
        </p:txBody>
      </p:sp>
      <p:sp>
        <p:nvSpPr>
          <p:cNvPr id="6" name="Rectangle 5"/>
          <p:cNvSpPr/>
          <p:nvPr/>
        </p:nvSpPr>
        <p:spPr>
          <a:xfrm>
            <a:off x="6628568" y="1301776"/>
            <a:ext cx="251543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1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CREATED BY USUDS TEAM, 19/11/2013</a:t>
            </a:r>
            <a:endParaRPr lang="el-GR" sz="11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43061034"/>
      </p:ext>
    </p:extLst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" grpId="0"/>
      <p:bldP spid="1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3"/>
          <p:cNvSpPr txBox="1">
            <a:spLocks/>
          </p:cNvSpPr>
          <p:nvPr/>
        </p:nvSpPr>
        <p:spPr>
          <a:xfrm>
            <a:off x="0" y="6324600"/>
            <a:ext cx="8229600" cy="8382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600" spc="3000" dirty="0" smtClean="0">
                <a:latin typeface="Book Antiqua" pitchFamily="18" charset="0"/>
              </a:rPr>
              <a:t> </a:t>
            </a:r>
            <a:r>
              <a:rPr lang="en-US" sz="1600" spc="3000" dirty="0" smtClean="0">
                <a:latin typeface="Book Antiqua" pitchFamily="18" charset="0"/>
              </a:rPr>
              <a:t> the pier</a:t>
            </a:r>
            <a:endParaRPr kumimoji="0" lang="en-US" sz="1600" b="1" i="0" u="none" strike="noStrike" kern="1200" cap="none" spc="270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 Antiqua" pitchFamily="18" charset="0"/>
              <a:ea typeface="+mn-ea"/>
              <a:cs typeface="+mn-cs"/>
            </a:endParaRPr>
          </a:p>
        </p:txBody>
      </p:sp>
      <p:pic>
        <p:nvPicPr>
          <p:cNvPr id="9" name="Picture 8" descr="Michalis Pier DayCamera 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1447800"/>
            <a:ext cx="8572560" cy="3657600"/>
          </a:xfrm>
          <a:prstGeom prst="rect">
            <a:avLst/>
          </a:prstGeom>
        </p:spPr>
      </p:pic>
      <p:sp>
        <p:nvSpPr>
          <p:cNvPr id="10" name="Content Placeholder 3"/>
          <p:cNvSpPr txBox="1">
            <a:spLocks/>
          </p:cNvSpPr>
          <p:nvPr/>
        </p:nvSpPr>
        <p:spPr>
          <a:xfrm>
            <a:off x="0" y="6324600"/>
            <a:ext cx="8229600" cy="8382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600" spc="3000" dirty="0" smtClean="0">
                <a:latin typeface="Book Antiqua" pitchFamily="18" charset="0"/>
              </a:rPr>
              <a:t> </a:t>
            </a:r>
            <a:endParaRPr kumimoji="0" lang="en-US" sz="1600" b="1" i="0" u="none" strike="noStrike" kern="1200" cap="none" spc="270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 Antiqua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729967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3"/>
          <p:cNvSpPr txBox="1">
            <a:spLocks/>
          </p:cNvSpPr>
          <p:nvPr/>
        </p:nvSpPr>
        <p:spPr>
          <a:xfrm>
            <a:off x="0" y="6324600"/>
            <a:ext cx="8229600" cy="8382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600" spc="3000" dirty="0" smtClean="0">
                <a:latin typeface="Book Antiqua" pitchFamily="18" charset="0"/>
              </a:rPr>
              <a:t> </a:t>
            </a:r>
            <a:r>
              <a:rPr lang="en-US" sz="1600" spc="3000" dirty="0" smtClean="0">
                <a:latin typeface="Book Antiqua" pitchFamily="18" charset="0"/>
              </a:rPr>
              <a:t> the pier</a:t>
            </a:r>
            <a:endParaRPr kumimoji="0" lang="en-US" sz="1600" b="1" i="0" u="none" strike="noStrike" kern="1200" cap="none" spc="270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 Antiqua" pitchFamily="18" charset="0"/>
              <a:ea typeface="+mn-ea"/>
              <a:cs typeface="+mn-cs"/>
            </a:endParaRPr>
          </a:p>
        </p:txBody>
      </p:sp>
      <p:pic>
        <p:nvPicPr>
          <p:cNvPr id="6" name="Picture 5" descr="Pier Night 01.jp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  <a:lum bright="10000"/>
          </a:blip>
          <a:stretch>
            <a:fillRect/>
          </a:stretch>
        </p:blipFill>
        <p:spPr>
          <a:xfrm>
            <a:off x="357158" y="1143000"/>
            <a:ext cx="8501122" cy="4572000"/>
          </a:xfrm>
          <a:prstGeom prst="rect">
            <a:avLst/>
          </a:prstGeom>
        </p:spPr>
      </p:pic>
      <p:sp>
        <p:nvSpPr>
          <p:cNvPr id="9" name="Content Placeholder 3"/>
          <p:cNvSpPr txBox="1">
            <a:spLocks/>
          </p:cNvSpPr>
          <p:nvPr/>
        </p:nvSpPr>
        <p:spPr>
          <a:xfrm>
            <a:off x="0" y="6324600"/>
            <a:ext cx="8229600" cy="8382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600" spc="3000" dirty="0" smtClean="0">
                <a:latin typeface="Book Antiqua" pitchFamily="18" charset="0"/>
              </a:rPr>
              <a:t> </a:t>
            </a:r>
            <a:endParaRPr kumimoji="0" lang="en-US" sz="1600" b="1" i="0" u="none" strike="noStrike" kern="1200" cap="none" spc="270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 Antiqua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196787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sar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46727"/>
            <a:ext cx="9144000" cy="496454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2400" y="3124200"/>
            <a:ext cx="1371600" cy="1295400"/>
          </a:xfrm>
          <a:prstGeom prst="rect">
            <a:avLst/>
          </a:prstGeom>
          <a:solidFill>
            <a:srgbClr val="C00000">
              <a:alpha val="3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pisinappp.jpg"/>
          <p:cNvPicPr>
            <a:picLocks noChangeAspect="1"/>
          </p:cNvPicPr>
          <p:nvPr/>
        </p:nvPicPr>
        <p:blipFill>
          <a:blip r:embed="rId3" cstate="print"/>
          <a:srcRect t="1989" b="4452"/>
          <a:stretch>
            <a:fillRect/>
          </a:stretch>
        </p:blipFill>
        <p:spPr>
          <a:xfrm>
            <a:off x="0" y="304800"/>
            <a:ext cx="9144000" cy="5791200"/>
          </a:xfrm>
          <a:prstGeom prst="rect">
            <a:avLst/>
          </a:prstGeom>
        </p:spPr>
      </p:pic>
      <p:sp>
        <p:nvSpPr>
          <p:cNvPr id="6" name="Content Placeholder 3"/>
          <p:cNvSpPr txBox="1">
            <a:spLocks/>
          </p:cNvSpPr>
          <p:nvPr/>
        </p:nvSpPr>
        <p:spPr>
          <a:xfrm>
            <a:off x="0" y="6324600"/>
            <a:ext cx="8229600" cy="8382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600" spc="3000" dirty="0" smtClean="0">
                <a:latin typeface="Book Antiqua" pitchFamily="18" charset="0"/>
              </a:rPr>
              <a:t> </a:t>
            </a:r>
            <a:r>
              <a:rPr lang="en-US" sz="1600" spc="3000" dirty="0" smtClean="0">
                <a:latin typeface="Book Antiqua" pitchFamily="18" charset="0"/>
              </a:rPr>
              <a:t>marina</a:t>
            </a:r>
            <a:endParaRPr kumimoji="0" lang="en-US" sz="1600" b="1" i="0" u="none" strike="noStrike" kern="1200" cap="none" spc="30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 Antiqua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149871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E:\Εικόνες\Αεροφωτογραφίες\ΑΕΡΟΦΩΤΟΓΡΑΦΙΕΣ - Α\PICTURES\DSC_00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309396"/>
            <a:ext cx="8625602" cy="61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Content Placeholder 3"/>
          <p:cNvSpPr txBox="1">
            <a:spLocks/>
          </p:cNvSpPr>
          <p:nvPr/>
        </p:nvSpPr>
        <p:spPr>
          <a:xfrm>
            <a:off x="0" y="6324600"/>
            <a:ext cx="8229600" cy="8382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600" spc="3000" dirty="0" smtClean="0">
                <a:latin typeface="Book Antiqua" pitchFamily="18" charset="0"/>
              </a:rPr>
              <a:t> </a:t>
            </a:r>
            <a:r>
              <a:rPr lang="en-US" sz="1600" spc="3000" dirty="0" smtClean="0">
                <a:latin typeface="Book Antiqua" pitchFamily="18" charset="0"/>
              </a:rPr>
              <a:t>marina</a:t>
            </a:r>
            <a:endParaRPr kumimoji="0" lang="en-US" sz="1600" b="1" i="0" u="none" strike="noStrike" kern="1200" cap="none" spc="30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 Antiqua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562966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sina2.jpg"/>
          <p:cNvPicPr>
            <a:picLocks noChangeAspect="1"/>
          </p:cNvPicPr>
          <p:nvPr/>
        </p:nvPicPr>
        <p:blipFill>
          <a:blip r:embed="rId2" cstate="print"/>
          <a:srcRect t="1282" b="5128"/>
          <a:stretch>
            <a:fillRect/>
          </a:stretch>
        </p:blipFill>
        <p:spPr>
          <a:xfrm>
            <a:off x="214282" y="533400"/>
            <a:ext cx="8643998" cy="5562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3"/>
          <p:cNvSpPr txBox="1">
            <a:spLocks/>
          </p:cNvSpPr>
          <p:nvPr/>
        </p:nvSpPr>
        <p:spPr>
          <a:xfrm>
            <a:off x="0" y="6324600"/>
            <a:ext cx="8229600" cy="8382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600" spc="3000" dirty="0" smtClean="0">
                <a:latin typeface="Book Antiqua" pitchFamily="18" charset="0"/>
              </a:rPr>
              <a:t> </a:t>
            </a:r>
            <a:r>
              <a:rPr lang="en-US" sz="1600" b="1" spc="3000" dirty="0" smtClean="0">
                <a:latin typeface="Book Antiqua" pitchFamily="18" charset="0"/>
              </a:rPr>
              <a:t>marina</a:t>
            </a:r>
            <a:endParaRPr kumimoji="0" lang="en-US" sz="1600" b="1" i="0" u="none" strike="noStrike" kern="1200" cap="none" spc="30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 Antiqua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289088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3"/>
          <p:cNvSpPr txBox="1">
            <a:spLocks/>
          </p:cNvSpPr>
          <p:nvPr/>
        </p:nvSpPr>
        <p:spPr>
          <a:xfrm>
            <a:off x="0" y="6324600"/>
            <a:ext cx="8229600" cy="8382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600" spc="3000" dirty="0" smtClean="0">
                <a:latin typeface="Book Antiqua" pitchFamily="18" charset="0"/>
              </a:rPr>
              <a:t> </a:t>
            </a:r>
            <a:r>
              <a:rPr lang="en-US" sz="1600" b="1" spc="3000" dirty="0" smtClean="0">
                <a:latin typeface="Book Antiqua" pitchFamily="18" charset="0"/>
              </a:rPr>
              <a:t>marina</a:t>
            </a:r>
            <a:endParaRPr kumimoji="0" lang="en-US" sz="1600" b="1" i="0" u="none" strike="noStrike" kern="1200" cap="none" spc="30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 Antiqua" pitchFamily="18" charset="0"/>
              <a:ea typeface="+mn-ea"/>
              <a:cs typeface="+mn-cs"/>
            </a:endParaRPr>
          </a:p>
        </p:txBody>
      </p:sp>
      <p:pic>
        <p:nvPicPr>
          <p:cNvPr id="4" name="Picture 3" descr="Camera 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1066800"/>
            <a:ext cx="8858280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8813105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3"/>
          <p:cNvSpPr txBox="1">
            <a:spLocks/>
          </p:cNvSpPr>
          <p:nvPr/>
        </p:nvSpPr>
        <p:spPr>
          <a:xfrm>
            <a:off x="0" y="6324600"/>
            <a:ext cx="8229600" cy="8382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600" spc="3000" dirty="0" smtClean="0">
                <a:latin typeface="Book Antiqua" pitchFamily="18" charset="0"/>
              </a:rPr>
              <a:t> </a:t>
            </a:r>
            <a:r>
              <a:rPr lang="en-US" sz="1600" b="1" spc="3000" dirty="0" smtClean="0">
                <a:latin typeface="Book Antiqua" pitchFamily="18" charset="0"/>
              </a:rPr>
              <a:t>marina</a:t>
            </a:r>
            <a:endParaRPr kumimoji="0" lang="en-US" sz="1600" b="1" i="0" u="none" strike="noStrike" kern="1200" cap="none" spc="30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 Antiqua" pitchFamily="18" charset="0"/>
              <a:ea typeface="+mn-ea"/>
              <a:cs typeface="+mn-cs"/>
            </a:endParaRPr>
          </a:p>
        </p:txBody>
      </p:sp>
      <p:pic>
        <p:nvPicPr>
          <p:cNvPr id="5" name="Picture 4" descr="Camera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76" y="1143000"/>
            <a:ext cx="8858280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5215100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3"/>
          <p:cNvSpPr txBox="1">
            <a:spLocks/>
          </p:cNvSpPr>
          <p:nvPr/>
        </p:nvSpPr>
        <p:spPr>
          <a:xfrm>
            <a:off x="0" y="6324600"/>
            <a:ext cx="8229600" cy="8382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600" spc="3000" dirty="0" smtClean="0">
                <a:latin typeface="Book Antiqua" pitchFamily="18" charset="0"/>
              </a:rPr>
              <a:t> </a:t>
            </a:r>
            <a:r>
              <a:rPr lang="en-US" sz="1600" b="1" spc="3000" dirty="0" smtClean="0">
                <a:latin typeface="Book Antiqua" pitchFamily="18" charset="0"/>
              </a:rPr>
              <a:t>marina</a:t>
            </a:r>
            <a:endParaRPr kumimoji="0" lang="en-US" sz="1600" b="1" i="0" u="none" strike="noStrike" kern="1200" cap="none" spc="30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 Antiqua" pitchFamily="18" charset="0"/>
              <a:ea typeface="+mn-ea"/>
              <a:cs typeface="+mn-cs"/>
            </a:endParaRPr>
          </a:p>
        </p:txBody>
      </p:sp>
      <p:pic>
        <p:nvPicPr>
          <p:cNvPr id="6" name="Picture 5" descr="Camera 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1143000"/>
            <a:ext cx="8643998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7026235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3"/>
          <p:cNvSpPr txBox="1">
            <a:spLocks/>
          </p:cNvSpPr>
          <p:nvPr/>
        </p:nvSpPr>
        <p:spPr>
          <a:xfrm>
            <a:off x="0" y="6324600"/>
            <a:ext cx="8229600" cy="8382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600" spc="3000" dirty="0" smtClean="0">
                <a:latin typeface="Book Antiqua" pitchFamily="18" charset="0"/>
              </a:rPr>
              <a:t> </a:t>
            </a:r>
            <a:r>
              <a:rPr lang="en-US" sz="1600" b="1" spc="3000" dirty="0" smtClean="0">
                <a:latin typeface="Book Antiqua" pitchFamily="18" charset="0"/>
              </a:rPr>
              <a:t>marina</a:t>
            </a:r>
            <a:endParaRPr kumimoji="0" lang="en-US" sz="1600" b="1" i="0" u="none" strike="noStrike" kern="1200" cap="none" spc="30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 Antiqua" pitchFamily="18" charset="0"/>
              <a:ea typeface="+mn-ea"/>
              <a:cs typeface="+mn-cs"/>
            </a:endParaRPr>
          </a:p>
        </p:txBody>
      </p:sp>
      <p:pic>
        <p:nvPicPr>
          <p:cNvPr id="4" name="Picture 3" descr="Camera 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1143000"/>
            <a:ext cx="8786874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1380371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3"/>
          <p:cNvSpPr txBox="1">
            <a:spLocks/>
          </p:cNvSpPr>
          <p:nvPr/>
        </p:nvSpPr>
        <p:spPr>
          <a:xfrm>
            <a:off x="0" y="6324600"/>
            <a:ext cx="8229600" cy="8382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600" spc="3000" dirty="0" smtClean="0">
                <a:latin typeface="Book Antiqua" pitchFamily="18" charset="0"/>
              </a:rPr>
              <a:t> </a:t>
            </a:r>
            <a:r>
              <a:rPr lang="en-US" sz="1600" b="1" spc="3000" dirty="0" smtClean="0">
                <a:latin typeface="Book Antiqua" pitchFamily="18" charset="0"/>
              </a:rPr>
              <a:t>marina</a:t>
            </a:r>
            <a:endParaRPr kumimoji="0" lang="en-US" sz="1600" b="1" i="0" u="none" strike="noStrike" kern="1200" cap="none" spc="30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 Antiqua" pitchFamily="18" charset="0"/>
              <a:ea typeface="+mn-ea"/>
              <a:cs typeface="+mn-cs"/>
            </a:endParaRPr>
          </a:p>
        </p:txBody>
      </p:sp>
      <p:pic>
        <p:nvPicPr>
          <p:cNvPr id="4" name="Picture 3" descr="Camera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1143000"/>
            <a:ext cx="8715436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4526609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LARNACA </a:t>
            </a:r>
            <a:br>
              <a:rPr lang="en-US" dirty="0" smtClean="0"/>
            </a:br>
            <a:r>
              <a:rPr lang="en-US" sz="3300" dirty="0" smtClean="0"/>
              <a:t>                   district</a:t>
            </a:r>
            <a:endParaRPr lang="el-GR" sz="33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20000"/>
            <a:ext cx="3240000" cy="4572000"/>
          </a:xfrm>
        </p:spPr>
        <p:txBody>
          <a:bodyPr>
            <a:normAutofit fontScale="70000" lnSpcReduction="20000"/>
          </a:bodyPr>
          <a:lstStyle/>
          <a:p>
            <a:endParaRPr lang="en-US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3500" dirty="0" smtClean="0">
                <a:solidFill>
                  <a:schemeClr val="tx2"/>
                </a:solidFill>
              </a:rPr>
              <a:t>Larnaca </a:t>
            </a:r>
            <a:r>
              <a:rPr lang="en-US" sz="3500" dirty="0">
                <a:solidFill>
                  <a:schemeClr val="tx2"/>
                </a:solidFill>
              </a:rPr>
              <a:t>District area</a:t>
            </a:r>
            <a:r>
              <a:rPr lang="en-US" sz="3500" dirty="0">
                <a:solidFill>
                  <a:schemeClr val="accent1"/>
                </a:solidFill>
              </a:rPr>
              <a:t> </a:t>
            </a:r>
            <a:r>
              <a:rPr lang="en-US" sz="3600" b="1" dirty="0">
                <a:solidFill>
                  <a:schemeClr val="accent1"/>
                </a:solidFill>
              </a:rPr>
              <a:t>[1.393km</a:t>
            </a:r>
            <a:r>
              <a:rPr lang="en-US" sz="3600" b="1" baseline="30000" dirty="0">
                <a:solidFill>
                  <a:schemeClr val="accent1"/>
                </a:solidFill>
              </a:rPr>
              <a:t>2</a:t>
            </a:r>
            <a:r>
              <a:rPr lang="en-US" sz="3600" b="1" dirty="0">
                <a:solidFill>
                  <a:schemeClr val="accent1"/>
                </a:solidFill>
              </a:rPr>
              <a:t>]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3500" dirty="0" smtClean="0">
                <a:solidFill>
                  <a:schemeClr val="tx2"/>
                </a:solidFill>
              </a:rPr>
              <a:t>Larnaca  </a:t>
            </a:r>
            <a:r>
              <a:rPr lang="en-US" sz="3500" dirty="0">
                <a:solidFill>
                  <a:schemeClr val="tx2"/>
                </a:solidFill>
              </a:rPr>
              <a:t>District population </a:t>
            </a:r>
            <a:r>
              <a:rPr lang="en-US" sz="3600" b="1" dirty="0">
                <a:solidFill>
                  <a:schemeClr val="accent1"/>
                </a:solidFill>
              </a:rPr>
              <a:t>[</a:t>
            </a:r>
            <a:r>
              <a:rPr lang="en-US" sz="3600" b="1" dirty="0" smtClean="0">
                <a:solidFill>
                  <a:schemeClr val="accent1"/>
                </a:solidFill>
              </a:rPr>
              <a:t>150</a:t>
            </a:r>
            <a:r>
              <a:rPr lang="el-GR" sz="3600" b="1" dirty="0" smtClean="0">
                <a:solidFill>
                  <a:schemeClr val="accent1"/>
                </a:solidFill>
              </a:rPr>
              <a:t>.</a:t>
            </a:r>
            <a:r>
              <a:rPr lang="en-US" sz="3600" b="1" dirty="0" smtClean="0">
                <a:solidFill>
                  <a:schemeClr val="accent1"/>
                </a:solidFill>
              </a:rPr>
              <a:t>000</a:t>
            </a:r>
            <a:r>
              <a:rPr lang="en-US" sz="3600" b="1" dirty="0">
                <a:solidFill>
                  <a:schemeClr val="accent1"/>
                </a:solidFill>
              </a:rPr>
              <a:t>]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3500" dirty="0">
                <a:solidFill>
                  <a:schemeClr val="tx2"/>
                </a:solidFill>
              </a:rPr>
              <a:t>Mediterranean coastline </a:t>
            </a:r>
            <a:r>
              <a:rPr lang="en-US" sz="3600" b="1" dirty="0">
                <a:solidFill>
                  <a:schemeClr val="accent1"/>
                </a:solidFill>
              </a:rPr>
              <a:t>[</a:t>
            </a:r>
            <a:r>
              <a:rPr lang="en-US" sz="3600" b="1" dirty="0" smtClean="0">
                <a:solidFill>
                  <a:schemeClr val="accent1"/>
                </a:solidFill>
              </a:rPr>
              <a:t>75Km]</a:t>
            </a:r>
            <a:endParaRPr lang="en-US" sz="3600" b="1" dirty="0">
              <a:solidFill>
                <a:schemeClr val="accent1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3500" dirty="0">
                <a:solidFill>
                  <a:schemeClr val="tx2"/>
                </a:solidFill>
              </a:rPr>
              <a:t>Morphology </a:t>
            </a:r>
            <a:r>
              <a:rPr lang="en-US" sz="3500" dirty="0" smtClean="0">
                <a:solidFill>
                  <a:schemeClr val="tx2"/>
                </a:solidFill>
              </a:rPr>
              <a:t>– </a:t>
            </a:r>
            <a:r>
              <a:rPr lang="en-US" sz="3500" b="1" dirty="0" smtClean="0">
                <a:solidFill>
                  <a:schemeClr val="accent1"/>
                </a:solidFill>
              </a:rPr>
              <a:t>Highest mountains</a:t>
            </a:r>
            <a:r>
              <a:rPr lang="en-US" sz="3500" dirty="0">
                <a:solidFill>
                  <a:schemeClr val="tx2"/>
                </a:solidFill>
              </a:rPr>
              <a:t>: 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dirty="0" err="1">
                <a:solidFill>
                  <a:schemeClr val="tx2"/>
                </a:solidFill>
              </a:rPr>
              <a:t>Odou</a:t>
            </a:r>
            <a:r>
              <a:rPr lang="en-US" dirty="0">
                <a:solidFill>
                  <a:schemeClr val="tx2"/>
                </a:solidFill>
              </a:rPr>
              <a:t> 1.234m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dirty="0" err="1">
                <a:solidFill>
                  <a:schemeClr val="tx2"/>
                </a:solidFill>
              </a:rPr>
              <a:t>Vavatsinia</a:t>
            </a:r>
            <a:r>
              <a:rPr lang="en-US" dirty="0">
                <a:solidFill>
                  <a:schemeClr val="tx2"/>
                </a:solidFill>
              </a:rPr>
              <a:t> 939m 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dirty="0" err="1">
                <a:solidFill>
                  <a:schemeClr val="tx2"/>
                </a:solidFill>
              </a:rPr>
              <a:t>Stavrovouni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smtClean="0">
                <a:solidFill>
                  <a:schemeClr val="tx2"/>
                </a:solidFill>
              </a:rPr>
              <a:t>688m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608" y="1620000"/>
            <a:ext cx="4690856" cy="4572000"/>
          </a:xfr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576000" y="1296000"/>
            <a:ext cx="8568000" cy="216000"/>
          </a:xfrm>
          <a:prstGeom prst="rect">
            <a:avLst/>
          </a:prstGeom>
        </p:spPr>
        <p:txBody>
          <a:bodyPr vert="horz" anchor="ctr">
            <a:normAutofit fontScale="25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/>
              <a:t>CREATED BY </a:t>
            </a:r>
            <a:r>
              <a:rPr lang="en-US" dirty="0" smtClean="0"/>
              <a:t>USUDS, </a:t>
            </a:r>
            <a:r>
              <a:rPr lang="en-US" dirty="0"/>
              <a:t>19/11/2013</a:t>
            </a:r>
            <a:endParaRPr lang="el-GR" dirty="0"/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 rot="19787792">
            <a:off x="5373284" y="4706395"/>
            <a:ext cx="34686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l-GR" sz="2000" dirty="0">
                <a:solidFill>
                  <a:srgbClr val="0066CC"/>
                </a:solidFill>
                <a:latin typeface="Arial Narrow" pitchFamily="34" charset="0"/>
              </a:rPr>
              <a:t>75 </a:t>
            </a:r>
            <a:r>
              <a:rPr lang="en-US" altLang="el-GR" sz="2000" dirty="0" smtClean="0">
                <a:solidFill>
                  <a:srgbClr val="0066CC"/>
                </a:solidFill>
                <a:latin typeface="Arial Narrow" pitchFamily="34" charset="0"/>
              </a:rPr>
              <a:t>Km </a:t>
            </a:r>
            <a:r>
              <a:rPr lang="en-US" altLang="el-GR" sz="2000" dirty="0">
                <a:solidFill>
                  <a:srgbClr val="0066CC"/>
                </a:solidFill>
                <a:latin typeface="Arial Narrow" pitchFamily="34" charset="0"/>
              </a:rPr>
              <a:t>of Mediterranean coastline</a:t>
            </a:r>
            <a:endParaRPr lang="el-GR" altLang="el-GR" sz="2000" dirty="0">
              <a:solidFill>
                <a:srgbClr val="0066CC"/>
              </a:solidFill>
              <a:latin typeface="Arial Narrow" pitchFamily="34" charset="0"/>
            </a:endParaRPr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 flipV="1">
            <a:off x="5364088" y="3861048"/>
            <a:ext cx="2930525" cy="1735137"/>
          </a:xfrm>
          <a:prstGeom prst="line">
            <a:avLst/>
          </a:prstGeom>
          <a:noFill/>
          <a:ln w="9525">
            <a:solidFill>
              <a:srgbClr val="3399FF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73348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  <p:bldP spid="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3"/>
          <p:cNvSpPr txBox="1">
            <a:spLocks/>
          </p:cNvSpPr>
          <p:nvPr/>
        </p:nvSpPr>
        <p:spPr>
          <a:xfrm>
            <a:off x="0" y="6324600"/>
            <a:ext cx="8229600" cy="8382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600" spc="3000" dirty="0" smtClean="0">
                <a:latin typeface="Book Antiqua" pitchFamily="18" charset="0"/>
              </a:rPr>
              <a:t> </a:t>
            </a:r>
            <a:r>
              <a:rPr lang="en-US" sz="1600" b="1" spc="3000" dirty="0" smtClean="0">
                <a:latin typeface="Book Antiqua" pitchFamily="18" charset="0"/>
              </a:rPr>
              <a:t>marina</a:t>
            </a:r>
            <a:endParaRPr kumimoji="0" lang="en-US" sz="1600" b="1" i="0" u="none" strike="noStrike" kern="1200" cap="none" spc="30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 Antiqua" pitchFamily="18" charset="0"/>
              <a:ea typeface="+mn-ea"/>
              <a:cs typeface="+mn-cs"/>
            </a:endParaRPr>
          </a:p>
        </p:txBody>
      </p:sp>
      <p:pic>
        <p:nvPicPr>
          <p:cNvPr id="5" name="Picture 4" descr="Camera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1143000"/>
            <a:ext cx="8715436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99374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sina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46727"/>
            <a:ext cx="9144000" cy="4964545"/>
          </a:xfrm>
          <a:prstGeom prst="rect">
            <a:avLst/>
          </a:prstGeom>
        </p:spPr>
      </p:pic>
      <p:sp>
        <p:nvSpPr>
          <p:cNvPr id="3" name="Content Placeholder 3"/>
          <p:cNvSpPr txBox="1">
            <a:spLocks/>
          </p:cNvSpPr>
          <p:nvPr/>
        </p:nvSpPr>
        <p:spPr>
          <a:xfrm>
            <a:off x="0" y="6324600"/>
            <a:ext cx="8229600" cy="8382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600" spc="3000" dirty="0" smtClean="0">
                <a:latin typeface="Book Antiqua" pitchFamily="18" charset="0"/>
              </a:rPr>
              <a:t> </a:t>
            </a:r>
            <a:endParaRPr kumimoji="0" lang="en-US" sz="1600" b="1" i="0" u="none" strike="noStrike" kern="1200" cap="none" spc="30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 Antiqua" pitchFamily="18" charset="0"/>
              <a:ea typeface="+mn-ea"/>
              <a:cs typeface="+mn-cs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-396552" y="6033733"/>
            <a:ext cx="10225136" cy="8382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600" spc="3000" dirty="0" smtClean="0">
                <a:latin typeface="Book Antiqua" pitchFamily="18" charset="0"/>
              </a:rPr>
              <a:t> </a:t>
            </a:r>
            <a:r>
              <a:rPr lang="en-US" sz="1600" b="1" spc="3000" dirty="0" smtClean="0">
                <a:latin typeface="Book Antiqua" pitchFamily="18" charset="0"/>
              </a:rPr>
              <a:t>new coastal </a:t>
            </a:r>
            <a:r>
              <a:rPr lang="en-US" sz="1600" b="1" spc="3000" dirty="0" err="1" smtClean="0">
                <a:latin typeface="Book Antiqua" pitchFamily="18" charset="0"/>
              </a:rPr>
              <a:t>larnaca</a:t>
            </a:r>
            <a:endParaRPr kumimoji="0" lang="en-US" sz="1600" b="1" i="0" u="none" strike="noStrike" kern="1200" cap="none" spc="30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 Antiqua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27481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Larnaca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endParaRPr lang="el-GR" dirty="0"/>
          </a:p>
        </p:txBody>
      </p:sp>
      <p:sp>
        <p:nvSpPr>
          <p:cNvPr id="4" name="Rectangle 3"/>
          <p:cNvSpPr/>
          <p:nvPr/>
        </p:nvSpPr>
        <p:spPr>
          <a:xfrm>
            <a:off x="2575471" y="1700808"/>
            <a:ext cx="2552898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Political</a:t>
            </a:r>
          </a:p>
          <a:p>
            <a:pPr algn="ctr"/>
            <a:r>
              <a:rPr lang="en-US" sz="2400" b="1" dirty="0" smtClean="0"/>
              <a:t>commitment</a:t>
            </a:r>
            <a:endParaRPr lang="el-GR" sz="2400" b="1" dirty="0"/>
          </a:p>
        </p:txBody>
      </p:sp>
      <p:sp>
        <p:nvSpPr>
          <p:cNvPr id="5" name="Rectangle 4"/>
          <p:cNvSpPr/>
          <p:nvPr/>
        </p:nvSpPr>
        <p:spPr>
          <a:xfrm>
            <a:off x="2575471" y="3284984"/>
            <a:ext cx="2552898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Urban</a:t>
            </a:r>
          </a:p>
          <a:p>
            <a:pPr algn="ctr"/>
            <a:r>
              <a:rPr lang="en-US" sz="2400" b="1" dirty="0" smtClean="0"/>
              <a:t>Sustainable</a:t>
            </a:r>
          </a:p>
          <a:p>
            <a:pPr algn="ctr"/>
            <a:r>
              <a:rPr lang="en-US" sz="2400" b="1" dirty="0" smtClean="0"/>
              <a:t>Strategies</a:t>
            </a:r>
            <a:endParaRPr lang="el-GR" sz="2400" b="1" dirty="0"/>
          </a:p>
        </p:txBody>
      </p:sp>
      <p:sp>
        <p:nvSpPr>
          <p:cNvPr id="6" name="Rectangle 5"/>
          <p:cNvSpPr/>
          <p:nvPr/>
        </p:nvSpPr>
        <p:spPr>
          <a:xfrm>
            <a:off x="2575471" y="5085184"/>
            <a:ext cx="2552898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 smtClean="0"/>
          </a:p>
          <a:p>
            <a:pPr algn="ctr"/>
            <a:r>
              <a:rPr lang="en-US" sz="2400" b="1" dirty="0" smtClean="0"/>
              <a:t>Vision for new </a:t>
            </a:r>
            <a:r>
              <a:rPr lang="en-US" sz="2400" b="1" dirty="0" err="1" smtClean="0"/>
              <a:t>Larnaca</a:t>
            </a:r>
            <a:endParaRPr lang="en-US" sz="2400" b="1" dirty="0" smtClean="0"/>
          </a:p>
          <a:p>
            <a:pPr algn="ctr"/>
            <a:endParaRPr lang="el-GR" sz="2400" b="1" dirty="0"/>
          </a:p>
        </p:txBody>
      </p:sp>
      <p:sp>
        <p:nvSpPr>
          <p:cNvPr id="7" name="Rectangle 6"/>
          <p:cNvSpPr/>
          <p:nvPr/>
        </p:nvSpPr>
        <p:spPr>
          <a:xfrm>
            <a:off x="6084168" y="1700808"/>
            <a:ext cx="2552898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Mayor</a:t>
            </a:r>
          </a:p>
          <a:p>
            <a:pPr algn="ctr"/>
            <a:r>
              <a:rPr lang="en-US" sz="2400" b="1" dirty="0" smtClean="0"/>
              <a:t>Municipal Council</a:t>
            </a:r>
            <a:endParaRPr lang="el-GR" sz="2400" b="1" dirty="0"/>
          </a:p>
        </p:txBody>
      </p:sp>
      <p:sp>
        <p:nvSpPr>
          <p:cNvPr id="8" name="Right Arrow 7"/>
          <p:cNvSpPr/>
          <p:nvPr/>
        </p:nvSpPr>
        <p:spPr>
          <a:xfrm rot="10800000">
            <a:off x="5128369" y="1988840"/>
            <a:ext cx="955799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Down Arrow 9"/>
          <p:cNvSpPr/>
          <p:nvPr/>
        </p:nvSpPr>
        <p:spPr>
          <a:xfrm>
            <a:off x="3784169" y="2564904"/>
            <a:ext cx="189735" cy="7200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Rectangle 10"/>
          <p:cNvSpPr/>
          <p:nvPr/>
        </p:nvSpPr>
        <p:spPr>
          <a:xfrm>
            <a:off x="6094171" y="3392996"/>
            <a:ext cx="2552898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Municipal</a:t>
            </a:r>
          </a:p>
          <a:p>
            <a:pPr algn="ctr"/>
            <a:r>
              <a:rPr lang="en-US" sz="2400" b="1" dirty="0" smtClean="0"/>
              <a:t>Services</a:t>
            </a:r>
            <a:endParaRPr lang="el-GR" sz="2400" b="1" dirty="0"/>
          </a:p>
        </p:txBody>
      </p:sp>
      <p:sp>
        <p:nvSpPr>
          <p:cNvPr id="12" name="Right Arrow 11"/>
          <p:cNvSpPr/>
          <p:nvPr/>
        </p:nvSpPr>
        <p:spPr>
          <a:xfrm rot="10800000">
            <a:off x="5141623" y="3753036"/>
            <a:ext cx="955799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3" name="Down Arrow 12"/>
          <p:cNvSpPr/>
          <p:nvPr/>
        </p:nvSpPr>
        <p:spPr>
          <a:xfrm>
            <a:off x="3762220" y="4365104"/>
            <a:ext cx="189735" cy="7200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4" name="Rectangle 13"/>
          <p:cNvSpPr/>
          <p:nvPr/>
        </p:nvSpPr>
        <p:spPr>
          <a:xfrm>
            <a:off x="179512" y="3392996"/>
            <a:ext cx="1440160" cy="864096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USUDS</a:t>
            </a:r>
            <a:endParaRPr lang="el-GR" sz="2400" b="1" dirty="0"/>
          </a:p>
        </p:txBody>
      </p:sp>
      <p:sp>
        <p:nvSpPr>
          <p:cNvPr id="16" name="Right Arrow 15"/>
          <p:cNvSpPr/>
          <p:nvPr/>
        </p:nvSpPr>
        <p:spPr>
          <a:xfrm>
            <a:off x="1619672" y="3753035"/>
            <a:ext cx="955799" cy="144017"/>
          </a:xfrm>
          <a:prstGeom prst="right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40973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USUDS</a:t>
            </a:r>
            <a:br>
              <a:rPr lang="en-US" dirty="0" smtClean="0"/>
            </a:br>
            <a:r>
              <a:rPr lang="en-US" sz="3300" dirty="0" smtClean="0"/>
              <a:t>              Introduction</a:t>
            </a:r>
            <a:endParaRPr lang="el-GR" sz="33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pPr>
              <a:spcBef>
                <a:spcPts val="0"/>
              </a:spcBef>
            </a:pPr>
            <a:r>
              <a:rPr lang="en-US" sz="3000" dirty="0">
                <a:solidFill>
                  <a:schemeClr val="tx2"/>
                </a:solidFill>
              </a:rPr>
              <a:t>USUDS Project – Awarded to </a:t>
            </a:r>
            <a:r>
              <a:rPr lang="en-US" sz="3000" dirty="0" smtClean="0">
                <a:solidFill>
                  <a:schemeClr val="tx2"/>
                </a:solidFill>
              </a:rPr>
              <a:t>Larnaca </a:t>
            </a:r>
            <a:r>
              <a:rPr lang="en-US" sz="3000" dirty="0">
                <a:solidFill>
                  <a:schemeClr val="tx2"/>
                </a:solidFill>
              </a:rPr>
              <a:t>Municipality on </a:t>
            </a:r>
            <a:r>
              <a:rPr lang="en-US" sz="3000" b="1" dirty="0">
                <a:solidFill>
                  <a:srgbClr val="94C600"/>
                </a:solidFill>
              </a:rPr>
              <a:t>21 October </a:t>
            </a:r>
            <a:r>
              <a:rPr lang="en-US" sz="3000" b="1" dirty="0" smtClean="0">
                <a:solidFill>
                  <a:srgbClr val="94C600"/>
                </a:solidFill>
              </a:rPr>
              <a:t>2011</a:t>
            </a:r>
          </a:p>
          <a:p>
            <a:pPr marL="0" indent="0">
              <a:spcBef>
                <a:spcPts val="0"/>
              </a:spcBef>
              <a:buNone/>
            </a:pPr>
            <a:endParaRPr lang="en-US" sz="3000" dirty="0">
              <a:solidFill>
                <a:schemeClr val="tx2"/>
              </a:solidFill>
            </a:endParaRPr>
          </a:p>
          <a:p>
            <a:pPr>
              <a:spcBef>
                <a:spcPts val="0"/>
              </a:spcBef>
            </a:pPr>
            <a:r>
              <a:rPr lang="en-US" sz="3000" dirty="0">
                <a:solidFill>
                  <a:schemeClr val="tx2"/>
                </a:solidFill>
              </a:rPr>
              <a:t>Original Duration of Project </a:t>
            </a:r>
            <a:r>
              <a:rPr lang="en-US" sz="3000" b="1" dirty="0">
                <a:solidFill>
                  <a:srgbClr val="94C600"/>
                </a:solidFill>
              </a:rPr>
              <a:t>24 </a:t>
            </a:r>
            <a:r>
              <a:rPr lang="en-US" sz="3000" b="1" dirty="0" smtClean="0">
                <a:solidFill>
                  <a:srgbClr val="94C600"/>
                </a:solidFill>
              </a:rPr>
              <a:t>months </a:t>
            </a:r>
          </a:p>
          <a:p>
            <a:pPr marL="320040" lvl="1" indent="0">
              <a:spcBef>
                <a:spcPts val="0"/>
              </a:spcBef>
              <a:buNone/>
            </a:pPr>
            <a:r>
              <a:rPr lang="en-US" sz="2700" dirty="0" smtClean="0">
                <a:solidFill>
                  <a:schemeClr val="tx2"/>
                </a:solidFill>
              </a:rPr>
              <a:t>[21 </a:t>
            </a:r>
            <a:r>
              <a:rPr lang="en-US" sz="2700" dirty="0">
                <a:solidFill>
                  <a:schemeClr val="tx2"/>
                </a:solidFill>
              </a:rPr>
              <a:t>October 2011 – 21 October </a:t>
            </a:r>
            <a:r>
              <a:rPr lang="en-US" sz="2700" dirty="0" smtClean="0">
                <a:solidFill>
                  <a:schemeClr val="tx2"/>
                </a:solidFill>
              </a:rPr>
              <a:t>2013]</a:t>
            </a:r>
          </a:p>
          <a:p>
            <a:pPr marL="0" indent="0">
              <a:spcBef>
                <a:spcPts val="0"/>
              </a:spcBef>
              <a:buNone/>
            </a:pPr>
            <a:endParaRPr lang="en-US" sz="3000" dirty="0">
              <a:solidFill>
                <a:schemeClr val="tx2"/>
              </a:solidFill>
            </a:endParaRPr>
          </a:p>
          <a:p>
            <a:pPr>
              <a:spcBef>
                <a:spcPts val="0"/>
              </a:spcBef>
            </a:pPr>
            <a:r>
              <a:rPr lang="en-US" sz="3000" b="1" dirty="0">
                <a:solidFill>
                  <a:srgbClr val="94C600"/>
                </a:solidFill>
              </a:rPr>
              <a:t>Extension granted </a:t>
            </a:r>
            <a:r>
              <a:rPr lang="en-US" sz="3000" dirty="0">
                <a:solidFill>
                  <a:schemeClr val="tx2"/>
                </a:solidFill>
              </a:rPr>
              <a:t>after official request by </a:t>
            </a:r>
            <a:r>
              <a:rPr lang="en-US" sz="3000" dirty="0" smtClean="0">
                <a:solidFill>
                  <a:schemeClr val="tx2"/>
                </a:solidFill>
              </a:rPr>
              <a:t>Larnaca Municipality</a:t>
            </a:r>
          </a:p>
          <a:p>
            <a:pPr marL="0" indent="0">
              <a:spcBef>
                <a:spcPts val="0"/>
              </a:spcBef>
              <a:buNone/>
            </a:pPr>
            <a:endParaRPr lang="en-US" sz="3000" dirty="0">
              <a:solidFill>
                <a:schemeClr val="tx2"/>
              </a:solidFill>
            </a:endParaRPr>
          </a:p>
          <a:p>
            <a:pPr>
              <a:spcBef>
                <a:spcPts val="0"/>
              </a:spcBef>
            </a:pPr>
            <a:r>
              <a:rPr lang="en-US" sz="3000" dirty="0">
                <a:solidFill>
                  <a:schemeClr val="tx2"/>
                </a:solidFill>
              </a:rPr>
              <a:t>New Project completion date on </a:t>
            </a:r>
            <a:r>
              <a:rPr lang="en-US" sz="3000" b="1" dirty="0">
                <a:solidFill>
                  <a:srgbClr val="94C600"/>
                </a:solidFill>
              </a:rPr>
              <a:t>21 April </a:t>
            </a:r>
            <a:r>
              <a:rPr lang="en-US" sz="3000" b="1" dirty="0" smtClean="0">
                <a:solidFill>
                  <a:srgbClr val="94C600"/>
                </a:solidFill>
              </a:rPr>
              <a:t>2014</a:t>
            </a:r>
            <a:endParaRPr lang="en-US" sz="3000" b="1" dirty="0">
              <a:solidFill>
                <a:srgbClr val="94C600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76000" y="1296000"/>
            <a:ext cx="8568000" cy="216000"/>
          </a:xfrm>
          <a:prstGeom prst="rect">
            <a:avLst/>
          </a:prstGeom>
        </p:spPr>
        <p:txBody>
          <a:bodyPr vert="horz" anchor="ctr">
            <a:normAutofit fontScale="25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/>
              <a:t>CREATED BY </a:t>
            </a:r>
            <a:r>
              <a:rPr lang="en-US" dirty="0" smtClean="0"/>
              <a:t>USUDS TEAM, </a:t>
            </a:r>
            <a:r>
              <a:rPr lang="en-US" dirty="0"/>
              <a:t>19/11/2013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506880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USUDS</a:t>
            </a:r>
            <a:r>
              <a:rPr lang="en-US" sz="3000" dirty="0"/>
              <a:t/>
            </a:r>
            <a:br>
              <a:rPr lang="en-US" sz="3000" dirty="0"/>
            </a:br>
            <a:r>
              <a:rPr lang="en-US" sz="3000" dirty="0" smtClean="0"/>
              <a:t>              organizational structure</a:t>
            </a:r>
            <a:endParaRPr lang="el-GR" sz="3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 vert="vert270" anchor="ctr">
            <a:normAutofit/>
          </a:bodyPr>
          <a:lstStyle/>
          <a:p>
            <a:r>
              <a:rPr lang="en-US" sz="3200" dirty="0"/>
              <a:t>Organizational Structure</a:t>
            </a:r>
            <a:endParaRPr lang="el-GR" sz="32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584" y="1752600"/>
            <a:ext cx="5890031" cy="4419600"/>
          </a:xfr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576000" y="1296000"/>
            <a:ext cx="8568000" cy="216000"/>
          </a:xfrm>
          <a:prstGeom prst="rect">
            <a:avLst/>
          </a:prstGeom>
        </p:spPr>
        <p:txBody>
          <a:bodyPr vert="horz" anchor="ctr">
            <a:normAutofit fontScale="25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/>
              <a:t>CREATED BY </a:t>
            </a:r>
            <a:r>
              <a:rPr lang="en-US" dirty="0" smtClean="0"/>
              <a:t>USUDS TEAM, </a:t>
            </a:r>
            <a:r>
              <a:rPr lang="en-US" dirty="0"/>
              <a:t>19/11/2013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790580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USUDS </a:t>
            </a:r>
            <a:r>
              <a:rPr lang="en-US" sz="3000" dirty="0" smtClean="0"/>
              <a:t/>
            </a:r>
            <a:br>
              <a:rPr lang="en-US" sz="3000" dirty="0" smtClean="0"/>
            </a:br>
            <a:r>
              <a:rPr lang="en-US" sz="3000" dirty="0" smtClean="0"/>
              <a:t>              </a:t>
            </a:r>
            <a:r>
              <a:rPr lang="en-US" sz="3000" dirty="0" err="1" smtClean="0"/>
              <a:t>larnaca</a:t>
            </a:r>
            <a:r>
              <a:rPr lang="en-US" sz="3000" dirty="0" smtClean="0"/>
              <a:t> team</a:t>
            </a:r>
            <a:endParaRPr lang="el-GR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pPr>
              <a:spcBef>
                <a:spcPts val="0"/>
              </a:spcBef>
            </a:pPr>
            <a:r>
              <a:rPr lang="en-US" sz="3000" dirty="0">
                <a:solidFill>
                  <a:schemeClr val="tx2"/>
                </a:solidFill>
              </a:rPr>
              <a:t>Made up of:</a:t>
            </a:r>
          </a:p>
          <a:p>
            <a:pPr lvl="1">
              <a:spcBef>
                <a:spcPts val="0"/>
              </a:spcBef>
              <a:buClr>
                <a:srgbClr val="94C600"/>
              </a:buClr>
            </a:pPr>
            <a:r>
              <a:rPr lang="en-US" sz="2700" dirty="0">
                <a:solidFill>
                  <a:schemeClr val="tx2"/>
                </a:solidFill>
              </a:rPr>
              <a:t>The </a:t>
            </a:r>
            <a:r>
              <a:rPr lang="en-US" sz="2700" b="1" dirty="0">
                <a:solidFill>
                  <a:srgbClr val="94C600"/>
                </a:solidFill>
              </a:rPr>
              <a:t>Municipal Service</a:t>
            </a:r>
          </a:p>
          <a:p>
            <a:pPr>
              <a:spcBef>
                <a:spcPts val="0"/>
              </a:spcBef>
            </a:pPr>
            <a:endParaRPr lang="en-US" sz="3000" dirty="0">
              <a:solidFill>
                <a:schemeClr val="tx2"/>
              </a:solidFill>
            </a:endParaRPr>
          </a:p>
          <a:p>
            <a:pPr lvl="1">
              <a:spcBef>
                <a:spcPts val="0"/>
              </a:spcBef>
            </a:pPr>
            <a:r>
              <a:rPr lang="en-US" sz="2700" dirty="0">
                <a:solidFill>
                  <a:schemeClr val="tx2"/>
                </a:solidFill>
              </a:rPr>
              <a:t>Five </a:t>
            </a:r>
            <a:r>
              <a:rPr lang="en-US" sz="2700" b="1" dirty="0">
                <a:solidFill>
                  <a:srgbClr val="94C600"/>
                </a:solidFill>
              </a:rPr>
              <a:t>Local Team Experts </a:t>
            </a:r>
            <a:r>
              <a:rPr lang="en-US" sz="2700" dirty="0">
                <a:solidFill>
                  <a:schemeClr val="tx2"/>
                </a:solidFill>
              </a:rPr>
              <a:t>(who have been employed particularly for the project)</a:t>
            </a:r>
          </a:p>
          <a:p>
            <a:pPr>
              <a:spcBef>
                <a:spcPts val="0"/>
              </a:spcBef>
            </a:pPr>
            <a:endParaRPr lang="en-US" sz="3000" dirty="0">
              <a:solidFill>
                <a:schemeClr val="tx2"/>
              </a:solidFill>
            </a:endParaRPr>
          </a:p>
          <a:p>
            <a:pPr lvl="1">
              <a:spcBef>
                <a:spcPts val="0"/>
              </a:spcBef>
            </a:pPr>
            <a:r>
              <a:rPr lang="en-US" sz="2700" dirty="0">
                <a:solidFill>
                  <a:schemeClr val="tx2"/>
                </a:solidFill>
              </a:rPr>
              <a:t>A </a:t>
            </a:r>
            <a:r>
              <a:rPr lang="en-US" sz="2700" b="1" dirty="0">
                <a:solidFill>
                  <a:srgbClr val="94C600"/>
                </a:solidFill>
              </a:rPr>
              <a:t>Steering Committee </a:t>
            </a:r>
            <a:r>
              <a:rPr lang="en-US" sz="2700" dirty="0">
                <a:solidFill>
                  <a:schemeClr val="tx2"/>
                </a:solidFill>
              </a:rPr>
              <a:t>made up from the Mayor of </a:t>
            </a:r>
            <a:r>
              <a:rPr lang="en-US" sz="2700" dirty="0" smtClean="0">
                <a:solidFill>
                  <a:schemeClr val="tx2"/>
                </a:solidFill>
              </a:rPr>
              <a:t>Larnaca</a:t>
            </a:r>
            <a:r>
              <a:rPr lang="en-US" sz="2700" dirty="0">
                <a:solidFill>
                  <a:schemeClr val="tx2"/>
                </a:solidFill>
              </a:rPr>
              <a:t>, members and representatives of organized groups of the city and government departments</a:t>
            </a:r>
          </a:p>
          <a:p>
            <a:pPr>
              <a:spcBef>
                <a:spcPts val="0"/>
              </a:spcBef>
            </a:pPr>
            <a:endParaRPr lang="en-US" sz="3000" dirty="0">
              <a:solidFill>
                <a:schemeClr val="tx2"/>
              </a:solidFill>
            </a:endParaRPr>
          </a:p>
          <a:p>
            <a:pPr lvl="1">
              <a:spcBef>
                <a:spcPts val="0"/>
              </a:spcBef>
            </a:pPr>
            <a:r>
              <a:rPr lang="en-US" sz="2700" dirty="0">
                <a:solidFill>
                  <a:schemeClr val="tx2"/>
                </a:solidFill>
              </a:rPr>
              <a:t>An </a:t>
            </a:r>
            <a:r>
              <a:rPr lang="en-US" sz="2700" b="1" dirty="0">
                <a:solidFill>
                  <a:srgbClr val="94C600"/>
                </a:solidFill>
              </a:rPr>
              <a:t>International Consultant 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76000" y="1296000"/>
            <a:ext cx="8568000" cy="216000"/>
          </a:xfrm>
          <a:prstGeom prst="rect">
            <a:avLst/>
          </a:prstGeom>
        </p:spPr>
        <p:txBody>
          <a:bodyPr vert="horz" anchor="ctr">
            <a:normAutofit fontScale="25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/>
              <a:t>CREATED BY </a:t>
            </a:r>
            <a:r>
              <a:rPr lang="en-US" dirty="0" smtClean="0"/>
              <a:t>USUDS TEAM, </a:t>
            </a:r>
            <a:r>
              <a:rPr lang="en-US" dirty="0"/>
              <a:t>19/11/2013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626380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USUDS LARNACA</a:t>
            </a:r>
            <a:r>
              <a:rPr lang="en-US" sz="3000" dirty="0"/>
              <a:t/>
            </a:r>
            <a:br>
              <a:rPr lang="en-US" sz="3000" dirty="0"/>
            </a:br>
            <a:r>
              <a:rPr lang="en-US" sz="3000" dirty="0"/>
              <a:t>              </a:t>
            </a:r>
            <a:r>
              <a:rPr lang="en-US" sz="3000" dirty="0" smtClean="0"/>
              <a:t>                    organizational </a:t>
            </a:r>
            <a:r>
              <a:rPr lang="en-US" sz="3000" dirty="0"/>
              <a:t>structure</a:t>
            </a:r>
            <a:endParaRPr lang="el-GR" sz="3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 vert="vert270" anchor="ctr">
            <a:normAutofit/>
          </a:bodyPr>
          <a:lstStyle/>
          <a:p>
            <a:r>
              <a:rPr lang="en-US" sz="3200" dirty="0"/>
              <a:t>Organizational Structure</a:t>
            </a:r>
            <a:endParaRPr lang="el-GR" sz="32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660" y="1753292"/>
            <a:ext cx="5897880" cy="4418215"/>
          </a:xfr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576000" y="1296000"/>
            <a:ext cx="8568000" cy="216000"/>
          </a:xfrm>
          <a:prstGeom prst="rect">
            <a:avLst/>
          </a:prstGeom>
        </p:spPr>
        <p:txBody>
          <a:bodyPr vert="horz" anchor="ctr">
            <a:normAutofit fontScale="25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/>
              <a:t>CREATED BY </a:t>
            </a:r>
            <a:r>
              <a:rPr lang="en-US" dirty="0" smtClean="0"/>
              <a:t>USUDS TEAM, </a:t>
            </a:r>
            <a:r>
              <a:rPr lang="en-US" dirty="0"/>
              <a:t>19/11/2013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57444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Status so </a:t>
            </a:r>
            <a:r>
              <a:rPr lang="en-US" dirty="0" smtClean="0"/>
              <a:t>Far</a:t>
            </a:r>
            <a:br>
              <a:rPr lang="en-US" dirty="0" smtClean="0"/>
            </a:br>
            <a:r>
              <a:rPr lang="en-US" sz="3300" dirty="0" smtClean="0"/>
              <a:t>                         schedule</a:t>
            </a:r>
            <a:endParaRPr lang="el-GR" sz="33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94464" y="4797384"/>
            <a:ext cx="8154000" cy="20880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1800" b="1" dirty="0">
                <a:solidFill>
                  <a:schemeClr val="accent1"/>
                </a:solidFill>
              </a:rPr>
              <a:t>the pre-diagnostic phase </a:t>
            </a:r>
            <a:r>
              <a:rPr lang="en-US" sz="1800" dirty="0">
                <a:solidFill>
                  <a:schemeClr val="tx2"/>
                </a:solidFill>
              </a:rPr>
              <a:t>involves the collection of all data and studies for the city, </a:t>
            </a:r>
          </a:p>
          <a:p>
            <a:pPr>
              <a:spcBef>
                <a:spcPts val="0"/>
              </a:spcBef>
            </a:pPr>
            <a:r>
              <a:rPr lang="en-US" sz="1800" b="1" dirty="0">
                <a:solidFill>
                  <a:schemeClr val="accent1"/>
                </a:solidFill>
              </a:rPr>
              <a:t>the diagnostic phase </a:t>
            </a:r>
            <a:r>
              <a:rPr lang="en-US" sz="1800" dirty="0">
                <a:solidFill>
                  <a:schemeClr val="tx2"/>
                </a:solidFill>
              </a:rPr>
              <a:t>during which the data collected are evaluated and the priorities and the development prospects are determined </a:t>
            </a:r>
          </a:p>
          <a:p>
            <a:pPr>
              <a:spcBef>
                <a:spcPts val="0"/>
              </a:spcBef>
            </a:pPr>
            <a:r>
              <a:rPr lang="en-US" sz="1800" b="1" dirty="0">
                <a:solidFill>
                  <a:schemeClr val="accent1"/>
                </a:solidFill>
              </a:rPr>
              <a:t>the strategic designing phase</a:t>
            </a:r>
            <a:r>
              <a:rPr lang="en-US" sz="1800" dirty="0">
                <a:solidFill>
                  <a:schemeClr val="tx2"/>
                </a:solidFill>
              </a:rPr>
              <a:t>, during which the general strategic plan will be prepared, </a:t>
            </a:r>
          </a:p>
          <a:p>
            <a:pPr>
              <a:spcBef>
                <a:spcPts val="0"/>
              </a:spcBef>
            </a:pPr>
            <a:r>
              <a:rPr lang="en-US" sz="1800" b="1" dirty="0">
                <a:solidFill>
                  <a:schemeClr val="accent1"/>
                </a:solidFill>
              </a:rPr>
              <a:t>the implementation phase </a:t>
            </a:r>
            <a:r>
              <a:rPr lang="en-US" sz="1800" dirty="0">
                <a:solidFill>
                  <a:schemeClr val="tx2"/>
                </a:solidFill>
              </a:rPr>
              <a:t>during which, plans and actions will be devised in order to implement the strategy</a:t>
            </a:r>
            <a:r>
              <a:rPr lang="en-US" sz="1800" dirty="0" smtClean="0">
                <a:solidFill>
                  <a:schemeClr val="tx2"/>
                </a:solidFill>
              </a:rPr>
              <a:t>.</a:t>
            </a:r>
            <a:endParaRPr lang="en-US" sz="1800" dirty="0">
              <a:solidFill>
                <a:schemeClr val="tx2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616061"/>
            <a:ext cx="8154000" cy="3267036"/>
          </a:xfr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576000" y="1296000"/>
            <a:ext cx="8568000" cy="216000"/>
          </a:xfrm>
          <a:prstGeom prst="rect">
            <a:avLst/>
          </a:prstGeom>
        </p:spPr>
        <p:txBody>
          <a:bodyPr vert="horz" anchor="ctr">
            <a:normAutofit fontScale="25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/>
              <a:t>CREATED BY </a:t>
            </a:r>
            <a:r>
              <a:rPr lang="en-US" dirty="0" smtClean="0"/>
              <a:t>USUDS TEAM, </a:t>
            </a:r>
            <a:r>
              <a:rPr lang="en-US" dirty="0"/>
              <a:t>19/11/2013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622954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Activities Carried </a:t>
            </a:r>
            <a:r>
              <a:rPr lang="en-US" dirty="0" smtClean="0"/>
              <a:t>out </a:t>
            </a:r>
            <a:br>
              <a:rPr lang="en-US" dirty="0" smtClean="0"/>
            </a:br>
            <a:r>
              <a:rPr lang="en-US" sz="2800" dirty="0" smtClean="0"/>
              <a:t>                                                preparation and </a:t>
            </a:r>
            <a:r>
              <a:rPr lang="en-US" sz="2800" dirty="0" err="1" smtClean="0"/>
              <a:t>organisation</a:t>
            </a:r>
            <a:endParaRPr lang="el-GR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94464" y="4509120"/>
            <a:ext cx="8154000" cy="23400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2500" dirty="0" smtClean="0">
                <a:solidFill>
                  <a:schemeClr val="tx2"/>
                </a:solidFill>
              </a:rPr>
              <a:t>Constitution </a:t>
            </a:r>
            <a:r>
              <a:rPr lang="en-US" sz="2500" dirty="0">
                <a:solidFill>
                  <a:schemeClr val="tx2"/>
                </a:solidFill>
              </a:rPr>
              <a:t>of </a:t>
            </a:r>
            <a:r>
              <a:rPr lang="en-US" sz="2500" b="1" dirty="0">
                <a:solidFill>
                  <a:schemeClr val="accent1"/>
                </a:solidFill>
              </a:rPr>
              <a:t>Decision Making and Management Bodies </a:t>
            </a:r>
            <a:r>
              <a:rPr lang="en-US" sz="2500" dirty="0">
                <a:solidFill>
                  <a:schemeClr val="tx2"/>
                </a:solidFill>
              </a:rPr>
              <a:t>of </a:t>
            </a:r>
            <a:r>
              <a:rPr lang="en-US" sz="2500" dirty="0" smtClean="0">
                <a:solidFill>
                  <a:schemeClr val="tx2"/>
                </a:solidFill>
              </a:rPr>
              <a:t>Larnaca </a:t>
            </a:r>
            <a:r>
              <a:rPr lang="en-US" sz="2500" dirty="0">
                <a:solidFill>
                  <a:schemeClr val="tx2"/>
                </a:solidFill>
              </a:rPr>
              <a:t>USUDS</a:t>
            </a:r>
          </a:p>
          <a:p>
            <a:pPr>
              <a:spcBef>
                <a:spcPts val="0"/>
              </a:spcBef>
            </a:pPr>
            <a:r>
              <a:rPr lang="en-US" sz="2500" dirty="0" smtClean="0">
                <a:solidFill>
                  <a:schemeClr val="tx2"/>
                </a:solidFill>
              </a:rPr>
              <a:t>Familiarization </a:t>
            </a:r>
            <a:r>
              <a:rPr lang="en-US" sz="2500" dirty="0">
                <a:solidFill>
                  <a:schemeClr val="tx2"/>
                </a:solidFill>
              </a:rPr>
              <a:t>with the </a:t>
            </a:r>
            <a:r>
              <a:rPr lang="en-US" sz="2500" b="1" dirty="0">
                <a:solidFill>
                  <a:schemeClr val="accent1"/>
                </a:solidFill>
              </a:rPr>
              <a:t>USUDS Project</a:t>
            </a:r>
          </a:p>
          <a:p>
            <a:pPr>
              <a:spcBef>
                <a:spcPts val="0"/>
              </a:spcBef>
            </a:pPr>
            <a:r>
              <a:rPr lang="en-US" sz="2500" dirty="0">
                <a:solidFill>
                  <a:schemeClr val="tx2"/>
                </a:solidFill>
              </a:rPr>
              <a:t>Completed </a:t>
            </a:r>
            <a:r>
              <a:rPr lang="en-US" sz="2500" b="1" dirty="0">
                <a:solidFill>
                  <a:schemeClr val="accent1"/>
                </a:solidFill>
              </a:rPr>
              <a:t>Tender Procedure </a:t>
            </a:r>
            <a:r>
              <a:rPr lang="en-US" sz="2500" dirty="0">
                <a:solidFill>
                  <a:schemeClr val="tx2"/>
                </a:solidFill>
              </a:rPr>
              <a:t>for the employment of the Local Team. Award of Tenders in September 2012.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753200"/>
            <a:ext cx="8154000" cy="2723436"/>
          </a:xfr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576000" y="1296000"/>
            <a:ext cx="8568000" cy="216000"/>
          </a:xfrm>
          <a:prstGeom prst="rect">
            <a:avLst/>
          </a:prstGeom>
        </p:spPr>
        <p:txBody>
          <a:bodyPr vert="horz" anchor="ctr">
            <a:normAutofit fontScale="25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/>
              <a:t>CREATED BY </a:t>
            </a:r>
            <a:r>
              <a:rPr lang="en-US" dirty="0" smtClean="0"/>
              <a:t>USUDS TEAM, </a:t>
            </a:r>
            <a:r>
              <a:rPr lang="en-US" dirty="0"/>
              <a:t>19/11/2013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664435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Activities Carried </a:t>
            </a:r>
            <a:r>
              <a:rPr lang="en-US" dirty="0" smtClean="0"/>
              <a:t>out </a:t>
            </a:r>
            <a:r>
              <a:rPr lang="en-US" dirty="0"/>
              <a:t/>
            </a:r>
            <a:br>
              <a:rPr lang="en-US" dirty="0"/>
            </a:br>
            <a:r>
              <a:rPr lang="en-US" sz="3300" dirty="0" smtClean="0"/>
              <a:t>                                         pre-diagnostic phase</a:t>
            </a:r>
            <a:endParaRPr lang="en-US" sz="33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94464" y="4509120"/>
            <a:ext cx="8154000" cy="23400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2500" dirty="0" smtClean="0">
                <a:solidFill>
                  <a:schemeClr val="tx2"/>
                </a:solidFill>
              </a:rPr>
              <a:t>Collection,</a:t>
            </a:r>
            <a:r>
              <a:rPr lang="en-US" sz="2500" dirty="0">
                <a:solidFill>
                  <a:schemeClr val="tx2"/>
                </a:solidFill>
              </a:rPr>
              <a:t> </a:t>
            </a:r>
            <a:r>
              <a:rPr lang="en-US" sz="2500" dirty="0" smtClean="0">
                <a:solidFill>
                  <a:schemeClr val="tx2"/>
                </a:solidFill>
              </a:rPr>
              <a:t>assessment </a:t>
            </a:r>
            <a:r>
              <a:rPr lang="en-US" sz="2500" dirty="0">
                <a:solidFill>
                  <a:schemeClr val="tx2"/>
                </a:solidFill>
              </a:rPr>
              <a:t>and </a:t>
            </a:r>
            <a:r>
              <a:rPr lang="en-US" sz="2500" dirty="0" smtClean="0">
                <a:solidFill>
                  <a:schemeClr val="tx2"/>
                </a:solidFill>
              </a:rPr>
              <a:t>analysis of </a:t>
            </a:r>
            <a:r>
              <a:rPr lang="en-US" sz="2500" b="1" dirty="0">
                <a:solidFill>
                  <a:schemeClr val="accent1"/>
                </a:solidFill>
              </a:rPr>
              <a:t>Data and Studies </a:t>
            </a:r>
            <a:r>
              <a:rPr lang="en-US" sz="2500" dirty="0">
                <a:solidFill>
                  <a:schemeClr val="tx2"/>
                </a:solidFill>
              </a:rPr>
              <a:t>on various fields</a:t>
            </a:r>
          </a:p>
          <a:p>
            <a:pPr>
              <a:spcBef>
                <a:spcPts val="0"/>
              </a:spcBef>
            </a:pPr>
            <a:r>
              <a:rPr lang="en-US" sz="2500" dirty="0" smtClean="0">
                <a:solidFill>
                  <a:schemeClr val="tx2"/>
                </a:solidFill>
              </a:rPr>
              <a:t>Recruitment </a:t>
            </a:r>
            <a:r>
              <a:rPr lang="en-US" sz="2500" dirty="0">
                <a:solidFill>
                  <a:schemeClr val="tx2"/>
                </a:solidFill>
              </a:rPr>
              <a:t>of an </a:t>
            </a:r>
            <a:r>
              <a:rPr lang="en-US" sz="2500" b="1" dirty="0">
                <a:solidFill>
                  <a:schemeClr val="accent1"/>
                </a:solidFill>
              </a:rPr>
              <a:t>International Consultant </a:t>
            </a:r>
            <a:r>
              <a:rPr lang="en-US" sz="2000" dirty="0">
                <a:solidFill>
                  <a:schemeClr val="tx2"/>
                </a:solidFill>
              </a:rPr>
              <a:t>[</a:t>
            </a:r>
            <a:r>
              <a:rPr lang="en-US" sz="2000" dirty="0" smtClean="0">
                <a:solidFill>
                  <a:schemeClr val="tx2"/>
                </a:solidFill>
              </a:rPr>
              <a:t>November 2012]</a:t>
            </a:r>
            <a:endParaRPr lang="en-US" sz="2000" dirty="0">
              <a:solidFill>
                <a:schemeClr val="tx2"/>
              </a:solidFill>
            </a:endParaRPr>
          </a:p>
          <a:p>
            <a:pPr>
              <a:spcBef>
                <a:spcPts val="0"/>
              </a:spcBef>
            </a:pPr>
            <a:r>
              <a:rPr lang="en-US" sz="2500" dirty="0">
                <a:solidFill>
                  <a:schemeClr val="tx2"/>
                </a:solidFill>
              </a:rPr>
              <a:t>Public Participation </a:t>
            </a:r>
            <a:r>
              <a:rPr lang="en-US" sz="2500" b="1" dirty="0">
                <a:solidFill>
                  <a:schemeClr val="accent1"/>
                </a:solidFill>
              </a:rPr>
              <a:t>Workshops </a:t>
            </a:r>
            <a:r>
              <a:rPr lang="en-US" sz="2500" dirty="0">
                <a:solidFill>
                  <a:schemeClr val="tx2"/>
                </a:solidFill>
              </a:rPr>
              <a:t>on various fields </a:t>
            </a:r>
            <a:r>
              <a:rPr lang="en-US" sz="2000" dirty="0">
                <a:solidFill>
                  <a:schemeClr val="tx2"/>
                </a:solidFill>
              </a:rPr>
              <a:t>[</a:t>
            </a:r>
            <a:r>
              <a:rPr lang="en-US" sz="2000" dirty="0" smtClean="0">
                <a:solidFill>
                  <a:schemeClr val="tx2"/>
                </a:solidFill>
              </a:rPr>
              <a:t>December 2012]</a:t>
            </a:r>
            <a:endParaRPr lang="en-US" sz="2000" dirty="0">
              <a:solidFill>
                <a:schemeClr val="tx2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39" y="1753200"/>
            <a:ext cx="8025842" cy="2723436"/>
          </a:xfr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576000" y="1296000"/>
            <a:ext cx="8568000" cy="216000"/>
          </a:xfrm>
          <a:prstGeom prst="rect">
            <a:avLst/>
          </a:prstGeom>
        </p:spPr>
        <p:txBody>
          <a:bodyPr vert="horz" anchor="ctr">
            <a:normAutofit fontScale="25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/>
              <a:t>CREATED BY </a:t>
            </a:r>
            <a:r>
              <a:rPr lang="en-US" dirty="0" smtClean="0"/>
              <a:t>USUDS TEAM, </a:t>
            </a:r>
            <a:r>
              <a:rPr lang="en-US" dirty="0"/>
              <a:t>19/11/2013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5853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773238"/>
            <a:ext cx="5867400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080" name="Rectangle 8"/>
          <p:cNvSpPr>
            <a:spLocks noGrp="1" noChangeArrowheads="1"/>
          </p:cNvSpPr>
          <p:nvPr>
            <p:ph sz="quarter" idx="1"/>
          </p:nvPr>
        </p:nvSpPr>
        <p:spPr>
          <a:xfrm>
            <a:off x="0" y="1371600"/>
            <a:ext cx="3200400" cy="48006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altLang="el-GR" sz="2200" dirty="0" smtClean="0"/>
          </a:p>
          <a:p>
            <a:pPr algn="just" eaLnBrk="1" hangingPunct="1">
              <a:lnSpc>
                <a:spcPct val="80000"/>
              </a:lnSpc>
            </a:pPr>
            <a:r>
              <a:rPr lang="en-US" altLang="el-GR" sz="2400" dirty="0" smtClean="0"/>
              <a:t>The third largest city &amp; region in Cyprus</a:t>
            </a:r>
          </a:p>
          <a:p>
            <a:pPr eaLnBrk="1" hangingPunct="1">
              <a:lnSpc>
                <a:spcPct val="80000"/>
              </a:lnSpc>
            </a:pPr>
            <a:endParaRPr lang="en-US" altLang="el-GR" sz="2400" dirty="0" smtClean="0"/>
          </a:p>
          <a:p>
            <a:pPr algn="just" eaLnBrk="1" hangingPunct="1">
              <a:lnSpc>
                <a:spcPct val="80000"/>
              </a:lnSpc>
            </a:pPr>
            <a:r>
              <a:rPr lang="en-US" altLang="el-GR" sz="2400" dirty="0" smtClean="0"/>
              <a:t>One of the oldest cities / regions in Europe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altLang="el-GR" sz="2400" dirty="0" smtClean="0"/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l-GR" sz="2400" dirty="0" smtClean="0"/>
              <a:t>B</a:t>
            </a:r>
            <a:r>
              <a:rPr lang="el-GR" altLang="el-GR" sz="2400" dirty="0" err="1" smtClean="0"/>
              <a:t>ig</a:t>
            </a:r>
            <a:r>
              <a:rPr lang="el-GR" altLang="el-GR" sz="2400" dirty="0" smtClean="0"/>
              <a:t> </a:t>
            </a:r>
            <a:r>
              <a:rPr lang="el-GR" altLang="el-GR" sz="2400" dirty="0" err="1" smtClean="0"/>
              <a:t>enough</a:t>
            </a:r>
            <a:r>
              <a:rPr lang="el-GR" altLang="el-GR" sz="2400" dirty="0" smtClean="0"/>
              <a:t> </a:t>
            </a:r>
            <a:r>
              <a:rPr lang="el-GR" altLang="el-GR" sz="2400" dirty="0" err="1" smtClean="0"/>
              <a:t>to</a:t>
            </a:r>
            <a:r>
              <a:rPr lang="el-GR" altLang="el-GR" sz="2400" dirty="0" smtClean="0"/>
              <a:t> </a:t>
            </a:r>
            <a:r>
              <a:rPr lang="el-GR" altLang="el-GR" sz="2400" dirty="0" err="1" smtClean="0"/>
              <a:t>offer</a:t>
            </a:r>
            <a:r>
              <a:rPr lang="el-GR" altLang="el-GR" sz="2400" dirty="0" smtClean="0"/>
              <a:t> </a:t>
            </a:r>
            <a:r>
              <a:rPr lang="el-GR" altLang="el-GR" sz="2400" dirty="0" err="1" smtClean="0"/>
              <a:t>every</a:t>
            </a:r>
            <a:r>
              <a:rPr lang="el-GR" altLang="el-GR" sz="2400" dirty="0" smtClean="0"/>
              <a:t> </a:t>
            </a:r>
            <a:r>
              <a:rPr lang="el-GR" altLang="el-GR" sz="2400" dirty="0" err="1" smtClean="0"/>
              <a:t>amenity</a:t>
            </a:r>
            <a:r>
              <a:rPr lang="el-GR" altLang="el-GR" sz="2400" dirty="0" smtClean="0"/>
              <a:t>,</a:t>
            </a:r>
            <a:r>
              <a:rPr lang="en-US" altLang="el-GR" sz="2400" dirty="0" smtClean="0"/>
              <a:t>  but </a:t>
            </a:r>
            <a:r>
              <a:rPr lang="el-GR" altLang="el-GR" sz="2400" dirty="0" err="1" smtClean="0"/>
              <a:t>still</a:t>
            </a:r>
            <a:r>
              <a:rPr lang="en-US" altLang="el-GR" sz="2400" dirty="0" smtClean="0"/>
              <a:t> r</a:t>
            </a:r>
            <a:r>
              <a:rPr lang="el-GR" altLang="el-GR" sz="2400" dirty="0" err="1" smtClean="0"/>
              <a:t>elatively</a:t>
            </a:r>
            <a:r>
              <a:rPr lang="el-GR" altLang="el-GR" sz="2400" dirty="0" smtClean="0"/>
              <a:t> </a:t>
            </a:r>
            <a:r>
              <a:rPr lang="el-GR" altLang="el-GR" sz="2400" dirty="0" err="1" smtClean="0"/>
              <a:t>uncrowded</a:t>
            </a:r>
            <a:endParaRPr lang="el-GR" altLang="el-GR" sz="2400" dirty="0" smtClean="0"/>
          </a:p>
          <a:p>
            <a:pPr eaLnBrk="1" hangingPunct="1">
              <a:lnSpc>
                <a:spcPct val="80000"/>
              </a:lnSpc>
            </a:pPr>
            <a:endParaRPr lang="el-GR" altLang="el-GR" sz="2200" dirty="0" smtClean="0"/>
          </a:p>
        </p:txBody>
      </p:sp>
      <p:pic>
        <p:nvPicPr>
          <p:cNvPr id="61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773238"/>
            <a:ext cx="58674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628568" y="1212535"/>
            <a:ext cx="251543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1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CREATED BY USUDS TEAM, 19/11/2013</a:t>
            </a:r>
            <a:endParaRPr lang="el-GR" sz="11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11560" y="221935"/>
            <a:ext cx="8153400" cy="9906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/>
              <a:t>LARNACA</a:t>
            </a:r>
            <a:r>
              <a:rPr lang="el-GR" sz="3000" dirty="0" smtClean="0"/>
              <a:t/>
            </a:r>
            <a:br>
              <a:rPr lang="el-GR" sz="3000" dirty="0" smtClean="0"/>
            </a:br>
            <a:r>
              <a:rPr lang="en-US" sz="3000" dirty="0" smtClean="0"/>
              <a:t>                    city</a:t>
            </a:r>
            <a:endParaRPr lang="el-GR" sz="3000" dirty="0"/>
          </a:p>
        </p:txBody>
      </p:sp>
    </p:spTree>
    <p:extLst>
      <p:ext uri="{BB962C8B-B14F-4D97-AF65-F5344CB8AC3E}">
        <p14:creationId xmlns:p14="http://schemas.microsoft.com/office/powerpoint/2010/main" val="3101441240"/>
      </p:ext>
    </p:extLst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10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310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310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WORKSHOPS</a:t>
            </a:r>
            <a:r>
              <a:rPr lang="en-US" sz="3000" dirty="0" smtClean="0"/>
              <a:t/>
            </a:r>
            <a:br>
              <a:rPr lang="en-US" sz="3000" dirty="0" smtClean="0"/>
            </a:br>
            <a:r>
              <a:rPr lang="en-US" sz="3000" dirty="0" smtClean="0"/>
              <a:t>                            pre-diagnosis phase in </a:t>
            </a:r>
            <a:r>
              <a:rPr lang="en-US" sz="3000" dirty="0" err="1" smtClean="0"/>
              <a:t>larnaca</a:t>
            </a:r>
            <a:endParaRPr lang="el-GR" sz="30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088000"/>
            <a:ext cx="3886200" cy="2594038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05" b="354"/>
          <a:stretch/>
        </p:blipFill>
        <p:spPr>
          <a:xfrm>
            <a:off x="4800600" y="2088000"/>
            <a:ext cx="3886200" cy="2592288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1"/>
          </p:nvPr>
        </p:nvSpPr>
        <p:spPr>
          <a:xfrm>
            <a:off x="609600" y="1620000"/>
            <a:ext cx="3888000" cy="3600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workshop </a:t>
            </a:r>
            <a:r>
              <a:rPr lang="en-US" dirty="0" smtClean="0"/>
              <a:t>11.12.2012</a:t>
            </a:r>
            <a:endParaRPr lang="el-GR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800600" y="1620000"/>
            <a:ext cx="3888000" cy="3600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training </a:t>
            </a:r>
            <a:r>
              <a:rPr lang="en-US" dirty="0" smtClean="0"/>
              <a:t>12.12.2012</a:t>
            </a:r>
            <a:endParaRPr lang="el-GR" dirty="0"/>
          </a:p>
        </p:txBody>
      </p:sp>
      <p:sp>
        <p:nvSpPr>
          <p:cNvPr id="16" name="Text Placeholder 4"/>
          <p:cNvSpPr txBox="1">
            <a:spLocks/>
          </p:cNvSpPr>
          <p:nvPr/>
        </p:nvSpPr>
        <p:spPr>
          <a:xfrm>
            <a:off x="611560" y="4788000"/>
            <a:ext cx="3886200" cy="1980000"/>
          </a:xfrm>
          <a:prstGeom prst="rect">
            <a:avLst/>
          </a:prstGeom>
          <a:solidFill>
            <a:schemeClr val="accent2"/>
          </a:solidFill>
        </p:spPr>
        <p:txBody>
          <a:bodyPr vert="horz" rtlCol="0" anchor="ctr">
            <a:noAutofit/>
          </a:bodyPr>
          <a:lstStyle>
            <a:lvl1pPr marL="0" indent="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Tx/>
              <a:buNone/>
              <a:defRPr kumimoji="0" sz="20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lvl="1" indent="-180000" algn="just">
              <a:spcBef>
                <a:spcPts val="0"/>
              </a:spcBef>
            </a:pPr>
            <a:r>
              <a:rPr lang="en-US" sz="1800" dirty="0">
                <a:solidFill>
                  <a:schemeClr val="bg1"/>
                </a:solidFill>
              </a:rPr>
              <a:t>The objective of the workshop was to exchange information and comments with the group members in order to </a:t>
            </a:r>
            <a:r>
              <a:rPr lang="en-US" sz="1800" b="1" dirty="0">
                <a:solidFill>
                  <a:schemeClr val="accent1"/>
                </a:solidFill>
              </a:rPr>
              <a:t>update the Descriptive </a:t>
            </a:r>
            <a:r>
              <a:rPr lang="en-US" sz="1800" b="1" dirty="0" smtClean="0">
                <a:solidFill>
                  <a:schemeClr val="accent1"/>
                </a:solidFill>
              </a:rPr>
              <a:t>Memory </a:t>
            </a:r>
            <a:r>
              <a:rPr lang="en-US" sz="1800" dirty="0" smtClean="0">
                <a:solidFill>
                  <a:schemeClr val="bg1"/>
                </a:solidFill>
              </a:rPr>
              <a:t>and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dirty="0" smtClean="0">
                <a:solidFill>
                  <a:schemeClr val="bg1"/>
                </a:solidFill>
              </a:rPr>
              <a:t>document </a:t>
            </a:r>
            <a:r>
              <a:rPr lang="en-US" sz="1800" dirty="0">
                <a:solidFill>
                  <a:schemeClr val="bg1"/>
                </a:solidFill>
              </a:rPr>
              <a:t>and establish the key issues for the development of the city. </a:t>
            </a:r>
            <a:endParaRPr lang="el-GR" sz="1800" dirty="0">
              <a:solidFill>
                <a:schemeClr val="bg1"/>
              </a:solidFill>
            </a:endParaRPr>
          </a:p>
        </p:txBody>
      </p:sp>
      <p:sp>
        <p:nvSpPr>
          <p:cNvPr id="18" name="Text Placeholder 5"/>
          <p:cNvSpPr txBox="1">
            <a:spLocks/>
          </p:cNvSpPr>
          <p:nvPr/>
        </p:nvSpPr>
        <p:spPr>
          <a:xfrm>
            <a:off x="4800600" y="4788000"/>
            <a:ext cx="3886200" cy="1980000"/>
          </a:xfrm>
          <a:prstGeom prst="rect">
            <a:avLst/>
          </a:prstGeom>
          <a:solidFill>
            <a:schemeClr val="accent4"/>
          </a:solidFill>
        </p:spPr>
        <p:txBody>
          <a:bodyPr vert="horz" rtlCol="0" anchor="ctr">
            <a:noAutofit/>
          </a:bodyPr>
          <a:lstStyle>
            <a:lvl1pPr marL="0" indent="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Tx/>
              <a:buNone/>
              <a:defRPr kumimoji="0" sz="20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lvl="1" indent="-180000" algn="just">
              <a:spcBef>
                <a:spcPts val="0"/>
              </a:spcBef>
            </a:pPr>
            <a:r>
              <a:rPr lang="en-US" sz="1350" b="1" dirty="0">
                <a:solidFill>
                  <a:schemeClr val="accent1"/>
                </a:solidFill>
              </a:rPr>
              <a:t>Th</a:t>
            </a:r>
            <a:r>
              <a:rPr lang="en-US" sz="1400" b="1" dirty="0">
                <a:solidFill>
                  <a:schemeClr val="accent1"/>
                </a:solidFill>
              </a:rPr>
              <a:t>e partners of the project </a:t>
            </a:r>
            <a:r>
              <a:rPr lang="en-US" sz="1400" dirty="0">
                <a:solidFill>
                  <a:schemeClr val="bg1"/>
                </a:solidFill>
              </a:rPr>
              <a:t>from Metropolitan Area of Barcelona, </a:t>
            </a:r>
            <a:r>
              <a:rPr lang="en-US" sz="1400" dirty="0" err="1">
                <a:solidFill>
                  <a:schemeClr val="bg1"/>
                </a:solidFill>
              </a:rPr>
              <a:t>Fundación</a:t>
            </a:r>
            <a:r>
              <a:rPr lang="en-US" sz="1400" dirty="0">
                <a:solidFill>
                  <a:schemeClr val="bg1"/>
                </a:solidFill>
              </a:rPr>
              <a:t> CIEDES and Urban Community of Al Fayhaa </a:t>
            </a:r>
            <a:r>
              <a:rPr lang="en-US" sz="1400" dirty="0" smtClean="0">
                <a:solidFill>
                  <a:schemeClr val="bg1"/>
                </a:solidFill>
              </a:rPr>
              <a:t>presented: </a:t>
            </a:r>
            <a:r>
              <a:rPr lang="en-US" sz="1400" dirty="0">
                <a:solidFill>
                  <a:schemeClr val="bg1"/>
                </a:solidFill>
              </a:rPr>
              <a:t>[1] USUDS methodology</a:t>
            </a:r>
            <a:r>
              <a:rPr lang="en-US" sz="1400" dirty="0" smtClean="0">
                <a:solidFill>
                  <a:schemeClr val="bg1"/>
                </a:solidFill>
              </a:rPr>
              <a:t>,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smtClean="0">
                <a:solidFill>
                  <a:schemeClr val="bg1"/>
                </a:solidFill>
              </a:rPr>
              <a:t>instruments </a:t>
            </a:r>
            <a:r>
              <a:rPr lang="en-US" sz="1400" dirty="0">
                <a:solidFill>
                  <a:schemeClr val="bg1"/>
                </a:solidFill>
              </a:rPr>
              <a:t>and policies</a:t>
            </a:r>
            <a:r>
              <a:rPr lang="en-US" sz="1400" dirty="0" smtClean="0">
                <a:solidFill>
                  <a:schemeClr val="bg1"/>
                </a:solidFill>
              </a:rPr>
              <a:t> [</a:t>
            </a:r>
            <a:r>
              <a:rPr lang="en-US" sz="1400" dirty="0">
                <a:solidFill>
                  <a:schemeClr val="bg1"/>
                </a:solidFill>
              </a:rPr>
              <a:t>2] Social participation and </a:t>
            </a:r>
            <a:r>
              <a:rPr lang="en-US" sz="1400" dirty="0" smtClean="0">
                <a:solidFill>
                  <a:schemeClr val="bg1"/>
                </a:solidFill>
              </a:rPr>
              <a:t>cooperation, [3] </a:t>
            </a:r>
            <a:r>
              <a:rPr lang="en-US" sz="1400" dirty="0">
                <a:solidFill>
                  <a:schemeClr val="bg1"/>
                </a:solidFill>
              </a:rPr>
              <a:t>Strategic planning process, results and lessons learned </a:t>
            </a:r>
          </a:p>
          <a:p>
            <a:pPr marL="180000" lvl="1" indent="-180000" algn="just">
              <a:spcBef>
                <a:spcPts val="0"/>
              </a:spcBef>
            </a:pPr>
            <a:r>
              <a:rPr lang="en-US" sz="1400" b="1" dirty="0">
                <a:solidFill>
                  <a:schemeClr val="accent1"/>
                </a:solidFill>
              </a:rPr>
              <a:t>The International Expert</a:t>
            </a:r>
            <a:r>
              <a:rPr lang="en-US" sz="1400" dirty="0">
                <a:solidFill>
                  <a:schemeClr val="bg1"/>
                </a:solidFill>
              </a:rPr>
              <a:t>, Mr. </a:t>
            </a:r>
            <a:r>
              <a:rPr lang="en-US" sz="1400" dirty="0" err="1">
                <a:solidFill>
                  <a:schemeClr val="bg1"/>
                </a:solidFill>
              </a:rPr>
              <a:t>Josep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Acebillo</a:t>
            </a:r>
            <a:r>
              <a:rPr lang="en-US" sz="1400" dirty="0">
                <a:solidFill>
                  <a:schemeClr val="bg1"/>
                </a:solidFill>
              </a:rPr>
              <a:t>, gave his preliminary reactions with regards the presentations of the Larnaca Local Team.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576000" y="1296000"/>
            <a:ext cx="8568000" cy="216000"/>
          </a:xfrm>
          <a:prstGeom prst="rect">
            <a:avLst/>
          </a:prstGeom>
        </p:spPr>
        <p:txBody>
          <a:bodyPr vert="horz" anchor="ctr">
            <a:normAutofit fontScale="25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/>
              <a:t>CREATED BY </a:t>
            </a:r>
            <a:r>
              <a:rPr lang="en-US" dirty="0" smtClean="0"/>
              <a:t>USUDS TEAM, </a:t>
            </a:r>
            <a:r>
              <a:rPr lang="en-US" dirty="0"/>
              <a:t>19/11/2013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248617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Activities Carried </a:t>
            </a:r>
            <a:r>
              <a:rPr lang="en-US" dirty="0" smtClean="0"/>
              <a:t>out </a:t>
            </a:r>
            <a:r>
              <a:rPr lang="en-US" dirty="0"/>
              <a:t/>
            </a:r>
            <a:br>
              <a:rPr lang="en-US" dirty="0"/>
            </a:br>
            <a:r>
              <a:rPr lang="en-US" sz="3300" dirty="0" smtClean="0"/>
              <a:t>                                         diagnostic phase</a:t>
            </a:r>
            <a:endParaRPr lang="en-US" sz="33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94464" y="4104000"/>
            <a:ext cx="8154000" cy="27000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2400" dirty="0">
                <a:solidFill>
                  <a:schemeClr val="tx2"/>
                </a:solidFill>
              </a:rPr>
              <a:t>Preparation, </a:t>
            </a:r>
            <a:r>
              <a:rPr lang="en-US" sz="2400" dirty="0" smtClean="0">
                <a:solidFill>
                  <a:schemeClr val="tx2"/>
                </a:solidFill>
              </a:rPr>
              <a:t>organization </a:t>
            </a:r>
            <a:r>
              <a:rPr lang="en-US" sz="2400" dirty="0">
                <a:solidFill>
                  <a:schemeClr val="tx2"/>
                </a:solidFill>
              </a:rPr>
              <a:t>and presentation of </a:t>
            </a:r>
            <a:r>
              <a:rPr lang="en-US" sz="2400" b="1" dirty="0">
                <a:solidFill>
                  <a:schemeClr val="accent1"/>
                </a:solidFill>
              </a:rPr>
              <a:t>Workshops</a:t>
            </a:r>
            <a:r>
              <a:rPr lang="en-US" sz="2400" dirty="0">
                <a:solidFill>
                  <a:schemeClr val="tx2"/>
                </a:solidFill>
              </a:rPr>
              <a:t> between February 2013 – </a:t>
            </a:r>
            <a:r>
              <a:rPr lang="en-US" sz="2400" dirty="0" smtClean="0">
                <a:solidFill>
                  <a:schemeClr val="tx2"/>
                </a:solidFill>
              </a:rPr>
              <a:t>April 2013</a:t>
            </a:r>
            <a:r>
              <a:rPr lang="en-US" sz="2400" dirty="0">
                <a:solidFill>
                  <a:schemeClr val="tx2"/>
                </a:solidFill>
              </a:rPr>
              <a:t>:</a:t>
            </a:r>
          </a:p>
          <a:p>
            <a:pPr lvl="1">
              <a:spcBef>
                <a:spcPts val="0"/>
              </a:spcBef>
            </a:pPr>
            <a:r>
              <a:rPr lang="en-US" sz="2100" dirty="0">
                <a:solidFill>
                  <a:schemeClr val="tx2"/>
                </a:solidFill>
              </a:rPr>
              <a:t>The Demographic Characteristics of </a:t>
            </a:r>
            <a:r>
              <a:rPr lang="en-US" sz="2100" dirty="0" err="1" smtClean="0">
                <a:solidFill>
                  <a:schemeClr val="tx2"/>
                </a:solidFill>
              </a:rPr>
              <a:t>Larnaca</a:t>
            </a:r>
            <a:endParaRPr lang="en-US" sz="2100" dirty="0">
              <a:solidFill>
                <a:schemeClr val="tx2"/>
              </a:solidFill>
            </a:endParaRPr>
          </a:p>
          <a:p>
            <a:pPr lvl="1">
              <a:spcBef>
                <a:spcPts val="0"/>
              </a:spcBef>
            </a:pPr>
            <a:r>
              <a:rPr lang="en-US" sz="2100" dirty="0">
                <a:solidFill>
                  <a:schemeClr val="tx2"/>
                </a:solidFill>
              </a:rPr>
              <a:t>Important Infrastructure of </a:t>
            </a:r>
            <a:r>
              <a:rPr lang="en-US" sz="2100" dirty="0" err="1" smtClean="0">
                <a:solidFill>
                  <a:schemeClr val="tx2"/>
                </a:solidFill>
              </a:rPr>
              <a:t>Larnaca</a:t>
            </a:r>
            <a:endParaRPr lang="en-US" sz="2100" dirty="0">
              <a:solidFill>
                <a:schemeClr val="tx2"/>
              </a:solidFill>
            </a:endParaRPr>
          </a:p>
          <a:p>
            <a:pPr lvl="1">
              <a:spcBef>
                <a:spcPts val="0"/>
              </a:spcBef>
            </a:pPr>
            <a:r>
              <a:rPr lang="en-US" sz="2100" dirty="0">
                <a:solidFill>
                  <a:schemeClr val="tx2"/>
                </a:solidFill>
              </a:rPr>
              <a:t>Environmental Wealth and Environmental Factors of </a:t>
            </a:r>
            <a:r>
              <a:rPr lang="en-US" sz="2100" dirty="0" smtClean="0">
                <a:solidFill>
                  <a:schemeClr val="tx2"/>
                </a:solidFill>
              </a:rPr>
              <a:t>Larnaca</a:t>
            </a:r>
            <a:endParaRPr lang="en-US" sz="2100" dirty="0">
              <a:solidFill>
                <a:schemeClr val="tx2"/>
              </a:solidFill>
            </a:endParaRPr>
          </a:p>
          <a:p>
            <a:pPr lvl="1">
              <a:spcBef>
                <a:spcPts val="0"/>
              </a:spcBef>
            </a:pPr>
            <a:r>
              <a:rPr lang="en-US" sz="2100" dirty="0">
                <a:solidFill>
                  <a:schemeClr val="tx2"/>
                </a:solidFill>
              </a:rPr>
              <a:t>Socio-Economic Data of </a:t>
            </a:r>
            <a:r>
              <a:rPr lang="en-US" sz="2100" dirty="0" err="1" smtClean="0">
                <a:solidFill>
                  <a:schemeClr val="tx2"/>
                </a:solidFill>
              </a:rPr>
              <a:t>Larnaca</a:t>
            </a:r>
            <a:r>
              <a:rPr lang="en-US" sz="2100" dirty="0">
                <a:solidFill>
                  <a:schemeClr val="tx2"/>
                </a:solidFill>
              </a:rPr>
              <a:t>/Shift and Share Analysis</a:t>
            </a:r>
          </a:p>
          <a:p>
            <a:pPr lvl="1">
              <a:spcBef>
                <a:spcPts val="0"/>
              </a:spcBef>
            </a:pPr>
            <a:r>
              <a:rPr lang="en-US" sz="2100" dirty="0">
                <a:solidFill>
                  <a:schemeClr val="tx2"/>
                </a:solidFill>
              </a:rPr>
              <a:t>Urban Design and Urban Planning Parameters of </a:t>
            </a:r>
            <a:r>
              <a:rPr lang="en-US" sz="2100" dirty="0" err="1" smtClean="0">
                <a:solidFill>
                  <a:schemeClr val="tx2"/>
                </a:solidFill>
              </a:rPr>
              <a:t>Larnaca</a:t>
            </a:r>
            <a:endParaRPr lang="en-US" sz="2100" dirty="0" smtClean="0">
              <a:solidFill>
                <a:schemeClr val="tx2"/>
              </a:solidFill>
            </a:endParaRPr>
          </a:p>
          <a:p>
            <a:pPr marL="320040" lvl="1" indent="-320040">
              <a:spcBef>
                <a:spcPts val="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r>
              <a:rPr lang="en-US" sz="2400" dirty="0">
                <a:solidFill>
                  <a:schemeClr val="tx2"/>
                </a:solidFill>
              </a:rPr>
              <a:t>Preparation and publication of the </a:t>
            </a:r>
            <a:r>
              <a:rPr lang="en-US" sz="2400" b="1" dirty="0">
                <a:solidFill>
                  <a:schemeClr val="accent1"/>
                </a:solidFill>
              </a:rPr>
              <a:t>Diagnostic Report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39" y="1512907"/>
            <a:ext cx="8025842" cy="2721621"/>
          </a:xfr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576000" y="1296000"/>
            <a:ext cx="8568000" cy="216000"/>
          </a:xfrm>
          <a:prstGeom prst="rect">
            <a:avLst/>
          </a:prstGeom>
        </p:spPr>
        <p:txBody>
          <a:bodyPr vert="horz" anchor="ctr">
            <a:normAutofit fontScale="25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/>
              <a:t>CREATED </a:t>
            </a:r>
            <a:r>
              <a:rPr lang="en-US" dirty="0" smtClean="0"/>
              <a:t>BY USUDS TEAM, </a:t>
            </a:r>
            <a:r>
              <a:rPr lang="en-US" dirty="0"/>
              <a:t>19/11/2013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9170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WORKSHOPS</a:t>
            </a:r>
            <a:r>
              <a:rPr lang="en-US" sz="3000" dirty="0" smtClean="0"/>
              <a:t/>
            </a:r>
            <a:br>
              <a:rPr lang="en-US" sz="3000" dirty="0" smtClean="0"/>
            </a:br>
            <a:r>
              <a:rPr lang="en-US" sz="3000" dirty="0" smtClean="0"/>
              <a:t>                           Diagnostic phase</a:t>
            </a:r>
            <a:endParaRPr lang="el-GR" sz="30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02"/>
          <a:stretch/>
        </p:blipFill>
        <p:spPr>
          <a:xfrm>
            <a:off x="4802400" y="2060848"/>
            <a:ext cx="3888000" cy="2592288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58" y="1628775"/>
            <a:ext cx="3632859" cy="5138738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1"/>
          </p:nvPr>
        </p:nvSpPr>
        <p:spPr>
          <a:xfrm>
            <a:off x="4802400" y="1620000"/>
            <a:ext cx="3888000" cy="360000"/>
          </a:xfrm>
          <a:solidFill>
            <a:schemeClr val="accent4"/>
          </a:solidFill>
        </p:spPr>
        <p:txBody>
          <a:bodyPr>
            <a:normAutofit fontScale="85000" lnSpcReduction="10000"/>
          </a:bodyPr>
          <a:lstStyle/>
          <a:p>
            <a:r>
              <a:rPr lang="en-US" dirty="0"/>
              <a:t>workshop </a:t>
            </a:r>
            <a:r>
              <a:rPr lang="en-US" dirty="0" smtClean="0"/>
              <a:t>on demographics, 13.02.2013</a:t>
            </a:r>
            <a:endParaRPr lang="el-GR" dirty="0"/>
          </a:p>
        </p:txBody>
      </p:sp>
      <p:sp>
        <p:nvSpPr>
          <p:cNvPr id="16" name="Text Placeholder 4"/>
          <p:cNvSpPr txBox="1">
            <a:spLocks/>
          </p:cNvSpPr>
          <p:nvPr/>
        </p:nvSpPr>
        <p:spPr>
          <a:xfrm>
            <a:off x="4802400" y="4788000"/>
            <a:ext cx="3886200" cy="1980000"/>
          </a:xfrm>
          <a:prstGeom prst="rect">
            <a:avLst/>
          </a:prstGeom>
          <a:solidFill>
            <a:schemeClr val="accent4"/>
          </a:solidFill>
        </p:spPr>
        <p:txBody>
          <a:bodyPr vert="horz" rtlCol="0" anchor="ctr">
            <a:noAutofit/>
          </a:bodyPr>
          <a:lstStyle>
            <a:lvl1pPr marL="0" indent="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Tx/>
              <a:buNone/>
              <a:defRPr kumimoji="0" sz="20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lvl="1" indent="-180000" algn="just">
              <a:spcBef>
                <a:spcPts val="0"/>
              </a:spcBef>
            </a:pPr>
            <a:r>
              <a:rPr lang="en-US" sz="1500" dirty="0">
                <a:solidFill>
                  <a:schemeClr val="bg1"/>
                </a:solidFill>
              </a:rPr>
              <a:t>The USUDS Larnaca </a:t>
            </a:r>
            <a:r>
              <a:rPr lang="en-US" sz="1500" dirty="0" smtClean="0">
                <a:solidFill>
                  <a:schemeClr val="bg1"/>
                </a:solidFill>
              </a:rPr>
              <a:t>team provided </a:t>
            </a:r>
            <a:r>
              <a:rPr lang="en-US" sz="1500" dirty="0">
                <a:solidFill>
                  <a:schemeClr val="bg1"/>
                </a:solidFill>
              </a:rPr>
              <a:t>studies and information collected from authoritative sources and comparative data at local and national level, regarding the demographic character of Larnaca. Useful conclusions concerning the </a:t>
            </a:r>
            <a:r>
              <a:rPr lang="en-US" sz="1500" b="1" dirty="0">
                <a:solidFill>
                  <a:schemeClr val="accent1"/>
                </a:solidFill>
              </a:rPr>
              <a:t>development rhythms and prospects of Larnaca </a:t>
            </a:r>
            <a:r>
              <a:rPr lang="en-US" sz="1500" dirty="0">
                <a:solidFill>
                  <a:schemeClr val="bg1"/>
                </a:solidFill>
              </a:rPr>
              <a:t>were extracted through the workshop.</a:t>
            </a:r>
            <a:endParaRPr lang="el-GR" sz="1500" dirty="0">
              <a:solidFill>
                <a:schemeClr val="bg1"/>
              </a:solidFill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576000" y="1296000"/>
            <a:ext cx="8568000" cy="216000"/>
          </a:xfrm>
          <a:prstGeom prst="rect">
            <a:avLst/>
          </a:prstGeom>
        </p:spPr>
        <p:txBody>
          <a:bodyPr vert="horz" anchor="ctr">
            <a:normAutofit fontScale="25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/>
              <a:t>CREATED BY </a:t>
            </a:r>
            <a:r>
              <a:rPr lang="en-US" dirty="0" smtClean="0"/>
              <a:t>USUDS TEAM, </a:t>
            </a:r>
            <a:r>
              <a:rPr lang="en-US" dirty="0"/>
              <a:t>19/11/2013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916208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WORKSHOPS</a:t>
            </a:r>
            <a:r>
              <a:rPr lang="en-US" sz="3000" dirty="0" smtClean="0"/>
              <a:t/>
            </a:r>
            <a:br>
              <a:rPr lang="en-US" sz="3000" dirty="0" smtClean="0"/>
            </a:br>
            <a:r>
              <a:rPr lang="en-US" sz="3000" dirty="0" smtClean="0"/>
              <a:t>                            Diagnostic </a:t>
            </a:r>
            <a:r>
              <a:rPr lang="en-US" sz="3000" dirty="0"/>
              <a:t>phase</a:t>
            </a:r>
            <a:endParaRPr lang="el-GR" sz="3000" dirty="0"/>
          </a:p>
        </p:txBody>
      </p:sp>
      <p:pic>
        <p:nvPicPr>
          <p:cNvPr id="19" name="Content Placeholder 18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70" y="1629141"/>
            <a:ext cx="3632859" cy="5138005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2097156"/>
            <a:ext cx="3886200" cy="2573976"/>
          </a:xfrm>
        </p:spPr>
      </p:pic>
      <p:sp>
        <p:nvSpPr>
          <p:cNvPr id="6" name="Text Placeholder 5"/>
          <p:cNvSpPr>
            <a:spLocks noGrp="1"/>
          </p:cNvSpPr>
          <p:nvPr>
            <p:ph type="body" sz="quarter" idx="1"/>
          </p:nvPr>
        </p:nvSpPr>
        <p:spPr>
          <a:xfrm>
            <a:off x="4800600" y="1620000"/>
            <a:ext cx="3888000" cy="36000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workshop on </a:t>
            </a:r>
            <a:r>
              <a:rPr lang="en-US" dirty="0" smtClean="0"/>
              <a:t>infrastructure, 28.02.2013</a:t>
            </a:r>
            <a:endParaRPr lang="en-US" dirty="0"/>
          </a:p>
        </p:txBody>
      </p:sp>
      <p:sp>
        <p:nvSpPr>
          <p:cNvPr id="18" name="Text Placeholder 5"/>
          <p:cNvSpPr txBox="1">
            <a:spLocks/>
          </p:cNvSpPr>
          <p:nvPr/>
        </p:nvSpPr>
        <p:spPr>
          <a:xfrm>
            <a:off x="4800600" y="4788000"/>
            <a:ext cx="3886200" cy="1980000"/>
          </a:xfrm>
          <a:prstGeom prst="rect">
            <a:avLst/>
          </a:prstGeom>
          <a:solidFill>
            <a:schemeClr val="accent4"/>
          </a:solidFill>
        </p:spPr>
        <p:txBody>
          <a:bodyPr vert="horz" rtlCol="0" anchor="ctr">
            <a:noAutofit/>
          </a:bodyPr>
          <a:lstStyle>
            <a:lvl1pPr marL="0" indent="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Tx/>
              <a:buNone/>
              <a:defRPr kumimoji="0" sz="20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lvl="1" indent="-180000" algn="just">
              <a:spcBef>
                <a:spcPts val="0"/>
              </a:spcBef>
            </a:pPr>
            <a:r>
              <a:rPr lang="en-US" sz="1400" dirty="0">
                <a:solidFill>
                  <a:schemeClr val="bg1"/>
                </a:solidFill>
              </a:rPr>
              <a:t>The infrastructure of Larnaca District was presented such as: the </a:t>
            </a:r>
            <a:r>
              <a:rPr lang="en-US" sz="1400" b="1" dirty="0">
                <a:solidFill>
                  <a:schemeClr val="accent1"/>
                </a:solidFill>
              </a:rPr>
              <a:t>electric</a:t>
            </a:r>
            <a:r>
              <a:rPr lang="en-US" sz="1400" dirty="0">
                <a:solidFill>
                  <a:schemeClr val="accent1"/>
                </a:solidFill>
              </a:rPr>
              <a:t> </a:t>
            </a:r>
            <a:r>
              <a:rPr lang="en-US" sz="1400" dirty="0">
                <a:solidFill>
                  <a:schemeClr val="bg1"/>
                </a:solidFill>
              </a:rPr>
              <a:t>power grid, </a:t>
            </a:r>
            <a:r>
              <a:rPr lang="en-US" sz="1400" b="1" dirty="0">
                <a:solidFill>
                  <a:schemeClr val="accent1"/>
                </a:solidFill>
              </a:rPr>
              <a:t>water</a:t>
            </a:r>
            <a:r>
              <a:rPr lang="en-US" sz="1400" dirty="0">
                <a:solidFill>
                  <a:schemeClr val="accent1"/>
                </a:solidFill>
              </a:rPr>
              <a:t> </a:t>
            </a:r>
            <a:r>
              <a:rPr lang="en-US" sz="1400" dirty="0">
                <a:solidFill>
                  <a:schemeClr val="bg1"/>
                </a:solidFill>
              </a:rPr>
              <a:t>supply, </a:t>
            </a:r>
            <a:r>
              <a:rPr lang="en-US" sz="1400" b="1" dirty="0">
                <a:solidFill>
                  <a:schemeClr val="accent1"/>
                </a:solidFill>
              </a:rPr>
              <a:t>sewerage</a:t>
            </a:r>
            <a:r>
              <a:rPr lang="en-US" sz="1400" dirty="0">
                <a:solidFill>
                  <a:schemeClr val="accent1"/>
                </a:solidFill>
              </a:rPr>
              <a:t> </a:t>
            </a:r>
            <a:r>
              <a:rPr lang="en-US" sz="1400" dirty="0">
                <a:solidFill>
                  <a:schemeClr val="bg1"/>
                </a:solidFill>
              </a:rPr>
              <a:t>and storm water sewage system, the </a:t>
            </a:r>
            <a:r>
              <a:rPr lang="en-US" sz="1400" b="1" dirty="0">
                <a:solidFill>
                  <a:schemeClr val="accent1"/>
                </a:solidFill>
              </a:rPr>
              <a:t>petroleum</a:t>
            </a:r>
            <a:r>
              <a:rPr lang="en-US" sz="1400" dirty="0">
                <a:solidFill>
                  <a:schemeClr val="accent1"/>
                </a:solidFill>
              </a:rPr>
              <a:t> </a:t>
            </a:r>
            <a:r>
              <a:rPr lang="en-US" sz="1400" dirty="0">
                <a:solidFill>
                  <a:schemeClr val="bg1"/>
                </a:solidFill>
              </a:rPr>
              <a:t>storage  terminals, the proposed energy </a:t>
            </a:r>
            <a:r>
              <a:rPr lang="en-US" sz="1400" dirty="0" smtClean="0">
                <a:solidFill>
                  <a:schemeClr val="bg1"/>
                </a:solidFill>
              </a:rPr>
              <a:t>center, </a:t>
            </a:r>
            <a:r>
              <a:rPr lang="en-US" sz="1400" dirty="0">
                <a:solidFill>
                  <a:schemeClr val="bg1"/>
                </a:solidFill>
              </a:rPr>
              <a:t>the </a:t>
            </a:r>
            <a:r>
              <a:rPr lang="en-US" sz="1400" b="1" dirty="0">
                <a:solidFill>
                  <a:schemeClr val="accent1"/>
                </a:solidFill>
              </a:rPr>
              <a:t>airport</a:t>
            </a:r>
            <a:r>
              <a:rPr lang="en-US" sz="1400" dirty="0">
                <a:solidFill>
                  <a:schemeClr val="accent1"/>
                </a:solidFill>
              </a:rPr>
              <a:t> </a:t>
            </a:r>
            <a:r>
              <a:rPr lang="en-US" sz="1400" dirty="0">
                <a:solidFill>
                  <a:schemeClr val="bg1"/>
                </a:solidFill>
              </a:rPr>
              <a:t>and the </a:t>
            </a:r>
            <a:r>
              <a:rPr lang="en-US" sz="1400" b="1" dirty="0">
                <a:solidFill>
                  <a:schemeClr val="accent1"/>
                </a:solidFill>
              </a:rPr>
              <a:t>port</a:t>
            </a:r>
            <a:r>
              <a:rPr lang="en-US" sz="1400" dirty="0">
                <a:solidFill>
                  <a:schemeClr val="accent1"/>
                </a:solidFill>
              </a:rPr>
              <a:t> </a:t>
            </a:r>
            <a:r>
              <a:rPr lang="en-US" sz="1400" dirty="0">
                <a:solidFill>
                  <a:schemeClr val="bg1"/>
                </a:solidFill>
              </a:rPr>
              <a:t>of Larnaca, transfers etc</a:t>
            </a:r>
            <a:r>
              <a:rPr lang="en-US" sz="1400" dirty="0" smtClean="0">
                <a:solidFill>
                  <a:schemeClr val="bg1"/>
                </a:solidFill>
              </a:rPr>
              <a:t>.</a:t>
            </a:r>
          </a:p>
          <a:p>
            <a:pPr marL="180000" lvl="1" indent="-180000" algn="just">
              <a:spcBef>
                <a:spcPts val="0"/>
              </a:spcBef>
            </a:pPr>
            <a:r>
              <a:rPr lang="en-US" sz="1400" b="1" dirty="0">
                <a:solidFill>
                  <a:schemeClr val="accent1"/>
                </a:solidFill>
              </a:rPr>
              <a:t>The Mayor of Larnaca</a:t>
            </a:r>
            <a:r>
              <a:rPr lang="en-US" sz="1400" dirty="0">
                <a:solidFill>
                  <a:schemeClr val="bg1"/>
                </a:solidFill>
              </a:rPr>
              <a:t>, Mr. Andreas </a:t>
            </a:r>
            <a:r>
              <a:rPr lang="en-US" sz="1400" dirty="0" err="1" smtClean="0">
                <a:solidFill>
                  <a:schemeClr val="bg1"/>
                </a:solidFill>
              </a:rPr>
              <a:t>Louroutziatis</a:t>
            </a:r>
            <a:r>
              <a:rPr lang="en-US" sz="1400" dirty="0" smtClean="0">
                <a:solidFill>
                  <a:schemeClr val="bg1"/>
                </a:solidFill>
              </a:rPr>
              <a:t>, </a:t>
            </a:r>
            <a:r>
              <a:rPr lang="en-US" sz="1400" dirty="0">
                <a:solidFill>
                  <a:schemeClr val="bg1"/>
                </a:solidFill>
              </a:rPr>
              <a:t>also attended the presentation and his involvement was </a:t>
            </a:r>
            <a:r>
              <a:rPr lang="en-US" sz="1400" dirty="0" smtClean="0">
                <a:solidFill>
                  <a:schemeClr val="bg1"/>
                </a:solidFill>
              </a:rPr>
              <a:t> supportive </a:t>
            </a:r>
            <a:r>
              <a:rPr lang="en-US" sz="1400" dirty="0">
                <a:solidFill>
                  <a:schemeClr val="bg1"/>
                </a:solidFill>
              </a:rPr>
              <a:t>and valuable.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576000" y="1296000"/>
            <a:ext cx="8568000" cy="216000"/>
          </a:xfrm>
          <a:prstGeom prst="rect">
            <a:avLst/>
          </a:prstGeom>
        </p:spPr>
        <p:txBody>
          <a:bodyPr vert="horz" anchor="ctr">
            <a:normAutofit fontScale="25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/>
              <a:t>CREATED BY </a:t>
            </a:r>
            <a:r>
              <a:rPr lang="en-US" dirty="0" smtClean="0"/>
              <a:t>USUDS TEAM, </a:t>
            </a:r>
            <a:r>
              <a:rPr lang="en-US" dirty="0"/>
              <a:t>19/11/2013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978415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WORKSHOPS</a:t>
            </a:r>
            <a:br>
              <a:rPr lang="en-US" dirty="0"/>
            </a:br>
            <a:r>
              <a:rPr lang="en-US" sz="3300" dirty="0"/>
              <a:t>                           </a:t>
            </a:r>
            <a:r>
              <a:rPr lang="en-US" sz="3300" dirty="0" smtClean="0"/>
              <a:t>Diagnostic phase</a:t>
            </a:r>
            <a:endParaRPr lang="el-GR" sz="33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14"/>
          <a:stretch/>
        </p:blipFill>
        <p:spPr>
          <a:xfrm>
            <a:off x="4802400" y="2098800"/>
            <a:ext cx="3888000" cy="2562747"/>
          </a:xfrm>
        </p:spPr>
      </p:pic>
      <p:pic>
        <p:nvPicPr>
          <p:cNvPr id="28" name="Content Placeholder 2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33" y="1628775"/>
            <a:ext cx="3632859" cy="5138738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1"/>
          </p:nvPr>
        </p:nvSpPr>
        <p:spPr>
          <a:xfrm>
            <a:off x="4802400" y="1620000"/>
            <a:ext cx="3888000" cy="360000"/>
          </a:xfrm>
          <a:solidFill>
            <a:schemeClr val="accent4"/>
          </a:solidFill>
        </p:spPr>
        <p:txBody>
          <a:bodyPr>
            <a:normAutofit fontScale="85000" lnSpcReduction="10000"/>
          </a:bodyPr>
          <a:lstStyle/>
          <a:p>
            <a:r>
              <a:rPr lang="en-US" dirty="0"/>
              <a:t>workshop </a:t>
            </a:r>
            <a:r>
              <a:rPr lang="en-US" dirty="0" smtClean="0"/>
              <a:t>on environment, 12.03.2013</a:t>
            </a:r>
            <a:endParaRPr lang="el-GR" dirty="0"/>
          </a:p>
        </p:txBody>
      </p:sp>
      <p:sp>
        <p:nvSpPr>
          <p:cNvPr id="16" name="Text Placeholder 4"/>
          <p:cNvSpPr txBox="1">
            <a:spLocks/>
          </p:cNvSpPr>
          <p:nvPr/>
        </p:nvSpPr>
        <p:spPr>
          <a:xfrm>
            <a:off x="4802400" y="4788000"/>
            <a:ext cx="3886200" cy="1980000"/>
          </a:xfrm>
          <a:prstGeom prst="rect">
            <a:avLst/>
          </a:prstGeom>
          <a:solidFill>
            <a:schemeClr val="accent4"/>
          </a:solidFill>
        </p:spPr>
        <p:txBody>
          <a:bodyPr vert="horz" rtlCol="0" anchor="ctr">
            <a:noAutofit/>
          </a:bodyPr>
          <a:lstStyle>
            <a:lvl1pPr marL="0" indent="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Tx/>
              <a:buNone/>
              <a:defRPr kumimoji="0" sz="20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lvl="1" indent="-180000" algn="just">
              <a:spcBef>
                <a:spcPts val="0"/>
              </a:spcBef>
            </a:pPr>
            <a:r>
              <a:rPr lang="en-US" sz="1400" b="1" dirty="0" smtClean="0">
                <a:solidFill>
                  <a:schemeClr val="accent1"/>
                </a:solidFill>
              </a:rPr>
              <a:t>The </a:t>
            </a:r>
            <a:r>
              <a:rPr lang="en-US" sz="1400" b="1" dirty="0">
                <a:solidFill>
                  <a:schemeClr val="accent1"/>
                </a:solidFill>
              </a:rPr>
              <a:t>current environmental situation and the challenges </a:t>
            </a:r>
            <a:r>
              <a:rPr lang="en-US" sz="1400" dirty="0">
                <a:solidFill>
                  <a:schemeClr val="bg1"/>
                </a:solidFill>
              </a:rPr>
              <a:t>facing Larnaca were examined</a:t>
            </a:r>
            <a:r>
              <a:rPr lang="en-US" sz="1400" dirty="0" smtClean="0">
                <a:solidFill>
                  <a:schemeClr val="bg1"/>
                </a:solidFill>
              </a:rPr>
              <a:t>.</a:t>
            </a:r>
          </a:p>
          <a:p>
            <a:pPr marL="180000" lvl="1" indent="-180000" algn="just">
              <a:spcBef>
                <a:spcPts val="0"/>
              </a:spcBef>
            </a:pPr>
            <a:r>
              <a:rPr lang="en-US" sz="1400" dirty="0">
                <a:solidFill>
                  <a:schemeClr val="bg1"/>
                </a:solidFill>
              </a:rPr>
              <a:t>The citizen’s point of view and the society’s opinion had a significant impact throughout the whole process of developing USUDS’s workshops. The discussion included the </a:t>
            </a:r>
            <a:r>
              <a:rPr lang="en-US" sz="1400" b="1" dirty="0">
                <a:solidFill>
                  <a:schemeClr val="accent1"/>
                </a:solidFill>
              </a:rPr>
              <a:t>environmental wealth and the need for proper management</a:t>
            </a:r>
            <a:r>
              <a:rPr lang="en-US" sz="1400" dirty="0">
                <a:solidFill>
                  <a:schemeClr val="bg1"/>
                </a:solidFill>
              </a:rPr>
              <a:t>, for sustainability and green growth. </a:t>
            </a:r>
            <a:endParaRPr lang="el-GR" sz="1400" dirty="0">
              <a:solidFill>
                <a:schemeClr val="bg1"/>
              </a:solidFill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576000" y="1296000"/>
            <a:ext cx="8568000" cy="216000"/>
          </a:xfrm>
          <a:prstGeom prst="rect">
            <a:avLst/>
          </a:prstGeom>
        </p:spPr>
        <p:txBody>
          <a:bodyPr vert="horz" anchor="ctr">
            <a:normAutofit fontScale="25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/>
              <a:t>CREATED BY </a:t>
            </a:r>
            <a:r>
              <a:rPr lang="en-US" dirty="0" smtClean="0"/>
              <a:t>USUDS TEAM, </a:t>
            </a:r>
            <a:r>
              <a:rPr lang="en-US" dirty="0"/>
              <a:t>19/11/2013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049396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WORKSHOPS</a:t>
            </a:r>
            <a:r>
              <a:rPr lang="en-US" sz="3000" dirty="0"/>
              <a:t/>
            </a:r>
            <a:br>
              <a:rPr lang="en-US" sz="3000" dirty="0"/>
            </a:br>
            <a:r>
              <a:rPr lang="en-US" sz="3000" dirty="0"/>
              <a:t>                           </a:t>
            </a:r>
            <a:r>
              <a:rPr lang="en-US" sz="3000" dirty="0" smtClean="0"/>
              <a:t>Diagnostic phase</a:t>
            </a:r>
            <a:endParaRPr lang="el-GR" sz="3000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70" y="1628775"/>
            <a:ext cx="3632859" cy="5138738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2097156"/>
            <a:ext cx="3886199" cy="2573976"/>
          </a:xfrm>
        </p:spPr>
      </p:pic>
      <p:sp>
        <p:nvSpPr>
          <p:cNvPr id="6" name="Text Placeholder 5"/>
          <p:cNvSpPr>
            <a:spLocks noGrp="1"/>
          </p:cNvSpPr>
          <p:nvPr>
            <p:ph type="body" sz="quarter" idx="1"/>
          </p:nvPr>
        </p:nvSpPr>
        <p:spPr>
          <a:xfrm>
            <a:off x="4800600" y="1620000"/>
            <a:ext cx="3888000" cy="3600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workshop on </a:t>
            </a:r>
            <a:r>
              <a:rPr lang="en-US" dirty="0" smtClean="0"/>
              <a:t>economy, 27.03.2013</a:t>
            </a:r>
            <a:endParaRPr lang="en-US" dirty="0"/>
          </a:p>
        </p:txBody>
      </p:sp>
      <p:sp>
        <p:nvSpPr>
          <p:cNvPr id="18" name="Text Placeholder 5"/>
          <p:cNvSpPr txBox="1">
            <a:spLocks/>
          </p:cNvSpPr>
          <p:nvPr/>
        </p:nvSpPr>
        <p:spPr>
          <a:xfrm>
            <a:off x="4800600" y="4788000"/>
            <a:ext cx="3886200" cy="1980000"/>
          </a:xfrm>
          <a:prstGeom prst="rect">
            <a:avLst/>
          </a:prstGeom>
          <a:solidFill>
            <a:schemeClr val="accent4"/>
          </a:solidFill>
        </p:spPr>
        <p:txBody>
          <a:bodyPr vert="horz" rtlCol="0" anchor="ctr">
            <a:noAutofit/>
          </a:bodyPr>
          <a:lstStyle>
            <a:lvl1pPr marL="0" indent="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Tx/>
              <a:buNone/>
              <a:defRPr kumimoji="0" sz="20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lvl="1" indent="-180000" algn="just">
              <a:spcBef>
                <a:spcPts val="0"/>
              </a:spcBef>
            </a:pPr>
            <a:r>
              <a:rPr lang="en-US" sz="1500" dirty="0" smtClean="0">
                <a:solidFill>
                  <a:schemeClr val="bg1"/>
                </a:solidFill>
              </a:rPr>
              <a:t>The </a:t>
            </a:r>
            <a:r>
              <a:rPr lang="en-US" sz="1500" dirty="0">
                <a:solidFill>
                  <a:schemeClr val="bg1"/>
                </a:solidFill>
              </a:rPr>
              <a:t>workshop was made more relevant due to the fact that at</a:t>
            </a:r>
            <a:r>
              <a:rPr lang="en-US" sz="1500" b="1" dirty="0">
                <a:solidFill>
                  <a:schemeClr val="accent1"/>
                </a:solidFill>
              </a:rPr>
              <a:t> the present period the economy of Cyprus </a:t>
            </a:r>
            <a:r>
              <a:rPr lang="en-US" sz="1500" dirty="0">
                <a:solidFill>
                  <a:schemeClr val="bg1"/>
                </a:solidFill>
              </a:rPr>
              <a:t>is characterized by unique and unprecedented challenges</a:t>
            </a:r>
            <a:r>
              <a:rPr lang="en-US" sz="1500" dirty="0" smtClean="0">
                <a:solidFill>
                  <a:schemeClr val="bg1"/>
                </a:solidFill>
              </a:rPr>
              <a:t>.</a:t>
            </a:r>
          </a:p>
          <a:p>
            <a:pPr marL="180000" lvl="1" indent="-180000" algn="just">
              <a:spcBef>
                <a:spcPts val="0"/>
              </a:spcBef>
            </a:pPr>
            <a:r>
              <a:rPr lang="en-US" sz="1500" dirty="0">
                <a:solidFill>
                  <a:schemeClr val="bg1"/>
                </a:solidFill>
              </a:rPr>
              <a:t>The government and its citizens have to </a:t>
            </a:r>
            <a:r>
              <a:rPr lang="en-US" sz="1500" b="1" dirty="0">
                <a:solidFill>
                  <a:schemeClr val="accent1"/>
                </a:solidFill>
              </a:rPr>
              <a:t>face a number of issues</a:t>
            </a:r>
            <a:r>
              <a:rPr lang="en-US" sz="1500" dirty="0">
                <a:solidFill>
                  <a:schemeClr val="bg1"/>
                </a:solidFill>
              </a:rPr>
              <a:t>, such as negative growth, high unemployment, problems in the banking sector and financial imbalances. 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576000" y="1296000"/>
            <a:ext cx="8568000" cy="216000"/>
          </a:xfrm>
          <a:prstGeom prst="rect">
            <a:avLst/>
          </a:prstGeom>
        </p:spPr>
        <p:txBody>
          <a:bodyPr vert="horz" anchor="ctr">
            <a:normAutofit fontScale="25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/>
              <a:t>CREATED BY CONSTANTINA CONSTANTINIDOU, 19/11/2013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284205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WORKSHOPS</a:t>
            </a:r>
            <a:r>
              <a:rPr lang="en-US" sz="3000" dirty="0"/>
              <a:t/>
            </a:r>
            <a:br>
              <a:rPr lang="en-US" sz="3000" dirty="0"/>
            </a:br>
            <a:r>
              <a:rPr lang="en-US" sz="3000" dirty="0"/>
              <a:t>                           </a:t>
            </a:r>
            <a:r>
              <a:rPr lang="en-US" sz="3000" dirty="0" smtClean="0"/>
              <a:t>Diagnostic phase</a:t>
            </a:r>
            <a:endParaRPr lang="el-GR" sz="30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8"/>
          <a:stretch/>
        </p:blipFill>
        <p:spPr>
          <a:xfrm>
            <a:off x="4802400" y="2097156"/>
            <a:ext cx="3888000" cy="2547420"/>
          </a:xfrm>
        </p:spPr>
      </p:pic>
      <p:pic>
        <p:nvPicPr>
          <p:cNvPr id="13" name="Content Placeholder 12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08" y="1628775"/>
            <a:ext cx="3632859" cy="5138738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1"/>
          </p:nvPr>
        </p:nvSpPr>
        <p:spPr>
          <a:xfrm>
            <a:off x="4802400" y="1620000"/>
            <a:ext cx="3888000" cy="360000"/>
          </a:xfrm>
          <a:solidFill>
            <a:schemeClr val="accent4"/>
          </a:solidFill>
        </p:spPr>
        <p:txBody>
          <a:bodyPr>
            <a:normAutofit fontScale="92500" lnSpcReduction="10000"/>
          </a:bodyPr>
          <a:lstStyle/>
          <a:p>
            <a:r>
              <a:rPr lang="en-US" dirty="0"/>
              <a:t>workshop </a:t>
            </a:r>
            <a:r>
              <a:rPr lang="en-US" dirty="0" smtClean="0"/>
              <a:t>on planning, 08.04.2013</a:t>
            </a:r>
            <a:endParaRPr lang="el-GR" dirty="0"/>
          </a:p>
        </p:txBody>
      </p:sp>
      <p:sp>
        <p:nvSpPr>
          <p:cNvPr id="16" name="Text Placeholder 4"/>
          <p:cNvSpPr txBox="1">
            <a:spLocks/>
          </p:cNvSpPr>
          <p:nvPr/>
        </p:nvSpPr>
        <p:spPr>
          <a:xfrm>
            <a:off x="4802400" y="4788000"/>
            <a:ext cx="3886200" cy="1980000"/>
          </a:xfrm>
          <a:prstGeom prst="rect">
            <a:avLst/>
          </a:prstGeom>
          <a:solidFill>
            <a:schemeClr val="accent4"/>
          </a:solidFill>
        </p:spPr>
        <p:txBody>
          <a:bodyPr vert="horz" rtlCol="0" anchor="ctr">
            <a:noAutofit/>
          </a:bodyPr>
          <a:lstStyle>
            <a:lvl1pPr marL="0" indent="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Tx/>
              <a:buNone/>
              <a:defRPr kumimoji="0" sz="20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lvl="1" indent="-180000" algn="just">
              <a:spcBef>
                <a:spcPts val="0"/>
              </a:spcBef>
            </a:pPr>
            <a:r>
              <a:rPr lang="en-US" sz="1600" dirty="0">
                <a:solidFill>
                  <a:schemeClr val="bg1"/>
                </a:solidFill>
              </a:rPr>
              <a:t>The objective of the workshop was to assess the urban characteristics of Larnaca having as background the existing Local Plan of Larnaca. </a:t>
            </a:r>
            <a:r>
              <a:rPr lang="en-US" sz="1600" dirty="0" smtClean="0">
                <a:solidFill>
                  <a:schemeClr val="bg1"/>
                </a:solidFill>
              </a:rPr>
              <a:t>The </a:t>
            </a:r>
            <a:r>
              <a:rPr lang="en-US" sz="1600" dirty="0">
                <a:solidFill>
                  <a:schemeClr val="bg1"/>
                </a:solidFill>
              </a:rPr>
              <a:t>purpose of the workshop was to </a:t>
            </a:r>
            <a:r>
              <a:rPr lang="en-US" sz="1600" b="1" dirty="0">
                <a:solidFill>
                  <a:schemeClr val="accent1"/>
                </a:solidFill>
              </a:rPr>
              <a:t>assess the current situation and identify the problems and prospects </a:t>
            </a:r>
            <a:r>
              <a:rPr lang="en-US" sz="1600" dirty="0">
                <a:solidFill>
                  <a:schemeClr val="bg1"/>
                </a:solidFill>
              </a:rPr>
              <a:t>that will lead to sustainable development strategies.</a:t>
            </a:r>
            <a:endParaRPr lang="el-GR" sz="1600" dirty="0">
              <a:solidFill>
                <a:schemeClr val="bg1"/>
              </a:solidFill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576000" y="1296000"/>
            <a:ext cx="8568000" cy="216000"/>
          </a:xfrm>
          <a:prstGeom prst="rect">
            <a:avLst/>
          </a:prstGeom>
        </p:spPr>
        <p:txBody>
          <a:bodyPr vert="horz" anchor="ctr">
            <a:normAutofit fontScale="25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/>
              <a:t>CREATED BY </a:t>
            </a:r>
            <a:r>
              <a:rPr lang="en-US" dirty="0" smtClean="0"/>
              <a:t>USUDS TEAM, </a:t>
            </a:r>
            <a:r>
              <a:rPr lang="en-US" dirty="0"/>
              <a:t>19/11/2013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585653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WORKSHOPS</a:t>
            </a:r>
            <a:r>
              <a:rPr lang="en-US" sz="3000" dirty="0"/>
              <a:t/>
            </a:r>
            <a:br>
              <a:rPr lang="en-US" sz="3000" dirty="0"/>
            </a:br>
            <a:r>
              <a:rPr lang="en-US" sz="3000" dirty="0"/>
              <a:t>                           </a:t>
            </a:r>
            <a:r>
              <a:rPr lang="en-US" sz="3000" dirty="0" smtClean="0"/>
              <a:t>Diagnostic phase</a:t>
            </a:r>
            <a:endParaRPr lang="el-GR" sz="3000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1" r="30721"/>
          <a:stretch/>
        </p:blipFill>
        <p:spPr>
          <a:xfrm>
            <a:off x="596522" y="1630800"/>
            <a:ext cx="3903469" cy="5137200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40"/>
          <a:stretch/>
        </p:blipFill>
        <p:spPr>
          <a:xfrm>
            <a:off x="4800600" y="2097156"/>
            <a:ext cx="3888000" cy="2547420"/>
          </a:xfrm>
        </p:spPr>
      </p:pic>
      <p:sp>
        <p:nvSpPr>
          <p:cNvPr id="6" name="Text Placeholder 5"/>
          <p:cNvSpPr>
            <a:spLocks noGrp="1"/>
          </p:cNvSpPr>
          <p:nvPr>
            <p:ph type="body" sz="quarter" idx="1"/>
          </p:nvPr>
        </p:nvSpPr>
        <p:spPr>
          <a:xfrm>
            <a:off x="4800600" y="1620000"/>
            <a:ext cx="3888000" cy="36000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workshop </a:t>
            </a:r>
            <a:r>
              <a:rPr lang="en-US" dirty="0" smtClean="0"/>
              <a:t>with international expert, 25.04.2013</a:t>
            </a:r>
            <a:endParaRPr lang="en-US" dirty="0"/>
          </a:p>
        </p:txBody>
      </p:sp>
      <p:sp>
        <p:nvSpPr>
          <p:cNvPr id="18" name="Text Placeholder 5"/>
          <p:cNvSpPr txBox="1">
            <a:spLocks/>
          </p:cNvSpPr>
          <p:nvPr/>
        </p:nvSpPr>
        <p:spPr>
          <a:xfrm>
            <a:off x="4800600" y="4788000"/>
            <a:ext cx="3886200" cy="1980000"/>
          </a:xfrm>
          <a:prstGeom prst="rect">
            <a:avLst/>
          </a:prstGeom>
          <a:solidFill>
            <a:schemeClr val="accent4"/>
          </a:solidFill>
        </p:spPr>
        <p:txBody>
          <a:bodyPr vert="horz" rtlCol="0" anchor="ctr">
            <a:noAutofit/>
          </a:bodyPr>
          <a:lstStyle>
            <a:lvl1pPr marL="0" indent="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Tx/>
              <a:buNone/>
              <a:defRPr kumimoji="0" sz="20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lvl="1" indent="-180000" algn="just">
              <a:spcBef>
                <a:spcPts val="0"/>
              </a:spcBef>
            </a:pPr>
            <a:r>
              <a:rPr lang="en-US" sz="1400" dirty="0">
                <a:solidFill>
                  <a:schemeClr val="bg1"/>
                </a:solidFill>
              </a:rPr>
              <a:t>The objective of the session was to carry out a </a:t>
            </a:r>
            <a:r>
              <a:rPr lang="en-US" sz="1400" b="1" dirty="0">
                <a:solidFill>
                  <a:schemeClr val="accent1"/>
                </a:solidFill>
              </a:rPr>
              <a:t>SWOT analysis </a:t>
            </a:r>
            <a:r>
              <a:rPr lang="en-US" sz="1400" dirty="0">
                <a:solidFill>
                  <a:schemeClr val="bg1"/>
                </a:solidFill>
              </a:rPr>
              <a:t>in order to evaluate the Strengths, Weaknesses, Opportunities, and Threats of the current situation of Larnaca and the possible avenues through which it can pursue a particular course of action</a:t>
            </a:r>
            <a:r>
              <a:rPr lang="en-US" sz="1400" dirty="0" smtClean="0">
                <a:solidFill>
                  <a:schemeClr val="bg1"/>
                </a:solidFill>
              </a:rPr>
              <a:t>.</a:t>
            </a:r>
          </a:p>
          <a:p>
            <a:pPr marL="180000" lvl="1" indent="-180000" algn="just">
              <a:spcBef>
                <a:spcPts val="0"/>
              </a:spcBef>
            </a:pPr>
            <a:r>
              <a:rPr lang="en-US" sz="1400" dirty="0">
                <a:solidFill>
                  <a:schemeClr val="bg1"/>
                </a:solidFill>
              </a:rPr>
              <a:t>The International Expert, Mr. </a:t>
            </a:r>
            <a:r>
              <a:rPr lang="en-US" sz="1400" dirty="0" err="1">
                <a:solidFill>
                  <a:schemeClr val="bg1"/>
                </a:solidFill>
              </a:rPr>
              <a:t>Josep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Acebillo</a:t>
            </a:r>
            <a:r>
              <a:rPr lang="en-US" sz="1400" dirty="0">
                <a:solidFill>
                  <a:schemeClr val="bg1"/>
                </a:solidFill>
              </a:rPr>
              <a:t>, gave his </a:t>
            </a:r>
            <a:r>
              <a:rPr lang="en-US" sz="1400" b="1" dirty="0">
                <a:solidFill>
                  <a:schemeClr val="accent1"/>
                </a:solidFill>
              </a:rPr>
              <a:t>preliminary reactions </a:t>
            </a:r>
            <a:r>
              <a:rPr lang="en-US" sz="1400" dirty="0">
                <a:solidFill>
                  <a:schemeClr val="bg1"/>
                </a:solidFill>
              </a:rPr>
              <a:t>on the presentations of the Larnaca Local Team.</a:t>
            </a:r>
            <a:endParaRPr lang="el-GR" sz="1400" dirty="0">
              <a:solidFill>
                <a:schemeClr val="bg1"/>
              </a:solidFill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576000" y="1296000"/>
            <a:ext cx="8568000" cy="216000"/>
          </a:xfrm>
          <a:prstGeom prst="rect">
            <a:avLst/>
          </a:prstGeom>
        </p:spPr>
        <p:txBody>
          <a:bodyPr vert="horz" anchor="ctr">
            <a:normAutofit fontScale="25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/>
              <a:t>CREATED BY </a:t>
            </a:r>
            <a:r>
              <a:rPr lang="en-US" dirty="0" smtClean="0"/>
              <a:t>USUDS TEAM, </a:t>
            </a:r>
            <a:r>
              <a:rPr lang="en-US" dirty="0"/>
              <a:t>19/11/2013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332224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REPORTS</a:t>
            </a:r>
            <a:br>
              <a:rPr lang="en-US" dirty="0" smtClean="0"/>
            </a:br>
            <a:r>
              <a:rPr lang="en-US" sz="3300" dirty="0" smtClean="0"/>
              <a:t>                  first diagnostic report</a:t>
            </a:r>
            <a:endParaRPr lang="el-GR" sz="33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952" y="1591166"/>
            <a:ext cx="3229495" cy="4567844"/>
          </a:xfrm>
        </p:spPr>
      </p:pic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>
            <a:noAutofit/>
          </a:bodyPr>
          <a:lstStyle/>
          <a:p>
            <a:pPr algn="just">
              <a:spcBef>
                <a:spcPts val="0"/>
              </a:spcBef>
            </a:pPr>
            <a:r>
              <a:rPr lang="en-US" sz="2300" dirty="0">
                <a:solidFill>
                  <a:schemeClr val="tx2"/>
                </a:solidFill>
              </a:rPr>
              <a:t>Larnaca Municipality is currently developing its new </a:t>
            </a:r>
            <a:r>
              <a:rPr lang="en-US" sz="2300" b="1" dirty="0">
                <a:solidFill>
                  <a:schemeClr val="accent1"/>
                </a:solidFill>
              </a:rPr>
              <a:t>Urban Sustainable Development Strategy </a:t>
            </a:r>
            <a:r>
              <a:rPr lang="en-US" sz="2300" dirty="0">
                <a:solidFill>
                  <a:schemeClr val="tx2"/>
                </a:solidFill>
              </a:rPr>
              <a:t>(USUDS). </a:t>
            </a:r>
            <a:endParaRPr lang="en-US" sz="2300" dirty="0" smtClean="0">
              <a:solidFill>
                <a:schemeClr val="tx2"/>
              </a:solidFill>
            </a:endParaRPr>
          </a:p>
          <a:p>
            <a:pPr algn="just">
              <a:spcBef>
                <a:spcPts val="0"/>
              </a:spcBef>
            </a:pPr>
            <a:r>
              <a:rPr lang="en-US" sz="2300" dirty="0" smtClean="0">
                <a:solidFill>
                  <a:schemeClr val="tx2"/>
                </a:solidFill>
              </a:rPr>
              <a:t>Strategic </a:t>
            </a:r>
            <a:r>
              <a:rPr lang="en-US" sz="2300" dirty="0">
                <a:solidFill>
                  <a:schemeClr val="tx2"/>
                </a:solidFill>
              </a:rPr>
              <a:t>planning is a tool that the Local Team will use to proactively </a:t>
            </a:r>
            <a:r>
              <a:rPr lang="en-US" sz="2300" b="1" dirty="0">
                <a:solidFill>
                  <a:srgbClr val="94C600"/>
                </a:solidFill>
              </a:rPr>
              <a:t>plan the future of Larnaca</a:t>
            </a:r>
            <a:r>
              <a:rPr lang="en-US" sz="2300" dirty="0">
                <a:solidFill>
                  <a:schemeClr val="tx2"/>
                </a:solidFill>
              </a:rPr>
              <a:t>, which is reflective of all aspects of the city, derived from internal discussions and external sources of input. 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76000" y="1296000"/>
            <a:ext cx="8568000" cy="216000"/>
          </a:xfrm>
          <a:prstGeom prst="rect">
            <a:avLst/>
          </a:prstGeom>
        </p:spPr>
        <p:txBody>
          <a:bodyPr vert="horz" anchor="ctr">
            <a:normAutofit fontScale="25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 smtClean="0"/>
              <a:t>CREATED BY USUDS TEAM, 19/11/2013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138719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ACTIVITIES CARRIED OUT </a:t>
            </a:r>
            <a:r>
              <a:rPr lang="en-US" dirty="0"/>
              <a:t/>
            </a:r>
            <a:br>
              <a:rPr lang="en-US" dirty="0"/>
            </a:br>
            <a:r>
              <a:rPr lang="en-US" sz="3300" dirty="0" smtClean="0"/>
              <a:t>                                                 strategic phase</a:t>
            </a:r>
            <a:endParaRPr lang="en-US" sz="33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94464" y="4509120"/>
            <a:ext cx="8154000" cy="23400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2500" dirty="0">
                <a:solidFill>
                  <a:schemeClr val="tx2"/>
                </a:solidFill>
              </a:rPr>
              <a:t>Preparation of</a:t>
            </a:r>
            <a:r>
              <a:rPr lang="en-US" sz="2500" b="1" dirty="0">
                <a:solidFill>
                  <a:schemeClr val="accent1"/>
                </a:solidFill>
              </a:rPr>
              <a:t> Strategic Framework </a:t>
            </a:r>
            <a:r>
              <a:rPr lang="en-US" sz="2500" dirty="0">
                <a:solidFill>
                  <a:schemeClr val="tx2"/>
                </a:solidFill>
              </a:rPr>
              <a:t>based on Information gathered and </a:t>
            </a:r>
            <a:r>
              <a:rPr lang="en-US" sz="2500" dirty="0" smtClean="0">
                <a:solidFill>
                  <a:schemeClr val="tx2"/>
                </a:solidFill>
              </a:rPr>
              <a:t>analyzed </a:t>
            </a:r>
            <a:r>
              <a:rPr lang="en-US" sz="2500" dirty="0">
                <a:solidFill>
                  <a:schemeClr val="tx2"/>
                </a:solidFill>
              </a:rPr>
              <a:t>so </a:t>
            </a:r>
            <a:r>
              <a:rPr lang="en-US" sz="2500" dirty="0" smtClean="0">
                <a:solidFill>
                  <a:schemeClr val="tx2"/>
                </a:solidFill>
              </a:rPr>
              <a:t>far.</a:t>
            </a:r>
            <a:endParaRPr lang="en-US" sz="2500" dirty="0">
              <a:solidFill>
                <a:schemeClr val="tx2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39" y="1753200"/>
            <a:ext cx="8025842" cy="2721621"/>
          </a:xfr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576000" y="1296000"/>
            <a:ext cx="8568000" cy="216000"/>
          </a:xfrm>
          <a:prstGeom prst="rect">
            <a:avLst/>
          </a:prstGeom>
        </p:spPr>
        <p:txBody>
          <a:bodyPr vert="horz" anchor="ctr">
            <a:normAutofit fontScale="25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/>
              <a:t>CREATED BY </a:t>
            </a:r>
            <a:r>
              <a:rPr lang="en-US" dirty="0" smtClean="0"/>
              <a:t>UUSUDS TEAM, </a:t>
            </a:r>
            <a:r>
              <a:rPr lang="en-US" dirty="0"/>
              <a:t>19/11/2013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421384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2" descr="C:\Users\user\Documents\European Programmes\SURE\SV1\LARNAC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404813"/>
            <a:ext cx="5278437" cy="604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LARNACA</a:t>
            </a:r>
            <a:r>
              <a:rPr lang="el-GR" sz="3000" dirty="0"/>
              <a:t/>
            </a:r>
            <a:br>
              <a:rPr lang="el-GR" sz="3000" dirty="0"/>
            </a:br>
            <a:r>
              <a:rPr lang="en-US" sz="3000" dirty="0"/>
              <a:t>                </a:t>
            </a:r>
            <a:r>
              <a:rPr lang="en-US" sz="3000" dirty="0" smtClean="0"/>
              <a:t>       </a:t>
            </a:r>
            <a:endParaRPr lang="el-GR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68313" y="909638"/>
            <a:ext cx="8229600" cy="5688012"/>
          </a:xfrm>
        </p:spPr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Area 32.5 km</a:t>
            </a:r>
            <a:r>
              <a:rPr lang="en-US" b="1" baseline="30000" dirty="0" smtClean="0">
                <a:solidFill>
                  <a:schemeClr val="accent2">
                    <a:lumMod val="50000"/>
                  </a:schemeClr>
                </a:solidFill>
              </a:rPr>
              <a:t>2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b="1" baseline="30000" dirty="0">
              <a:solidFill>
                <a:schemeClr val="accent2">
                  <a:lumMod val="50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Population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 80000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b="1" baseline="30000" dirty="0">
              <a:solidFill>
                <a:schemeClr val="accent2">
                  <a:lumMod val="50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Relatively 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flat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2</a:t>
            </a:r>
            <a:r>
              <a:rPr lang="en-US" b="1" baseline="30000" dirty="0" smtClean="0">
                <a:solidFill>
                  <a:schemeClr val="accent2">
                    <a:lumMod val="50000"/>
                  </a:schemeClr>
                </a:solidFill>
              </a:rPr>
              <a:t>nd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 Largest Port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Main Marina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Main Airport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Salt Lakes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</p:txBody>
      </p:sp>
      <p:sp>
        <p:nvSpPr>
          <p:cNvPr id="11" name="Right Arrow 10"/>
          <p:cNvSpPr/>
          <p:nvPr/>
        </p:nvSpPr>
        <p:spPr>
          <a:xfrm rot="10800000">
            <a:off x="7235825" y="5805488"/>
            <a:ext cx="720725" cy="2159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sp>
        <p:nvSpPr>
          <p:cNvPr id="12" name="Right Arrow 11"/>
          <p:cNvSpPr/>
          <p:nvPr/>
        </p:nvSpPr>
        <p:spPr>
          <a:xfrm rot="18691322">
            <a:off x="4387850" y="5246688"/>
            <a:ext cx="720725" cy="2159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sp>
        <p:nvSpPr>
          <p:cNvPr id="13" name="Right Arrow 12"/>
          <p:cNvSpPr/>
          <p:nvPr/>
        </p:nvSpPr>
        <p:spPr>
          <a:xfrm rot="12896979">
            <a:off x="7448550" y="3543300"/>
            <a:ext cx="720725" cy="2159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sp>
        <p:nvSpPr>
          <p:cNvPr id="14" name="Right Arrow 13"/>
          <p:cNvSpPr/>
          <p:nvPr/>
        </p:nvSpPr>
        <p:spPr>
          <a:xfrm rot="8455398">
            <a:off x="7512050" y="1687513"/>
            <a:ext cx="719138" cy="2159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79395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/>
        <p:txBody>
          <a:bodyPr vert="horz" anchor="t">
            <a:normAutofit/>
          </a:bodyPr>
          <a:lstStyle/>
          <a:p>
            <a:r>
              <a:rPr lang="en-US" sz="3200" dirty="0"/>
              <a:t>STRATEGIC PHASE</a:t>
            </a:r>
            <a:r>
              <a:rPr lang="en-US" sz="3600" dirty="0"/>
              <a:t/>
            </a:r>
            <a:br>
              <a:rPr lang="en-US" sz="3600" dirty="0"/>
            </a:br>
            <a:r>
              <a:rPr lang="en-US" sz="3200" dirty="0" smtClean="0"/>
              <a:t>                                  special </a:t>
            </a:r>
            <a:r>
              <a:rPr lang="en-US" sz="3200" dirty="0"/>
              <a:t>studies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7544" y="4338000"/>
            <a:ext cx="5562600" cy="2520000"/>
          </a:xfrm>
          <a:solidFill>
            <a:srgbClr val="71685A"/>
          </a:solidFill>
        </p:spPr>
        <p:txBody>
          <a:bodyPr vert="horz">
            <a:noAutofit/>
          </a:bodyPr>
          <a:lstStyle/>
          <a:p>
            <a:pPr marL="180000" lvl="1" indent="-180000" algn="just">
              <a:spcBef>
                <a:spcPts val="0"/>
              </a:spcBef>
            </a:pPr>
            <a:r>
              <a:rPr lang="en-US" sz="1700" dirty="0">
                <a:solidFill>
                  <a:srgbClr val="FFFFFF"/>
                </a:solidFill>
              </a:rPr>
              <a:t>The area of the Republic of Cyprus under government control has a market economy </a:t>
            </a:r>
            <a:r>
              <a:rPr lang="en-US" sz="1700" b="1" dirty="0">
                <a:solidFill>
                  <a:srgbClr val="94C600"/>
                </a:solidFill>
              </a:rPr>
              <a:t>dominated by the service sector</a:t>
            </a:r>
            <a:r>
              <a:rPr lang="en-US" sz="1700" dirty="0">
                <a:solidFill>
                  <a:schemeClr val="bg1"/>
                </a:solidFill>
              </a:rPr>
              <a:t>, which accounts for </a:t>
            </a:r>
            <a:r>
              <a:rPr lang="en-US" sz="1700" dirty="0" smtClean="0">
                <a:solidFill>
                  <a:schemeClr val="bg1"/>
                </a:solidFill>
              </a:rPr>
              <a:t>80% </a:t>
            </a:r>
            <a:r>
              <a:rPr lang="en-US" sz="1700" dirty="0">
                <a:solidFill>
                  <a:schemeClr val="bg1"/>
                </a:solidFill>
              </a:rPr>
              <a:t>of GDP. Tourism, financial services, and real estate are the most important sectors. </a:t>
            </a:r>
          </a:p>
          <a:p>
            <a:pPr marL="180000" lvl="1" indent="-180000" algn="just">
              <a:spcBef>
                <a:spcPts val="0"/>
              </a:spcBef>
            </a:pPr>
            <a:r>
              <a:rPr lang="en-US" sz="1700" dirty="0">
                <a:solidFill>
                  <a:srgbClr val="FFFFFF"/>
                </a:solidFill>
              </a:rPr>
              <a:t>The economy has grown at a rate well above the EU average since 2000. </a:t>
            </a:r>
            <a:r>
              <a:rPr lang="en-US" sz="1700" b="1" dirty="0">
                <a:solidFill>
                  <a:schemeClr val="accent1"/>
                </a:solidFill>
              </a:rPr>
              <a:t>Serious problems </a:t>
            </a:r>
            <a:r>
              <a:rPr lang="en-US" sz="1700" dirty="0">
                <a:solidFill>
                  <a:srgbClr val="FFFFFF"/>
                </a:solidFill>
              </a:rPr>
              <a:t>surfaced in the Cypriot financial sector in early 2011 as the Greek fiscal crisis and euro zone debt crisis deepened</a:t>
            </a:r>
            <a:r>
              <a:rPr lang="en-US" sz="1700" dirty="0" smtClean="0">
                <a:solidFill>
                  <a:srgbClr val="FFFFFF"/>
                </a:solidFill>
              </a:rPr>
              <a:t>.</a:t>
            </a:r>
            <a:endParaRPr lang="en-US" sz="1700" dirty="0">
              <a:solidFill>
                <a:srgbClr val="FFFFFF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156176" y="620688"/>
            <a:ext cx="216024" cy="6237312"/>
          </a:xfrm>
          <a:prstGeom prst="rect">
            <a:avLst/>
          </a:prstGeom>
        </p:spPr>
        <p:txBody>
          <a:bodyPr vert="vert270" anchor="ctr">
            <a:normAutofit fontScale="25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/>
              <a:t>CREATED BY </a:t>
            </a:r>
            <a:r>
              <a:rPr lang="en-US" dirty="0" smtClean="0"/>
              <a:t>USUDS TEAM, </a:t>
            </a:r>
            <a:r>
              <a:rPr lang="en-US" dirty="0"/>
              <a:t>19/11/2013</a:t>
            </a:r>
            <a:endParaRPr lang="el-GR" dirty="0"/>
          </a:p>
        </p:txBody>
      </p:sp>
      <p:pic>
        <p:nvPicPr>
          <p:cNvPr id="5" name="Content Placeholder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" r="2620"/>
          <a:stretch/>
        </p:blipFill>
        <p:spPr>
          <a:xfrm>
            <a:off x="457200" y="620688"/>
            <a:ext cx="5562000" cy="3634740"/>
          </a:xfrm>
          <a:prstGeom prst="rect">
            <a:avLst/>
          </a:prstGeom>
        </p:spPr>
      </p:pic>
      <p:sp>
        <p:nvSpPr>
          <p:cNvPr id="6" name="Text Placeholder 5"/>
          <p:cNvSpPr txBox="1">
            <a:spLocks/>
          </p:cNvSpPr>
          <p:nvPr/>
        </p:nvSpPr>
        <p:spPr>
          <a:xfrm>
            <a:off x="467544" y="-6436"/>
            <a:ext cx="5544616" cy="540000"/>
          </a:xfrm>
          <a:prstGeom prst="rect">
            <a:avLst/>
          </a:prstGeom>
          <a:solidFill>
            <a:srgbClr val="71685A"/>
          </a:solidFill>
        </p:spPr>
        <p:txBody>
          <a:bodyPr anchor="b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3200" dirty="0">
                <a:solidFill>
                  <a:srgbClr val="FFFFFF"/>
                </a:solidFill>
              </a:rPr>
              <a:t>economy</a:t>
            </a:r>
            <a:endParaRPr lang="en-US" sz="3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13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1" b="2112"/>
          <a:stretch/>
        </p:blipFill>
        <p:spPr>
          <a:xfrm>
            <a:off x="467544" y="620687"/>
            <a:ext cx="5546765" cy="3621377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/>
        <p:txBody>
          <a:bodyPr vert="horz" anchor="t">
            <a:normAutofit/>
          </a:bodyPr>
          <a:lstStyle/>
          <a:p>
            <a:r>
              <a:rPr lang="en-US" sz="3200" dirty="0"/>
              <a:t>STRATEGIC PHASE</a:t>
            </a:r>
            <a:r>
              <a:rPr lang="en-US" sz="3600" dirty="0"/>
              <a:t/>
            </a:r>
            <a:br>
              <a:rPr lang="en-US" sz="3600" dirty="0"/>
            </a:br>
            <a:r>
              <a:rPr lang="en-US" sz="3200" dirty="0" smtClean="0"/>
              <a:t>                                  special </a:t>
            </a:r>
            <a:r>
              <a:rPr lang="en-US" sz="3200" dirty="0"/>
              <a:t>studies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7544" y="4338000"/>
            <a:ext cx="5562600" cy="2520000"/>
          </a:xfrm>
          <a:solidFill>
            <a:srgbClr val="71685A"/>
          </a:solidFill>
        </p:spPr>
        <p:txBody>
          <a:bodyPr vert="horz">
            <a:noAutofit/>
          </a:bodyPr>
          <a:lstStyle/>
          <a:p>
            <a:pPr marL="180000" lvl="1" indent="-180000" algn="just">
              <a:spcBef>
                <a:spcPts val="0"/>
              </a:spcBef>
            </a:pPr>
            <a:r>
              <a:rPr lang="en-US" sz="1800" dirty="0">
                <a:solidFill>
                  <a:schemeClr val="bg1"/>
                </a:solidFill>
              </a:rPr>
              <a:t>Tourists and investors attention are turning to </a:t>
            </a:r>
            <a:r>
              <a:rPr lang="en-US" sz="1800" b="1" dirty="0">
                <a:solidFill>
                  <a:srgbClr val="94C600"/>
                </a:solidFill>
              </a:rPr>
              <a:t>other regions and places </a:t>
            </a:r>
            <a:r>
              <a:rPr lang="en-US" sz="1800" dirty="0">
                <a:solidFill>
                  <a:schemeClr val="bg1"/>
                </a:solidFill>
              </a:rPr>
              <a:t>all over the world.</a:t>
            </a:r>
          </a:p>
          <a:p>
            <a:pPr marL="180000" lvl="1" indent="-180000" algn="just">
              <a:spcBef>
                <a:spcPts val="0"/>
              </a:spcBef>
            </a:pPr>
            <a:r>
              <a:rPr lang="en-US" sz="1800" dirty="0">
                <a:solidFill>
                  <a:schemeClr val="bg1"/>
                </a:solidFill>
              </a:rPr>
              <a:t>Place Branding provides the framework and tools to </a:t>
            </a:r>
            <a:r>
              <a:rPr lang="en-US" sz="1800" b="1" dirty="0">
                <a:solidFill>
                  <a:srgbClr val="94C600"/>
                </a:solidFill>
              </a:rPr>
              <a:t>differentiate a place</a:t>
            </a:r>
            <a:r>
              <a:rPr lang="en-US" sz="1800" dirty="0">
                <a:solidFill>
                  <a:schemeClr val="bg1"/>
                </a:solidFill>
              </a:rPr>
              <a:t>.</a:t>
            </a:r>
          </a:p>
          <a:p>
            <a:pPr marL="180000" lvl="1" indent="-180000" algn="just">
              <a:spcBef>
                <a:spcPts val="0"/>
              </a:spcBef>
            </a:pPr>
            <a:r>
              <a:rPr lang="en-US" sz="1800" dirty="0" err="1">
                <a:solidFill>
                  <a:schemeClr val="bg1"/>
                </a:solidFill>
              </a:rPr>
              <a:t>Larnaca</a:t>
            </a:r>
            <a:r>
              <a:rPr lang="en-US" sz="1800" dirty="0">
                <a:solidFill>
                  <a:schemeClr val="bg1"/>
                </a:solidFill>
              </a:rPr>
              <a:t> Municipality has adopted a questionnaire for a sample of 1600 visitors and citizens, that has been designed to investigate the possibilities of </a:t>
            </a:r>
            <a:r>
              <a:rPr lang="en-US" sz="1800" b="1" dirty="0">
                <a:solidFill>
                  <a:srgbClr val="94C600"/>
                </a:solidFill>
              </a:rPr>
              <a:t>promoting </a:t>
            </a:r>
            <a:r>
              <a:rPr lang="en-US" sz="1800" b="1" dirty="0" err="1">
                <a:solidFill>
                  <a:srgbClr val="94C600"/>
                </a:solidFill>
              </a:rPr>
              <a:t>Larnaca</a:t>
            </a:r>
            <a:r>
              <a:rPr lang="en-US" sz="1800" b="1" dirty="0">
                <a:solidFill>
                  <a:srgbClr val="94C600"/>
                </a:solidFill>
              </a:rPr>
              <a:t> as a destination for visitors, investors and talents</a:t>
            </a:r>
            <a:r>
              <a:rPr lang="en-US" sz="1800" dirty="0">
                <a:solidFill>
                  <a:schemeClr val="bg1"/>
                </a:solidFill>
              </a:rPr>
              <a:t>. 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156176" y="620688"/>
            <a:ext cx="216024" cy="6237312"/>
          </a:xfrm>
          <a:prstGeom prst="rect">
            <a:avLst/>
          </a:prstGeom>
        </p:spPr>
        <p:txBody>
          <a:bodyPr vert="vert270" anchor="ctr">
            <a:normAutofit fontScale="25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/>
              <a:t>CREATED BY </a:t>
            </a:r>
            <a:r>
              <a:rPr lang="en-US" dirty="0" smtClean="0"/>
              <a:t>USUDS TEAM, </a:t>
            </a:r>
            <a:r>
              <a:rPr lang="en-US" dirty="0"/>
              <a:t>19/11/2013</a:t>
            </a:r>
            <a:endParaRPr lang="el-GR" dirty="0"/>
          </a:p>
        </p:txBody>
      </p:sp>
      <p:sp>
        <p:nvSpPr>
          <p:cNvPr id="6" name="Text Placeholder 5"/>
          <p:cNvSpPr txBox="1">
            <a:spLocks/>
          </p:cNvSpPr>
          <p:nvPr/>
        </p:nvSpPr>
        <p:spPr>
          <a:xfrm>
            <a:off x="467544" y="-6436"/>
            <a:ext cx="5544616" cy="540000"/>
          </a:xfrm>
          <a:prstGeom prst="rect">
            <a:avLst/>
          </a:prstGeom>
          <a:solidFill>
            <a:srgbClr val="71685A"/>
          </a:solidFill>
        </p:spPr>
        <p:txBody>
          <a:bodyPr anchor="b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3000" dirty="0" smtClean="0">
                <a:solidFill>
                  <a:srgbClr val="FFFFFF"/>
                </a:solidFill>
              </a:rPr>
              <a:t>city branding</a:t>
            </a:r>
            <a:endParaRPr lang="en-US" sz="3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540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/>
        <p:txBody>
          <a:bodyPr vert="horz" anchor="t">
            <a:normAutofit/>
          </a:bodyPr>
          <a:lstStyle/>
          <a:p>
            <a:r>
              <a:rPr lang="en-US" sz="3200" dirty="0"/>
              <a:t>STRATEGIC PHASE</a:t>
            </a:r>
            <a:r>
              <a:rPr lang="en-US" sz="3600" dirty="0"/>
              <a:t/>
            </a:r>
            <a:br>
              <a:rPr lang="en-US" sz="3600" dirty="0"/>
            </a:br>
            <a:r>
              <a:rPr lang="en-US" sz="3200" dirty="0" smtClean="0"/>
              <a:t>                                  special </a:t>
            </a:r>
            <a:r>
              <a:rPr lang="en-US" sz="3200" dirty="0"/>
              <a:t>studies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7544" y="4338000"/>
            <a:ext cx="5562600" cy="2520000"/>
          </a:xfrm>
          <a:solidFill>
            <a:srgbClr val="71685A"/>
          </a:solidFill>
        </p:spPr>
        <p:txBody>
          <a:bodyPr vert="horz">
            <a:noAutofit/>
          </a:bodyPr>
          <a:lstStyle/>
          <a:p>
            <a:pPr marL="180000" lvl="1" indent="-180000" algn="just">
              <a:spcBef>
                <a:spcPts val="0"/>
              </a:spcBef>
            </a:pPr>
            <a:r>
              <a:rPr lang="en-US" sz="2000" dirty="0">
                <a:solidFill>
                  <a:schemeClr val="bg1"/>
                </a:solidFill>
              </a:rPr>
              <a:t>The survey will analyze the </a:t>
            </a:r>
            <a:r>
              <a:rPr lang="en-US" sz="2000" b="1" dirty="0">
                <a:solidFill>
                  <a:srgbClr val="94C600"/>
                </a:solidFill>
              </a:rPr>
              <a:t>welfare evolution of </a:t>
            </a:r>
            <a:r>
              <a:rPr lang="en-US" sz="2000" b="1" dirty="0" err="1">
                <a:solidFill>
                  <a:srgbClr val="94C600"/>
                </a:solidFill>
              </a:rPr>
              <a:t>Larnaca</a:t>
            </a:r>
            <a:r>
              <a:rPr lang="en-US" sz="2000" b="1" dirty="0">
                <a:solidFill>
                  <a:srgbClr val="94C600"/>
                </a:solidFill>
              </a:rPr>
              <a:t> Municipality </a:t>
            </a:r>
            <a:r>
              <a:rPr lang="en-US" sz="2000" dirty="0">
                <a:solidFill>
                  <a:schemeClr val="bg1"/>
                </a:solidFill>
              </a:rPr>
              <a:t>[i.e. City Grocery]. The study will examine the social security, health and social welfare, as main mechanisms of the welfare state.</a:t>
            </a:r>
          </a:p>
          <a:p>
            <a:pPr marL="180000" lvl="1" indent="-180000" algn="just">
              <a:spcBef>
                <a:spcPts val="0"/>
              </a:spcBef>
            </a:pPr>
            <a:r>
              <a:rPr lang="en-US" sz="2000" dirty="0">
                <a:solidFill>
                  <a:schemeClr val="bg1"/>
                </a:solidFill>
              </a:rPr>
              <a:t>A sample of </a:t>
            </a:r>
            <a:r>
              <a:rPr lang="en-US" sz="2000" b="1" dirty="0">
                <a:solidFill>
                  <a:srgbClr val="94C600"/>
                </a:solidFill>
              </a:rPr>
              <a:t>300 citizens who live in refugee settlements</a:t>
            </a:r>
            <a:r>
              <a:rPr lang="el-GR" sz="2000" dirty="0">
                <a:solidFill>
                  <a:schemeClr val="bg1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filled out a questionnaire designed to investigate the social welfare.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156176" y="620688"/>
            <a:ext cx="216024" cy="6237312"/>
          </a:xfrm>
          <a:prstGeom prst="rect">
            <a:avLst/>
          </a:prstGeom>
        </p:spPr>
        <p:txBody>
          <a:bodyPr vert="vert270" anchor="ctr">
            <a:normAutofit fontScale="25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/>
              <a:t>CREATED BY </a:t>
            </a:r>
            <a:r>
              <a:rPr lang="en-US" dirty="0" smtClean="0"/>
              <a:t>USUDS TEAM, </a:t>
            </a:r>
            <a:r>
              <a:rPr lang="en-US" dirty="0"/>
              <a:t>19/11/2013</a:t>
            </a:r>
            <a:endParaRPr lang="el-GR" dirty="0"/>
          </a:p>
        </p:txBody>
      </p:sp>
      <p:sp>
        <p:nvSpPr>
          <p:cNvPr id="6" name="Text Placeholder 5"/>
          <p:cNvSpPr txBox="1">
            <a:spLocks/>
          </p:cNvSpPr>
          <p:nvPr/>
        </p:nvSpPr>
        <p:spPr>
          <a:xfrm>
            <a:off x="467544" y="-6436"/>
            <a:ext cx="5544616" cy="540000"/>
          </a:xfrm>
          <a:prstGeom prst="rect">
            <a:avLst/>
          </a:prstGeom>
          <a:solidFill>
            <a:srgbClr val="71685A"/>
          </a:solidFill>
        </p:spPr>
        <p:txBody>
          <a:bodyPr anchor="b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000" dirty="0">
                <a:solidFill>
                  <a:srgbClr val="FFFFFF"/>
                </a:solidFill>
              </a:rPr>
              <a:t>social governance</a:t>
            </a:r>
            <a:endParaRPr lang="el-GR" sz="3000" dirty="0">
              <a:solidFill>
                <a:srgbClr val="FFFFFF"/>
              </a:solidFill>
            </a:endParaRPr>
          </a:p>
        </p:txBody>
      </p:sp>
      <p:pic>
        <p:nvPicPr>
          <p:cNvPr id="8" name="Content Placeholder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340768"/>
            <a:ext cx="5544184" cy="2328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946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900" dirty="0" smtClean="0"/>
              <a:t>FORTHCOMING ACTIVITIES</a:t>
            </a:r>
            <a:r>
              <a:rPr lang="en-US" dirty="0"/>
              <a:t/>
            </a:r>
            <a:br>
              <a:rPr lang="en-US" dirty="0"/>
            </a:br>
            <a:r>
              <a:rPr lang="en-US" sz="2800" dirty="0" smtClean="0"/>
              <a:t>                                                        Implementation Phase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94464" y="4509120"/>
            <a:ext cx="8154000" cy="23400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2500" dirty="0">
                <a:solidFill>
                  <a:schemeClr val="tx2"/>
                </a:solidFill>
              </a:rPr>
              <a:t>Preparation of </a:t>
            </a:r>
            <a:r>
              <a:rPr lang="en-US" sz="2500" b="1" dirty="0">
                <a:solidFill>
                  <a:schemeClr val="accent1"/>
                </a:solidFill>
              </a:rPr>
              <a:t>plans and actions </a:t>
            </a:r>
            <a:r>
              <a:rPr lang="en-US" sz="2500" dirty="0">
                <a:solidFill>
                  <a:schemeClr val="tx2"/>
                </a:solidFill>
              </a:rPr>
              <a:t>which will implement the strategy identified in the strategic designing phase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39" y="1753200"/>
            <a:ext cx="8025841" cy="2721621"/>
          </a:xfr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576000" y="1296000"/>
            <a:ext cx="8568000" cy="216000"/>
          </a:xfrm>
          <a:prstGeom prst="rect">
            <a:avLst/>
          </a:prstGeom>
        </p:spPr>
        <p:txBody>
          <a:bodyPr vert="horz" anchor="ctr">
            <a:normAutofit fontScale="25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/>
              <a:t>CREATED BY </a:t>
            </a:r>
            <a:r>
              <a:rPr lang="en-US" dirty="0" smtClean="0"/>
              <a:t>USUDS TEAM, </a:t>
            </a:r>
            <a:r>
              <a:rPr lang="en-US" dirty="0"/>
              <a:t>19/11/2013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00771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3960000"/>
          </a:xfrm>
        </p:spPr>
        <p:txBody>
          <a:bodyPr>
            <a:noAutofit/>
          </a:bodyPr>
          <a:lstStyle/>
          <a:p>
            <a:pPr marL="320040" indent="-320040">
              <a:spcBef>
                <a:spcPts val="0"/>
              </a:spcBef>
              <a:buFont typeface="Wingdings"/>
              <a:buChar char=""/>
            </a:pPr>
            <a:r>
              <a:rPr lang="en-US" sz="2500" dirty="0"/>
              <a:t>The </a:t>
            </a:r>
            <a:r>
              <a:rPr lang="en-US" sz="2500" dirty="0" smtClean="0"/>
              <a:t>USUDS help Larnaca Municipality to develop:</a:t>
            </a:r>
          </a:p>
          <a:p>
            <a:pPr marL="648000" lvl="1" indent="-320040">
              <a:spcBef>
                <a:spcPts val="0"/>
              </a:spcBef>
              <a:buFont typeface="Wingdings"/>
              <a:buChar char=""/>
            </a:pPr>
            <a:r>
              <a:rPr lang="en-US" sz="2000" dirty="0">
                <a:solidFill>
                  <a:schemeClr val="tx2"/>
                </a:solidFill>
              </a:rPr>
              <a:t>a </a:t>
            </a:r>
            <a:r>
              <a:rPr lang="en-US" sz="2000" b="1" dirty="0">
                <a:solidFill>
                  <a:schemeClr val="accent1"/>
                </a:solidFill>
              </a:rPr>
              <a:t>clear vision </a:t>
            </a:r>
            <a:r>
              <a:rPr lang="en-US" sz="2000" dirty="0">
                <a:solidFill>
                  <a:schemeClr val="tx2"/>
                </a:solidFill>
              </a:rPr>
              <a:t>for the future, </a:t>
            </a:r>
            <a:endParaRPr lang="en-US" sz="2000" dirty="0" smtClean="0">
              <a:solidFill>
                <a:schemeClr val="tx2"/>
              </a:solidFill>
            </a:endParaRPr>
          </a:p>
          <a:p>
            <a:pPr marL="648000" lvl="1" indent="-320040">
              <a:spcBef>
                <a:spcPts val="0"/>
              </a:spcBef>
              <a:buFont typeface="Wingdings"/>
              <a:buChar char=""/>
            </a:pPr>
            <a:r>
              <a:rPr lang="en-US" sz="2000" b="1" dirty="0" smtClean="0">
                <a:solidFill>
                  <a:srgbClr val="94C600"/>
                </a:solidFill>
              </a:rPr>
              <a:t>plan</a:t>
            </a:r>
            <a:r>
              <a:rPr lang="en-US" sz="2000" dirty="0" smtClean="0">
                <a:solidFill>
                  <a:srgbClr val="94C600"/>
                </a:solidFill>
              </a:rPr>
              <a:t> </a:t>
            </a:r>
            <a:r>
              <a:rPr lang="en-US" sz="2000" dirty="0">
                <a:solidFill>
                  <a:schemeClr val="tx2"/>
                </a:solidFill>
              </a:rPr>
              <a:t>for growth, </a:t>
            </a:r>
            <a:endParaRPr lang="en-US" sz="2000" dirty="0" smtClean="0">
              <a:solidFill>
                <a:schemeClr val="tx2"/>
              </a:solidFill>
            </a:endParaRPr>
          </a:p>
          <a:p>
            <a:pPr marL="648000" lvl="1" indent="-320040">
              <a:spcBef>
                <a:spcPts val="0"/>
              </a:spcBef>
              <a:buFont typeface="Wingdings"/>
              <a:buChar char=""/>
            </a:pPr>
            <a:r>
              <a:rPr lang="en-US" sz="2000" dirty="0" smtClean="0">
                <a:solidFill>
                  <a:schemeClr val="tx2"/>
                </a:solidFill>
              </a:rPr>
              <a:t>build </a:t>
            </a:r>
            <a:r>
              <a:rPr lang="en-US" sz="2000" b="1" dirty="0">
                <a:solidFill>
                  <a:srgbClr val="94C600"/>
                </a:solidFill>
              </a:rPr>
              <a:t>partnerships</a:t>
            </a:r>
            <a:r>
              <a:rPr lang="en-US" sz="2000" dirty="0">
                <a:solidFill>
                  <a:schemeClr val="tx2"/>
                </a:solidFill>
              </a:rPr>
              <a:t>, </a:t>
            </a:r>
            <a:endParaRPr lang="en-US" sz="2000" dirty="0" smtClean="0">
              <a:solidFill>
                <a:schemeClr val="tx2"/>
              </a:solidFill>
            </a:endParaRPr>
          </a:p>
          <a:p>
            <a:pPr marL="648000" lvl="1" indent="-320040">
              <a:spcBef>
                <a:spcPts val="0"/>
              </a:spcBef>
              <a:buFont typeface="Wingdings"/>
              <a:buChar char=""/>
            </a:pPr>
            <a:r>
              <a:rPr lang="en-US" sz="2000" dirty="0" smtClean="0">
                <a:solidFill>
                  <a:schemeClr val="tx2"/>
                </a:solidFill>
              </a:rPr>
              <a:t>attract </a:t>
            </a:r>
            <a:r>
              <a:rPr lang="en-US" sz="2000" b="1" dirty="0">
                <a:solidFill>
                  <a:srgbClr val="94C600"/>
                </a:solidFill>
              </a:rPr>
              <a:t>financial</a:t>
            </a:r>
            <a:r>
              <a:rPr lang="en-US" sz="2000" dirty="0">
                <a:solidFill>
                  <a:srgbClr val="94C600"/>
                </a:solidFill>
              </a:rPr>
              <a:t> </a:t>
            </a:r>
            <a:r>
              <a:rPr lang="en-US" sz="2000" dirty="0">
                <a:solidFill>
                  <a:schemeClr val="tx2"/>
                </a:solidFill>
              </a:rPr>
              <a:t>support, </a:t>
            </a:r>
            <a:endParaRPr lang="en-US" sz="2000" dirty="0" smtClean="0">
              <a:solidFill>
                <a:schemeClr val="tx2"/>
              </a:solidFill>
            </a:endParaRPr>
          </a:p>
          <a:p>
            <a:pPr marL="648000" lvl="1" indent="-320040">
              <a:spcBef>
                <a:spcPts val="0"/>
              </a:spcBef>
              <a:buFont typeface="Wingdings"/>
              <a:buChar char=""/>
            </a:pPr>
            <a:r>
              <a:rPr lang="en-US" sz="2000" dirty="0" smtClean="0">
                <a:solidFill>
                  <a:schemeClr val="tx2"/>
                </a:solidFill>
              </a:rPr>
              <a:t>allocate </a:t>
            </a:r>
            <a:r>
              <a:rPr lang="en-US" sz="2000" b="1" dirty="0">
                <a:solidFill>
                  <a:srgbClr val="94C600"/>
                </a:solidFill>
              </a:rPr>
              <a:t>resources</a:t>
            </a:r>
            <a:r>
              <a:rPr lang="en-US" sz="2000" dirty="0">
                <a:solidFill>
                  <a:srgbClr val="94C600"/>
                </a:solidFill>
              </a:rPr>
              <a:t> </a:t>
            </a:r>
            <a:r>
              <a:rPr lang="en-US" sz="2000" dirty="0">
                <a:solidFill>
                  <a:schemeClr val="tx2"/>
                </a:solidFill>
              </a:rPr>
              <a:t>carefully, </a:t>
            </a:r>
            <a:r>
              <a:rPr lang="en-US" sz="2000" dirty="0" smtClean="0">
                <a:solidFill>
                  <a:schemeClr val="tx2"/>
                </a:solidFill>
              </a:rPr>
              <a:t>and </a:t>
            </a:r>
          </a:p>
          <a:p>
            <a:pPr marL="648000" lvl="1" indent="-320040">
              <a:spcBef>
                <a:spcPts val="0"/>
              </a:spcBef>
              <a:buFont typeface="Wingdings"/>
              <a:buChar char=""/>
            </a:pPr>
            <a:r>
              <a:rPr lang="en-US" sz="2000" dirty="0" smtClean="0">
                <a:solidFill>
                  <a:schemeClr val="tx2"/>
                </a:solidFill>
              </a:rPr>
              <a:t>deal </a:t>
            </a:r>
            <a:r>
              <a:rPr lang="en-US" sz="2000" dirty="0">
                <a:solidFill>
                  <a:schemeClr val="tx2"/>
                </a:solidFill>
              </a:rPr>
              <a:t>with unexpected </a:t>
            </a:r>
            <a:r>
              <a:rPr lang="en-US" sz="2000" b="1" dirty="0">
                <a:solidFill>
                  <a:srgbClr val="94C600"/>
                </a:solidFill>
              </a:rPr>
              <a:t>changes</a:t>
            </a:r>
            <a:r>
              <a:rPr lang="en-US" sz="2000" dirty="0" smtClean="0">
                <a:solidFill>
                  <a:schemeClr val="tx2"/>
                </a:solidFill>
              </a:rPr>
              <a:t>.</a:t>
            </a:r>
            <a:endParaRPr lang="en-US" sz="2000" dirty="0">
              <a:solidFill>
                <a:schemeClr val="tx2"/>
              </a:solidFill>
            </a:endParaRPr>
          </a:p>
          <a:p>
            <a:pPr marL="320040" indent="-320040">
              <a:spcBef>
                <a:spcPts val="0"/>
              </a:spcBef>
              <a:buFont typeface="Wingdings"/>
              <a:buChar char=""/>
            </a:pPr>
            <a:r>
              <a:rPr lang="en-US" sz="2500" dirty="0"/>
              <a:t>With this support, </a:t>
            </a:r>
            <a:r>
              <a:rPr lang="en-US" sz="2500" dirty="0" smtClean="0"/>
              <a:t>Larnaca Municipality </a:t>
            </a:r>
            <a:r>
              <a:rPr lang="en-US" sz="2500" dirty="0"/>
              <a:t>is then in a position to draw up a </a:t>
            </a:r>
            <a:r>
              <a:rPr lang="en-US" sz="2500" b="1" dirty="0">
                <a:solidFill>
                  <a:srgbClr val="94C600"/>
                </a:solidFill>
              </a:rPr>
              <a:t>long-term Integrated Development Plan</a:t>
            </a:r>
            <a:r>
              <a:rPr lang="en-US" sz="2500" dirty="0"/>
              <a:t> appropriate for local conditions and developmental prospects.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772400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LARNACA </a:t>
            </a:r>
            <a:r>
              <a:rPr lang="en-US" dirty="0"/>
              <a:t/>
            </a:r>
            <a:br>
              <a:rPr lang="en-US" dirty="0"/>
            </a:br>
            <a:r>
              <a:rPr lang="en-US" sz="2200" dirty="0"/>
              <a:t>	        </a:t>
            </a:r>
            <a:r>
              <a:rPr lang="en-US" sz="2200" dirty="0" smtClean="0"/>
              <a:t>       </a:t>
            </a:r>
            <a:r>
              <a:rPr lang="en-US" sz="2600" dirty="0"/>
              <a:t>why the USUDS project </a:t>
            </a:r>
            <a:r>
              <a:rPr lang="en-US" sz="2600" dirty="0" smtClean="0"/>
              <a:t>is important </a:t>
            </a:r>
            <a:r>
              <a:rPr lang="en-US" sz="2600" dirty="0"/>
              <a:t>to </a:t>
            </a:r>
            <a:r>
              <a:rPr lang="en-US" sz="2600" dirty="0" err="1" smtClean="0"/>
              <a:t>Larnaca</a:t>
            </a:r>
            <a:r>
              <a:rPr lang="en-US" sz="2600" dirty="0" smtClean="0"/>
              <a:t>?</a:t>
            </a:r>
            <a:endParaRPr lang="el-GR" sz="26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403648" y="1368000"/>
            <a:ext cx="7740352" cy="216000"/>
          </a:xfrm>
          <a:prstGeom prst="rect">
            <a:avLst/>
          </a:prstGeom>
        </p:spPr>
        <p:txBody>
          <a:bodyPr vert="horz" anchor="ctr">
            <a:normAutofit fontScale="25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/>
              <a:t>CREATED BY </a:t>
            </a:r>
            <a:r>
              <a:rPr lang="en-US" dirty="0" smtClean="0"/>
              <a:t>USUDS TEAM, </a:t>
            </a:r>
            <a:r>
              <a:rPr lang="en-US" dirty="0"/>
              <a:t>19/11/2013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2586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3960000"/>
          </a:xfrm>
        </p:spPr>
        <p:txBody>
          <a:bodyPr>
            <a:noAutofit/>
          </a:bodyPr>
          <a:lstStyle/>
          <a:p>
            <a:pPr marL="320040" indent="-320040" algn="just">
              <a:spcBef>
                <a:spcPts val="0"/>
              </a:spcBef>
              <a:buFont typeface="Wingdings"/>
              <a:buChar char=""/>
            </a:pPr>
            <a:r>
              <a:rPr lang="en-US" sz="3000" dirty="0"/>
              <a:t>It is important for cities to </a:t>
            </a:r>
            <a:r>
              <a:rPr lang="en-US" sz="3000" b="1" dirty="0">
                <a:solidFill>
                  <a:srgbClr val="94C600"/>
                </a:solidFill>
              </a:rPr>
              <a:t>invest resources </a:t>
            </a:r>
            <a:r>
              <a:rPr lang="en-US" sz="3000" dirty="0"/>
              <a:t>in attempting to </a:t>
            </a:r>
            <a:r>
              <a:rPr lang="en-US" sz="3000" dirty="0" smtClean="0"/>
              <a:t>become:</a:t>
            </a:r>
          </a:p>
          <a:p>
            <a:pPr marL="648000" lvl="1" indent="-320040">
              <a:spcBef>
                <a:spcPts val="0"/>
              </a:spcBef>
              <a:buFont typeface="Wingdings"/>
              <a:buChar char=""/>
            </a:pPr>
            <a:r>
              <a:rPr lang="en-US" sz="2500" dirty="0" smtClean="0">
                <a:solidFill>
                  <a:schemeClr val="tx2"/>
                </a:solidFill>
              </a:rPr>
              <a:t>well </a:t>
            </a:r>
            <a:r>
              <a:rPr lang="en-US" sz="2500" dirty="0">
                <a:solidFill>
                  <a:schemeClr val="tx2"/>
                </a:solidFill>
              </a:rPr>
              <a:t>governed, </a:t>
            </a:r>
            <a:endParaRPr lang="en-US" sz="2500" dirty="0" smtClean="0">
              <a:solidFill>
                <a:schemeClr val="tx2"/>
              </a:solidFill>
            </a:endParaRPr>
          </a:p>
          <a:p>
            <a:pPr marL="648000" lvl="1" indent="-320040">
              <a:spcBef>
                <a:spcPts val="0"/>
              </a:spcBef>
              <a:buFont typeface="Wingdings"/>
              <a:buChar char=""/>
            </a:pPr>
            <a:r>
              <a:rPr lang="en-US" sz="2500" dirty="0" smtClean="0">
                <a:solidFill>
                  <a:schemeClr val="tx2"/>
                </a:solidFill>
              </a:rPr>
              <a:t>inclusive </a:t>
            </a:r>
            <a:r>
              <a:rPr lang="en-US" sz="2500" dirty="0">
                <a:solidFill>
                  <a:schemeClr val="tx2"/>
                </a:solidFill>
              </a:rPr>
              <a:t>of all their communities, </a:t>
            </a:r>
            <a:endParaRPr lang="en-US" sz="2500" dirty="0" smtClean="0">
              <a:solidFill>
                <a:schemeClr val="tx2"/>
              </a:solidFill>
            </a:endParaRPr>
          </a:p>
          <a:p>
            <a:pPr marL="648000" lvl="1" indent="-320040">
              <a:spcBef>
                <a:spcPts val="0"/>
              </a:spcBef>
              <a:buFont typeface="Wingdings"/>
              <a:buChar char=""/>
            </a:pPr>
            <a:r>
              <a:rPr lang="en-US" sz="2500" dirty="0" smtClean="0">
                <a:solidFill>
                  <a:schemeClr val="tx2"/>
                </a:solidFill>
              </a:rPr>
              <a:t>sustainable, </a:t>
            </a:r>
            <a:r>
              <a:rPr lang="en-US" sz="2500" dirty="0">
                <a:solidFill>
                  <a:schemeClr val="tx2"/>
                </a:solidFill>
              </a:rPr>
              <a:t>and </a:t>
            </a:r>
            <a:endParaRPr lang="en-US" sz="2500" dirty="0" smtClean="0">
              <a:solidFill>
                <a:schemeClr val="tx2"/>
              </a:solidFill>
            </a:endParaRPr>
          </a:p>
          <a:p>
            <a:pPr marL="648000" lvl="1" indent="-320040">
              <a:spcBef>
                <a:spcPts val="0"/>
              </a:spcBef>
              <a:buFont typeface="Wingdings"/>
              <a:buChar char=""/>
            </a:pPr>
            <a:r>
              <a:rPr lang="en-US" sz="2500" dirty="0">
                <a:solidFill>
                  <a:schemeClr val="tx2"/>
                </a:solidFill>
              </a:rPr>
              <a:t>p</a:t>
            </a:r>
            <a:r>
              <a:rPr lang="en-US" sz="2500" dirty="0" smtClean="0">
                <a:solidFill>
                  <a:schemeClr val="tx2"/>
                </a:solidFill>
              </a:rPr>
              <a:t>roductive.</a:t>
            </a:r>
            <a:endParaRPr lang="en-US" sz="2500" dirty="0">
              <a:solidFill>
                <a:schemeClr val="tx2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772400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LARNACA </a:t>
            </a:r>
            <a:r>
              <a:rPr lang="en-US" dirty="0"/>
              <a:t/>
            </a:r>
            <a:br>
              <a:rPr lang="en-US" dirty="0"/>
            </a:br>
            <a:r>
              <a:rPr lang="en-US" sz="2200" dirty="0"/>
              <a:t>	        </a:t>
            </a:r>
            <a:r>
              <a:rPr lang="en-US" sz="2200" dirty="0" smtClean="0"/>
              <a:t>       </a:t>
            </a:r>
            <a:r>
              <a:rPr lang="en-US" sz="2600" dirty="0"/>
              <a:t>why the USUDS project </a:t>
            </a:r>
            <a:r>
              <a:rPr lang="en-US" sz="2600" dirty="0" smtClean="0"/>
              <a:t>is important </a:t>
            </a:r>
            <a:r>
              <a:rPr lang="en-US" sz="2600" dirty="0"/>
              <a:t>to </a:t>
            </a:r>
            <a:r>
              <a:rPr lang="en-US" sz="2600" dirty="0" err="1" smtClean="0"/>
              <a:t>Larnaca</a:t>
            </a:r>
            <a:r>
              <a:rPr lang="en-US" sz="2600" dirty="0" smtClean="0"/>
              <a:t>?</a:t>
            </a:r>
            <a:endParaRPr lang="el-GR" sz="26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403648" y="1368000"/>
            <a:ext cx="7740352" cy="216000"/>
          </a:xfrm>
          <a:prstGeom prst="rect">
            <a:avLst/>
          </a:prstGeom>
        </p:spPr>
        <p:txBody>
          <a:bodyPr vert="horz" anchor="ctr">
            <a:normAutofit fontScale="25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/>
              <a:t>CREATED BY </a:t>
            </a:r>
            <a:r>
              <a:rPr lang="en-US" dirty="0" smtClean="0"/>
              <a:t>USUDS TEAM, </a:t>
            </a:r>
            <a:r>
              <a:rPr lang="en-US" dirty="0"/>
              <a:t>19/11/2013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95566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772400" cy="3960000"/>
          </a:xfrm>
        </p:spPr>
        <p:txBody>
          <a:bodyPr>
            <a:noAutofit/>
          </a:bodyPr>
          <a:lstStyle/>
          <a:p>
            <a:pPr marL="320040" indent="-320040">
              <a:spcBef>
                <a:spcPts val="0"/>
              </a:spcBef>
              <a:buFont typeface="Wingdings"/>
              <a:buChar char=""/>
            </a:pPr>
            <a:r>
              <a:rPr lang="en-US" sz="3000" dirty="0"/>
              <a:t>Excellent </a:t>
            </a:r>
            <a:r>
              <a:rPr lang="en-US" sz="3000" b="1" dirty="0">
                <a:solidFill>
                  <a:schemeClr val="accent1"/>
                </a:solidFill>
              </a:rPr>
              <a:t>road network </a:t>
            </a:r>
          </a:p>
          <a:p>
            <a:pPr lvl="1">
              <a:spcBef>
                <a:spcPts val="0"/>
              </a:spcBef>
              <a:buFont typeface="Wingdings 2"/>
              <a:buChar char=""/>
            </a:pPr>
            <a:r>
              <a:rPr lang="en-US" sz="2000" dirty="0">
                <a:solidFill>
                  <a:schemeClr val="tx2"/>
                </a:solidFill>
              </a:rPr>
              <a:t>connecting other cities </a:t>
            </a:r>
          </a:p>
          <a:p>
            <a:pPr marL="320040" indent="-320040">
              <a:spcBef>
                <a:spcPts val="0"/>
              </a:spcBef>
              <a:buFont typeface="Wingdings"/>
              <a:buChar char=""/>
            </a:pPr>
            <a:r>
              <a:rPr lang="en-US" sz="3000" dirty="0" smtClean="0"/>
              <a:t>It offers a minimum </a:t>
            </a:r>
            <a:r>
              <a:rPr lang="en-US" sz="3000" b="1" dirty="0" smtClean="0">
                <a:solidFill>
                  <a:schemeClr val="accent1"/>
                </a:solidFill>
              </a:rPr>
              <a:t>distance </a:t>
            </a:r>
            <a:r>
              <a:rPr lang="en-US" sz="3000" dirty="0" smtClean="0"/>
              <a:t>to other cities</a:t>
            </a:r>
            <a:endParaRPr lang="en-US" sz="3000" dirty="0"/>
          </a:p>
          <a:p>
            <a:pPr marL="320040" indent="-320040">
              <a:spcBef>
                <a:spcPts val="0"/>
              </a:spcBef>
              <a:buFont typeface="Wingdings"/>
              <a:buChar char=""/>
            </a:pPr>
            <a:r>
              <a:rPr lang="en-US" sz="3000" dirty="0" smtClean="0"/>
              <a:t>The </a:t>
            </a:r>
            <a:r>
              <a:rPr lang="en-US" sz="3000" dirty="0"/>
              <a:t>eastern most </a:t>
            </a:r>
            <a:r>
              <a:rPr lang="en-US" sz="3000" b="1" dirty="0">
                <a:solidFill>
                  <a:schemeClr val="accent1"/>
                </a:solidFill>
              </a:rPr>
              <a:t>European city</a:t>
            </a:r>
          </a:p>
          <a:p>
            <a:pPr marL="320040" indent="-320040">
              <a:spcBef>
                <a:spcPts val="0"/>
              </a:spcBef>
              <a:buFont typeface="Wingdings"/>
              <a:buChar char=""/>
            </a:pPr>
            <a:r>
              <a:rPr lang="en-US" sz="3000" dirty="0" smtClean="0"/>
              <a:t>Hosts </a:t>
            </a:r>
            <a:r>
              <a:rPr lang="en-US" sz="3000" dirty="0"/>
              <a:t>the main </a:t>
            </a:r>
            <a:r>
              <a:rPr lang="en-US" sz="3000" b="1" dirty="0">
                <a:solidFill>
                  <a:schemeClr val="accent1"/>
                </a:solidFill>
              </a:rPr>
              <a:t>airport, </a:t>
            </a:r>
            <a:r>
              <a:rPr lang="en-US" sz="3000" b="1" dirty="0" smtClean="0">
                <a:solidFill>
                  <a:schemeClr val="accent1"/>
                </a:solidFill>
              </a:rPr>
              <a:t>2</a:t>
            </a:r>
            <a:r>
              <a:rPr lang="en-US" sz="3000" b="1" baseline="30000" dirty="0" smtClean="0">
                <a:solidFill>
                  <a:schemeClr val="accent1"/>
                </a:solidFill>
              </a:rPr>
              <a:t>nd</a:t>
            </a:r>
            <a:r>
              <a:rPr lang="en-US" sz="3000" b="1" dirty="0" smtClean="0">
                <a:solidFill>
                  <a:schemeClr val="accent1"/>
                </a:solidFill>
              </a:rPr>
              <a:t> port and a marina</a:t>
            </a:r>
          </a:p>
          <a:p>
            <a:pPr marL="320040" indent="-320040">
              <a:spcBef>
                <a:spcPts val="0"/>
              </a:spcBef>
              <a:buFont typeface="Wingdings"/>
              <a:buChar char=""/>
            </a:pPr>
            <a:r>
              <a:rPr lang="en-US" sz="3000" dirty="0" smtClean="0"/>
              <a:t>The </a:t>
            </a:r>
            <a:r>
              <a:rPr lang="en-US" sz="3000" dirty="0"/>
              <a:t>only </a:t>
            </a:r>
            <a:r>
              <a:rPr lang="en-US" sz="3000" b="1" dirty="0">
                <a:solidFill>
                  <a:schemeClr val="accent1"/>
                </a:solidFill>
              </a:rPr>
              <a:t>f</a:t>
            </a:r>
            <a:r>
              <a:rPr lang="en-US" sz="3000" b="1" dirty="0" smtClean="0">
                <a:solidFill>
                  <a:schemeClr val="accent1"/>
                </a:solidFill>
              </a:rPr>
              <a:t>ree </a:t>
            </a:r>
            <a:r>
              <a:rPr lang="en-US" sz="3000" b="1" dirty="0">
                <a:solidFill>
                  <a:schemeClr val="accent1"/>
                </a:solidFill>
              </a:rPr>
              <a:t>industrial area</a:t>
            </a:r>
          </a:p>
          <a:p>
            <a:pPr marL="320040" indent="-320040">
              <a:spcBef>
                <a:spcPts val="0"/>
              </a:spcBef>
              <a:buFont typeface="Wingdings"/>
              <a:buChar char=""/>
            </a:pPr>
            <a:r>
              <a:rPr lang="en-US" sz="3000" dirty="0" err="1" smtClean="0"/>
              <a:t>Larnaca</a:t>
            </a:r>
            <a:r>
              <a:rPr lang="en-US" sz="3000" dirty="0" smtClean="0"/>
              <a:t> </a:t>
            </a:r>
            <a:r>
              <a:rPr lang="en-US" sz="3000" b="1" dirty="0">
                <a:solidFill>
                  <a:schemeClr val="accent1"/>
                </a:solidFill>
              </a:rPr>
              <a:t>salt lake </a:t>
            </a:r>
            <a:endParaRPr lang="en-US" sz="3000" b="1" dirty="0" smtClean="0">
              <a:solidFill>
                <a:schemeClr val="accent1"/>
              </a:solidFill>
            </a:endParaRPr>
          </a:p>
          <a:p>
            <a:pPr lvl="1">
              <a:spcBef>
                <a:spcPts val="0"/>
              </a:spcBef>
              <a:buFont typeface="Wingdings 2"/>
              <a:buChar char=""/>
            </a:pPr>
            <a:r>
              <a:rPr lang="en-US" sz="2000" dirty="0">
                <a:solidFill>
                  <a:schemeClr val="tx2"/>
                </a:solidFill>
              </a:rPr>
              <a:t>Nature 2000 site / </a:t>
            </a:r>
            <a:r>
              <a:rPr lang="en-US" sz="2000" dirty="0" err="1">
                <a:solidFill>
                  <a:schemeClr val="tx2"/>
                </a:solidFill>
              </a:rPr>
              <a:t>Ramsar</a:t>
            </a:r>
            <a:r>
              <a:rPr lang="en-US" sz="2000" dirty="0">
                <a:solidFill>
                  <a:schemeClr val="tx2"/>
                </a:solidFill>
              </a:rPr>
              <a:t> site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772400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LARNACA </a:t>
            </a:r>
            <a:r>
              <a:rPr lang="en-US" dirty="0"/>
              <a:t/>
            </a:r>
            <a:br>
              <a:rPr lang="en-US" dirty="0"/>
            </a:br>
            <a:r>
              <a:rPr lang="en-US" sz="2200" dirty="0"/>
              <a:t>	        </a:t>
            </a:r>
            <a:r>
              <a:rPr lang="en-US" sz="2200" dirty="0" smtClean="0"/>
              <a:t>       </a:t>
            </a:r>
            <a:r>
              <a:rPr lang="en-US" sz="2700" dirty="0" smtClean="0"/>
              <a:t>a </a:t>
            </a:r>
            <a:r>
              <a:rPr lang="en-US" sz="2700" dirty="0"/>
              <a:t>city with undisputed competitive </a:t>
            </a:r>
            <a:r>
              <a:rPr lang="en-US" sz="2700" dirty="0" smtClean="0"/>
              <a:t>advantages</a:t>
            </a:r>
            <a:endParaRPr lang="el-GR" sz="27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403648" y="1368000"/>
            <a:ext cx="7740352" cy="216000"/>
          </a:xfrm>
          <a:prstGeom prst="rect">
            <a:avLst/>
          </a:prstGeom>
        </p:spPr>
        <p:txBody>
          <a:bodyPr vert="horz" anchor="ctr">
            <a:normAutofit fontScale="25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/>
              <a:t>CREATED BY </a:t>
            </a:r>
            <a:r>
              <a:rPr lang="en-US" dirty="0" smtClean="0"/>
              <a:t>USUDS TEAM, </a:t>
            </a:r>
            <a:r>
              <a:rPr lang="en-US" dirty="0"/>
              <a:t>19/11/2013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527694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3960000"/>
          </a:xfrm>
        </p:spPr>
        <p:txBody>
          <a:bodyPr>
            <a:noAutofit/>
          </a:bodyPr>
          <a:lstStyle/>
          <a:p>
            <a:pPr marL="320040" indent="-320040" algn="just">
              <a:spcBef>
                <a:spcPts val="0"/>
              </a:spcBef>
              <a:buFont typeface="Wingdings"/>
              <a:buChar char=""/>
            </a:pPr>
            <a:r>
              <a:rPr lang="en-US" sz="3000" dirty="0" smtClean="0"/>
              <a:t>Larnaca </a:t>
            </a:r>
            <a:r>
              <a:rPr lang="en-US" sz="3000" dirty="0"/>
              <a:t>is facing today one of the most </a:t>
            </a:r>
            <a:r>
              <a:rPr lang="en-US" sz="3000" b="1" dirty="0">
                <a:solidFill>
                  <a:schemeClr val="accent1"/>
                </a:solidFill>
              </a:rPr>
              <a:t>important </a:t>
            </a:r>
            <a:r>
              <a:rPr lang="en-US" sz="3000" b="1" dirty="0" smtClean="0">
                <a:solidFill>
                  <a:schemeClr val="accent1"/>
                </a:solidFill>
              </a:rPr>
              <a:t>challenges </a:t>
            </a:r>
            <a:r>
              <a:rPr lang="en-US" sz="3000" dirty="0" smtClean="0"/>
              <a:t>in its history</a:t>
            </a:r>
            <a:endParaRPr lang="en-US" sz="1000" dirty="0"/>
          </a:p>
          <a:p>
            <a:pPr marL="320040" indent="-320040" algn="just">
              <a:spcBef>
                <a:spcPts val="0"/>
              </a:spcBef>
              <a:buFont typeface="Wingdings"/>
              <a:buChar char=""/>
            </a:pPr>
            <a:r>
              <a:rPr lang="en-US" sz="3000" dirty="0" err="1" smtClean="0"/>
              <a:t>Larnaca</a:t>
            </a:r>
            <a:r>
              <a:rPr lang="en-US" sz="3000" dirty="0" smtClean="0"/>
              <a:t> is </a:t>
            </a:r>
            <a:r>
              <a:rPr lang="en-US" sz="3000" b="1" dirty="0" smtClean="0">
                <a:solidFill>
                  <a:schemeClr val="accent1"/>
                </a:solidFill>
              </a:rPr>
              <a:t>searching for a new role </a:t>
            </a:r>
            <a:r>
              <a:rPr lang="en-US" sz="3000" dirty="0" smtClean="0"/>
              <a:t>in the National/Regional and International  arena</a:t>
            </a:r>
            <a:endParaRPr lang="en-US" sz="1000" dirty="0" smtClean="0"/>
          </a:p>
          <a:p>
            <a:pPr marL="320040" indent="-320040" algn="just">
              <a:spcBef>
                <a:spcPts val="0"/>
              </a:spcBef>
              <a:buFont typeface="Wingdings"/>
              <a:buChar char=""/>
            </a:pPr>
            <a:r>
              <a:rPr lang="en-US" sz="3000" dirty="0" err="1" smtClean="0"/>
              <a:t>Larnaca</a:t>
            </a:r>
            <a:r>
              <a:rPr lang="en-US" sz="3000" dirty="0" smtClean="0"/>
              <a:t> </a:t>
            </a:r>
            <a:r>
              <a:rPr lang="en-US" sz="3000" dirty="0"/>
              <a:t>today is facing </a:t>
            </a:r>
          </a:p>
          <a:p>
            <a:pPr lvl="1" algn="just">
              <a:spcBef>
                <a:spcPts val="0"/>
              </a:spcBef>
              <a:buFont typeface="Wingdings 2"/>
              <a:buChar char=""/>
            </a:pPr>
            <a:r>
              <a:rPr lang="en-US" sz="2400" dirty="0">
                <a:solidFill>
                  <a:schemeClr val="tx2"/>
                </a:solidFill>
              </a:rPr>
              <a:t>New challenges</a:t>
            </a:r>
          </a:p>
          <a:p>
            <a:pPr lvl="1" algn="just">
              <a:spcBef>
                <a:spcPts val="0"/>
              </a:spcBef>
              <a:buFont typeface="Wingdings 2"/>
              <a:buChar char=""/>
            </a:pPr>
            <a:r>
              <a:rPr lang="en-US" sz="2400" dirty="0">
                <a:solidFill>
                  <a:schemeClr val="tx2"/>
                </a:solidFill>
              </a:rPr>
              <a:t>New </a:t>
            </a:r>
            <a:r>
              <a:rPr lang="en-US" sz="2400" dirty="0" smtClean="0">
                <a:solidFill>
                  <a:schemeClr val="tx2"/>
                </a:solidFill>
              </a:rPr>
              <a:t>opportunities</a:t>
            </a:r>
          </a:p>
          <a:p>
            <a:pPr algn="just">
              <a:spcBef>
                <a:spcPts val="0"/>
              </a:spcBef>
              <a:buFont typeface="Wingdings 2"/>
              <a:buChar char=""/>
            </a:pPr>
            <a:r>
              <a:rPr lang="en-US" sz="3400" dirty="0" smtClean="0">
                <a:solidFill>
                  <a:schemeClr val="tx2"/>
                </a:solidFill>
              </a:rPr>
              <a:t> </a:t>
            </a:r>
            <a:r>
              <a:rPr lang="en-US" sz="3400" dirty="0" err="1" smtClean="0">
                <a:solidFill>
                  <a:schemeClr val="tx2"/>
                </a:solidFill>
              </a:rPr>
              <a:t>Larnaca</a:t>
            </a:r>
            <a:r>
              <a:rPr lang="en-US" sz="3400" dirty="0" smtClean="0">
                <a:solidFill>
                  <a:schemeClr val="tx2"/>
                </a:solidFill>
              </a:rPr>
              <a:t> is on its way to a great future</a:t>
            </a:r>
            <a:endParaRPr lang="en-US" sz="3400" dirty="0">
              <a:solidFill>
                <a:schemeClr val="tx2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772400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LARNACA </a:t>
            </a:r>
            <a:r>
              <a:rPr lang="en-US" dirty="0"/>
              <a:t/>
            </a:r>
            <a:br>
              <a:rPr lang="en-US" dirty="0"/>
            </a:br>
            <a:r>
              <a:rPr lang="en-US" sz="3300" dirty="0"/>
              <a:t>	</a:t>
            </a:r>
            <a:r>
              <a:rPr lang="en-US" sz="3300" dirty="0" smtClean="0"/>
              <a:t>          a </a:t>
            </a:r>
            <a:r>
              <a:rPr lang="en-US" sz="3300" dirty="0"/>
              <a:t>time of </a:t>
            </a:r>
            <a:r>
              <a:rPr lang="en-US" sz="3300" dirty="0" smtClean="0"/>
              <a:t>transition</a:t>
            </a:r>
            <a:endParaRPr lang="el-GR" sz="33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403648" y="1368000"/>
            <a:ext cx="7740352" cy="216000"/>
          </a:xfrm>
          <a:prstGeom prst="rect">
            <a:avLst/>
          </a:prstGeom>
        </p:spPr>
        <p:txBody>
          <a:bodyPr vert="horz" anchor="ctr">
            <a:normAutofit fontScale="25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/>
              <a:t>CREATED BY </a:t>
            </a:r>
            <a:r>
              <a:rPr lang="en-US" dirty="0" smtClean="0"/>
              <a:t>USUDS TEAM, </a:t>
            </a:r>
            <a:r>
              <a:rPr lang="en-US" dirty="0"/>
              <a:t>19/11/2013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64217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500" dirty="0" smtClean="0"/>
              <a:t>Thank you</a:t>
            </a:r>
            <a:endParaRPr lang="el-GR" sz="25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47664" y="4653136"/>
            <a:ext cx="7596336" cy="684000"/>
          </a:xfrm>
        </p:spPr>
        <p:txBody>
          <a:bodyPr>
            <a:normAutofit/>
          </a:bodyPr>
          <a:lstStyle/>
          <a:p>
            <a:r>
              <a:rPr lang="en-US" sz="3500" spc="1200" dirty="0" smtClean="0"/>
              <a:t>USUDS LARNACA</a:t>
            </a:r>
            <a:endParaRPr lang="el-GR" sz="3500" spc="1200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55"/>
          <a:stretch/>
        </p:blipFill>
        <p:spPr>
          <a:xfrm>
            <a:off x="1547664" y="2996952"/>
            <a:ext cx="7596336" cy="1586963"/>
          </a:xfrm>
        </p:spPr>
      </p:pic>
      <p:pic>
        <p:nvPicPr>
          <p:cNvPr id="4" name="Picture 3" descr="1417784_481751621922765_1793218403_o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5" t="-27190" r="1" b="-1092"/>
          <a:stretch/>
        </p:blipFill>
        <p:spPr>
          <a:xfrm>
            <a:off x="1547664" y="1052736"/>
            <a:ext cx="7596336" cy="1977530"/>
          </a:xfrm>
          <a:prstGeom prst="rect">
            <a:avLst/>
          </a:prstGeom>
        </p:spPr>
      </p:pic>
      <p:pic>
        <p:nvPicPr>
          <p:cNvPr id="6" name="Picture 5" descr="379257_105977216253771_810820972_n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0"/>
            <a:ext cx="7596336" cy="1510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396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LARNACA Challenges / Opportunities</a:t>
            </a:r>
            <a:r>
              <a:rPr lang="el-GR" sz="3000" dirty="0"/>
              <a:t/>
            </a:r>
            <a:br>
              <a:rPr lang="el-GR" sz="3000" dirty="0"/>
            </a:br>
            <a:r>
              <a:rPr lang="en-US" sz="3000" dirty="0"/>
              <a:t>                </a:t>
            </a:r>
            <a:r>
              <a:rPr lang="en-US" sz="3000" dirty="0" smtClean="0"/>
              <a:t>       </a:t>
            </a:r>
            <a:endParaRPr lang="el-GR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In Transition 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Looking for new identity</a:t>
            </a:r>
          </a:p>
          <a:p>
            <a:endParaRPr lang="en-US" dirty="0" smtClean="0"/>
          </a:p>
          <a:p>
            <a:r>
              <a:rPr lang="en-US" dirty="0" smtClean="0"/>
              <a:t>Great potential for development</a:t>
            </a:r>
          </a:p>
          <a:p>
            <a:endParaRPr lang="en-US" dirty="0" smtClean="0"/>
          </a:p>
          <a:p>
            <a:r>
              <a:rPr lang="en-US" dirty="0" smtClean="0"/>
              <a:t>Leadership for bold decisions</a:t>
            </a:r>
          </a:p>
          <a:p>
            <a:endParaRPr lang="en-US" dirty="0" smtClean="0"/>
          </a:p>
          <a:p>
            <a:r>
              <a:rPr lang="en-US" dirty="0" smtClean="0"/>
              <a:t>Economic crisis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094819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46727"/>
            <a:ext cx="9144000" cy="4964545"/>
          </a:xfrm>
          <a:prstGeom prst="rect">
            <a:avLst/>
          </a:prstGeom>
        </p:spPr>
      </p:pic>
      <p:sp>
        <p:nvSpPr>
          <p:cNvPr id="6" name="Content Placeholder 3"/>
          <p:cNvSpPr txBox="1">
            <a:spLocks/>
          </p:cNvSpPr>
          <p:nvPr/>
        </p:nvSpPr>
        <p:spPr>
          <a:xfrm>
            <a:off x="21704" y="108527"/>
            <a:ext cx="8229600" cy="8382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l-GR" b="1" spc="3000" dirty="0" smtClean="0">
                <a:latin typeface="Book Antiqua" pitchFamily="18" charset="0"/>
              </a:rPr>
              <a:t> </a:t>
            </a:r>
            <a:r>
              <a:rPr lang="en-US" sz="40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LARNACA</a:t>
            </a:r>
            <a:r>
              <a:rPr lang="en-US" sz="40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and the sea</a:t>
            </a:r>
            <a:r>
              <a:rPr lang="el-GR" sz="40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endParaRPr lang="en-US" sz="40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22835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881</TotalTime>
  <Words>1718</Words>
  <Application>Microsoft Office PowerPoint</Application>
  <PresentationFormat>On-screen Show (4:3)</PresentationFormat>
  <Paragraphs>285</Paragraphs>
  <Slides>78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78</vt:i4>
      </vt:variant>
    </vt:vector>
  </HeadingPairs>
  <TitlesOfParts>
    <vt:vector size="79" baseType="lpstr">
      <vt:lpstr>Median</vt:lpstr>
      <vt:lpstr> mediterranean network for the promotion of sustainable urban strategies and the three new urban development strategies </vt:lpstr>
      <vt:lpstr> USUDS </vt:lpstr>
      <vt:lpstr>CYPRUS</vt:lpstr>
      <vt:lpstr>CYPRUS                 excellent location</vt:lpstr>
      <vt:lpstr>LARNACA                     district</vt:lpstr>
      <vt:lpstr>PowerPoint Presentation</vt:lpstr>
      <vt:lpstr>LARNACA                        </vt:lpstr>
      <vt:lpstr>LARNACA Challenges / Opportunities       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Larnaca</vt:lpstr>
      <vt:lpstr>USUDS               Introduction</vt:lpstr>
      <vt:lpstr>USUDS               organizational structure</vt:lpstr>
      <vt:lpstr>USUDS                larnaca team</vt:lpstr>
      <vt:lpstr>USUDS LARNACA                                   organizational structure</vt:lpstr>
      <vt:lpstr>Status so Far                          schedule</vt:lpstr>
      <vt:lpstr>Activities Carried out                                                  preparation and organisation</vt:lpstr>
      <vt:lpstr>Activities Carried out                                           pre-diagnostic phase</vt:lpstr>
      <vt:lpstr>WORKSHOPS                             pre-diagnosis phase in larnaca</vt:lpstr>
      <vt:lpstr>Activities Carried out                                           diagnostic phase</vt:lpstr>
      <vt:lpstr>WORKSHOPS                            Diagnostic phase</vt:lpstr>
      <vt:lpstr>WORKSHOPS                             Diagnostic phase</vt:lpstr>
      <vt:lpstr>WORKSHOPS                            Diagnostic phase</vt:lpstr>
      <vt:lpstr>WORKSHOPS                            Diagnostic phase</vt:lpstr>
      <vt:lpstr>WORKSHOPS                            Diagnostic phase</vt:lpstr>
      <vt:lpstr>WORKSHOPS                            Diagnostic phase</vt:lpstr>
      <vt:lpstr>REPORTS                   first diagnostic report</vt:lpstr>
      <vt:lpstr>ACTIVITIES CARRIED OUT                                                   strategic phase</vt:lpstr>
      <vt:lpstr>STRATEGIC PHASE                                   special studies</vt:lpstr>
      <vt:lpstr>STRATEGIC PHASE                                   special studies</vt:lpstr>
      <vt:lpstr>STRATEGIC PHASE                                   special studies</vt:lpstr>
      <vt:lpstr>FORTHCOMING ACTIVITIES                                                         Implementation Phase</vt:lpstr>
      <vt:lpstr>LARNACA                  why the USUDS project is important to Larnaca?</vt:lpstr>
      <vt:lpstr>LARNACA                  why the USUDS project is important to Larnaca?</vt:lpstr>
      <vt:lpstr>LARNACA                  a city with undisputed competitive advantages</vt:lpstr>
      <vt:lpstr>LARNACA             a time of transition</vt:lpstr>
      <vt:lpstr>USUDS LARNACA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Giorgos</cp:lastModifiedBy>
  <cp:revision>85</cp:revision>
  <dcterms:created xsi:type="dcterms:W3CDTF">2013-11-15T06:53:09Z</dcterms:created>
  <dcterms:modified xsi:type="dcterms:W3CDTF">2013-11-19T11:42:32Z</dcterms:modified>
</cp:coreProperties>
</file>